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60" r:id="rId5"/>
    <p:sldId id="257" r:id="rId6"/>
    <p:sldId id="262" r:id="rId7"/>
    <p:sldId id="258" r:id="rId8"/>
    <p:sldId id="263" r:id="rId9"/>
    <p:sldId id="265" r:id="rId10"/>
    <p:sldId id="264" r:id="rId11"/>
    <p:sldId id="259" r:id="rId12"/>
    <p:sldId id="266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D0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CAC49D-BABC-4670-94F7-241CE3B021B7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0EEE041-2645-486A-A009-D615E8D6A0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a/Helgoland_Felswand_22017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media1.jex.cz/images/media1:4dbbecc24c350.jpg/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mpepa.net/2008/04/08/maly-a-velky-chlum/chl004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//upload.wikimedia.org/wikipedia/commons/5/5c/Anthrazit.jpg" TargetMode="External"/><Relationship Id="rId7" Type="http://schemas.openxmlformats.org/officeDocument/2006/relationships/image" Target="../media/image1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1/12/TorfPP.JPG" TargetMode="External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images.google.com/url?sa=i&amp;rct=j&amp;q=usazen%C3%A9+horniny&amp;source=images&amp;cd=&amp;docid=uGUjcm4_DqX6jM&amp;tbnid=x1S9Ogm-Dmd8tM:&amp;ved=0CAUQjRw&amp;url=http://zsmetelkovo.otevrena-skola.cz/cms/get/file.php?id=239&amp;ei=BpEmUYGxNIKdtQbProC4Cw&amp;bvm=bv.42661473,d.ZG4&amp;psig=AFQjCNFgjYfuqTXt3GDBroEJOzObXjECEA&amp;ust=1361568357169103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http://images.google.com/url?sa=i&amp;rct=j&amp;q=vznik+jeskyn%C4%9B&amp;source=images&amp;cd=&amp;cad=rja&amp;docid=83bP72H8NMtorM&amp;tbnid=CJzjCpnkqtvZqM:&amp;ved=0CAUQjRw&amp;url=http://www.bozkovske-jeskyne.cz/obecne-o-jeskynich.php&amp;ei=bawmUYrdGeWX1AWbtIE4&amp;psig=AFQjCNFfqC9viWKdyaBhgdmhTmafe1XXVA&amp;ust=136157537962960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asszone.com/books/earth_science/terc/content/visualizations/es1405/es1405page01.cfm?chapter_no=visualization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://images.google.com/url?sa=i&amp;rct=j&amp;q=vznik+jeskyn%C4%9B&amp;source=images&amp;cd=&amp;cad=rja&amp;docid=83bP72H8NMtorM&amp;tbnid=UP6cczv5uAFOdM:&amp;ved=0CAUQjRw&amp;url=http://www.bozkovske-jeskyne.cz/obecne-o-jeskynich.php&amp;ei=pKwmUa_SH46Y0QX4nIHYDQ&amp;psig=AFQjCNFfqC9viWKdyaBhgdmhTmafe1XXVA&amp;ust=1361575379629605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oubenka.eu/krajina_koko/img/piskovec_small.jpg" TargetMode="External"/><Relationship Id="rId13" Type="http://schemas.openxmlformats.org/officeDocument/2006/relationships/hyperlink" Target="http://www.geofond.cz/dokumenty/nersur_rocenky/rocenkanerudy99/html/img12.gif" TargetMode="External"/><Relationship Id="rId18" Type="http://schemas.openxmlformats.org/officeDocument/2006/relationships/hyperlink" Target="http://geologie.vsb.cz/loziska/loziska/obr_loziska_cr/ropa.jpg" TargetMode="External"/><Relationship Id="rId3" Type="http://schemas.openxmlformats.org/officeDocument/2006/relationships/hyperlink" Target="http://t1.gstatic.com/images?q=tbn:ANd9GcTvKPc_4jg5GyGVZ2IIc_mwlARpff5yHceXjoCNKECOpcREzFKc8w" TargetMode="External"/><Relationship Id="rId21" Type="http://schemas.openxmlformats.org/officeDocument/2006/relationships/hyperlink" Target="http://geologie.vsb.cz/geomorfologie/Prednasky/9_obrazky/9_27_propast.JPG" TargetMode="External"/><Relationship Id="rId7" Type="http://schemas.openxmlformats.org/officeDocument/2006/relationships/hyperlink" Target="http://vyuka.zsjarose.cz/data/swic/lessons/988.jpg" TargetMode="External"/><Relationship Id="rId12" Type="http://schemas.openxmlformats.org/officeDocument/2006/relationships/hyperlink" Target="http://www.mineral.cz/gallery/1180783009.jpg" TargetMode="External"/><Relationship Id="rId17" Type="http://schemas.openxmlformats.org/officeDocument/2006/relationships/hyperlink" Target="http://geologie.vsb.cz/loziska/loziska/obr_loziska_cr/plyn.jpg" TargetMode="External"/><Relationship Id="rId2" Type="http://schemas.openxmlformats.org/officeDocument/2006/relationships/hyperlink" Target="http://upload.wikimedia.org/wikipedia/commons/thumb/0/0a/Helgoland_Felswand_22017.JPG/800px-Helgoland_Felswand_22017.JPG" TargetMode="External"/><Relationship Id="rId16" Type="http://schemas.openxmlformats.org/officeDocument/2006/relationships/hyperlink" Target="http://www.zazijchemii.cz/files/obrazki/strona_ropa_cz.jpg" TargetMode="External"/><Relationship Id="rId20" Type="http://schemas.openxmlformats.org/officeDocument/2006/relationships/hyperlink" Target="http://images.zeit.de/wissen/umwelt/2010-10/bauxit-rohstoff/bauxit-rohstoff-540x30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vyuka.zsjarose.cz/data/swic/lessons/987.jpg" TargetMode="External"/><Relationship Id="rId11" Type="http://schemas.openxmlformats.org/officeDocument/2006/relationships/hyperlink" Target="http://www.craj.info/images/hruboskalsko-kapela.jpg" TargetMode="External"/><Relationship Id="rId24" Type="http://schemas.openxmlformats.org/officeDocument/2006/relationships/hyperlink" Target="http://www.jindrichpolak.wz.cz/encyklopedie/abc/pict/12.jpg" TargetMode="External"/><Relationship Id="rId5" Type="http://schemas.openxmlformats.org/officeDocument/2006/relationships/hyperlink" Target="http://vyuka.zsjarose.cz/data/swic/lessons/984.jpg" TargetMode="External"/><Relationship Id="rId15" Type="http://schemas.openxmlformats.org/officeDocument/2006/relationships/hyperlink" Target="http://www.geology.cz/aplikace/fotoarchiv/sobr.php?r=700&amp;id=20233" TargetMode="External"/><Relationship Id="rId23" Type="http://schemas.openxmlformats.org/officeDocument/2006/relationships/hyperlink" Target="http://www.bozkovske-jeskyne.cz/content-images/krasova-vyzdoba.jpg" TargetMode="External"/><Relationship Id="rId10" Type="http://schemas.openxmlformats.org/officeDocument/2006/relationships/hyperlink" Target="http://empepa.net/wp-content/foto/2011/12/chl004.jpg" TargetMode="External"/><Relationship Id="rId19" Type="http://schemas.openxmlformats.org/officeDocument/2006/relationships/hyperlink" Target="http://www.fospaliva.wz.cz/page03.htm" TargetMode="External"/><Relationship Id="rId4" Type="http://schemas.openxmlformats.org/officeDocument/2006/relationships/hyperlink" Target="http://is.muni.cz/do/1499/el/estud/pedf/js07/mineraly/materialy/img/horniny/big/43.jpg" TargetMode="External"/><Relationship Id="rId9" Type="http://schemas.openxmlformats.org/officeDocument/2006/relationships/hyperlink" Target="http://media1.jex.cz/images/media1:4dbbecc24c350.jpg/a.JPG" TargetMode="External"/><Relationship Id="rId14" Type="http://schemas.openxmlformats.org/officeDocument/2006/relationships/hyperlink" Target="http://upload.wikimedia.org/wikipedia/commons/thumb/1/12/TorfPP.JPG/800px-TorfPP.JPG" TargetMode="External"/><Relationship Id="rId22" Type="http://schemas.openxmlformats.org/officeDocument/2006/relationships/hyperlink" Target="http://www.bozkovske-jeskyne.cz/content-images/mapa-jeskyni-c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9862" y="2564904"/>
            <a:ext cx="7560841" cy="794520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VY_32_INOVACE_20_Usazené horniny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431782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7. 12 . 2012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747848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rozdělení a přehled hornin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Ročník: 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5361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13364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14232"/>
            <a:ext cx="85972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Usazené (sedimentární) horniny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253767" y="1114872"/>
            <a:ext cx="6963474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usazené horniny vytvářejí vrstvy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mocnost vrstvy (její tloušťka)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při změně podmínek při ukládání se tvoří vrstva nová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v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íce vrstev nad sebou podobného složení =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souvrství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- p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ořadí vrstev nad sebou =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vrstevní sled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420649"/>
              </p:ext>
            </p:extLst>
          </p:nvPr>
        </p:nvGraphicFramePr>
        <p:xfrm>
          <a:off x="2555776" y="3730970"/>
          <a:ext cx="3744416" cy="2520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44416"/>
              </a:tblGrid>
              <a:tr h="6186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nadložní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3472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vrstvy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rgbClr val="D0D03C"/>
                    </a:solidFill>
                  </a:tcPr>
                </a:tc>
              </a:tr>
              <a:tr h="51249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vrstva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472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podložní 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472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vrstvy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472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</a:t>
                      </a:r>
                      <a:endParaRPr lang="cs-CZ" sz="200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Pravá složená závorka 10"/>
          <p:cNvSpPr/>
          <p:nvPr/>
        </p:nvSpPr>
        <p:spPr>
          <a:xfrm>
            <a:off x="6444208" y="3730970"/>
            <a:ext cx="360040" cy="2561548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020271" y="4776320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souvrství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Levá složená závorka 13"/>
          <p:cNvSpPr/>
          <p:nvPr/>
        </p:nvSpPr>
        <p:spPr>
          <a:xfrm>
            <a:off x="2339752" y="4717143"/>
            <a:ext cx="72008" cy="487686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736759"/>
            <a:ext cx="1603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ocnost vrstvy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3296" y="592318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55640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67483" y="517720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855384" y="4776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867483" y="43674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38645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cxnSp>
        <p:nvCxnSpPr>
          <p:cNvPr id="25" name="Přímá spojnice se šipkou 24"/>
          <p:cNvCxnSpPr>
            <a:stCxn id="23" idx="0"/>
          </p:cNvCxnSpPr>
          <p:nvPr/>
        </p:nvCxnSpPr>
        <p:spPr>
          <a:xfrm flipH="1" flipV="1">
            <a:off x="5724128" y="2924944"/>
            <a:ext cx="294859" cy="939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794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2" grpId="0"/>
      <p:bldP spid="14" grpId="0" animBg="1"/>
      <p:bldP spid="15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Helgoland Felswand 2201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10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364344"/>
              </p:ext>
            </p:extLst>
          </p:nvPr>
        </p:nvGraphicFramePr>
        <p:xfrm>
          <a:off x="696461" y="2521944"/>
          <a:ext cx="60960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nezpevněné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zpevněné</a:t>
                      </a:r>
                      <a:endParaRPr lang="cs-CZ" sz="2000" b="1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jíl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jílovec, 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jílovité </a:t>
                      </a: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břidlice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slín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slínovec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písek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pískovec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štěrk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slepenec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1656" y="148902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vznik: 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/>
              <a:t>- </a:t>
            </a:r>
            <a:r>
              <a:rPr lang="cs-CZ" sz="2000" dirty="0"/>
              <a:t>při vzniku usazených hornin hraje vliv gravitace, vítr, voda, led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1. úlomkovité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hromaděním úlomků jiných hornin, některé úlomky se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vlivem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zvýšeného tlaku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teploty zpevní tmelem, který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vzniká přeměnou některých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nerostů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hornině 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Slepene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42" y="457750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roubenka.eu/krajina_koko/img/piskovec_sma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950" y="5137922"/>
            <a:ext cx="23241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 - 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70" y="4725144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66929" y="28881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92151" y="36043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92151" y="39737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62418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s.muni.cz/do/1499/el/estud/pedf/js07/mineraly/materialy/img/horniny/big/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02618"/>
            <a:ext cx="4152919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soší Stanislava Rolínka na Velkém Chlumu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4210050" cy="552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3" y="6098812"/>
            <a:ext cx="4210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Sousoší vytesané do pískovcové skály na Velkém Chlumu u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Doubravice nad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Svitavou</a:t>
            </a:r>
          </a:p>
          <a:p>
            <a:pPr algn="ctr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97252" y="3291252"/>
            <a:ext cx="30700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Pískovcové skály u Hřenska –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Pravčická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brána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http://www.craj.info/images/hruboskalsko-kapel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77410"/>
            <a:ext cx="4372184" cy="192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3657" y="6096092"/>
            <a:ext cx="21547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Pískovcové skály v Českém ráji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45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9980" y="548680"/>
            <a:ext cx="76274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organogenní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– ukládání zbytků mořských organismů nebo rostlin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rašelina, uhlí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(hnědé, černé, antracit),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vápenec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zemní plyn, ropa, asfalt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Hnědé uhl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324" y="1737562"/>
            <a:ext cx="1823748" cy="13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ájl:Anthrazi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55497"/>
            <a:ext cx="1823748" cy="13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Černé uhl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55497"/>
            <a:ext cx="1800200" cy="134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úbor:TorfP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37562"/>
            <a:ext cx="1826793" cy="13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20164" y="3163415"/>
            <a:ext cx="6655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rašelina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11330" y="3205115"/>
            <a:ext cx="6495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antracit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76414" y="3191216"/>
            <a:ext cx="8322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nědé uhlí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55960" y="3205116"/>
            <a:ext cx="7986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černé uhlí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4" name="Picture 12" descr="Detail stromatoporové a korálové fauny vilémovických vápenců, frasn, devon.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606" y="4077072"/>
            <a:ext cx="2097592" cy="167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949787" y="5784345"/>
            <a:ext cx="26212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ápenec se zkamenělými zbytky korálů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Picture 8" descr="Ropné znečištění v Nigérii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635" y="4293096"/>
            <a:ext cx="2791581" cy="104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034035" y="5475150"/>
            <a:ext cx="4587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ropa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33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3" grpId="0"/>
      <p:bldP spid="14" grpId="0"/>
      <p:bldP spid="15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geofond.cz/dokumenty/nersur_rocenky/rocenkanerudy99/html/img1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66" y="1966774"/>
            <a:ext cx="3901431" cy="23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2818430"/>
              </p:ext>
            </p:extLst>
          </p:nvPr>
        </p:nvGraphicFramePr>
        <p:xfrm>
          <a:off x="1043030" y="4847094"/>
          <a:ext cx="3024336" cy="3093720"/>
        </p:xfrm>
        <a:graphic>
          <a:graphicData uri="http://schemas.openxmlformats.org/drawingml/2006/table">
            <a:tbl>
              <a:tblPr/>
              <a:tblGrid>
                <a:gridCol w="3024336"/>
              </a:tblGrid>
              <a:tr h="18722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 Hornoslezská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Vnitrosudetská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dirty="0">
                          <a:solidFill>
                            <a:schemeClr val="tx1"/>
                          </a:solidFill>
                        </a:rPr>
                        <a:t>. Podkrkonošská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 Středočeské pánve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 Mělnická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 Plzeňská a Radnická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172" name="Picture 4" descr="http://www.geofond.cz/dokumenty/nersur_rocenky/rocenkanerudy99/html/img1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446" y="1974415"/>
            <a:ext cx="3901431" cy="238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783269"/>
              </p:ext>
            </p:extLst>
          </p:nvPr>
        </p:nvGraphicFramePr>
        <p:xfrm>
          <a:off x="5939574" y="4847094"/>
          <a:ext cx="2165412" cy="1996440"/>
        </p:xfrm>
        <a:graphic>
          <a:graphicData uri="http://schemas.openxmlformats.org/drawingml/2006/table">
            <a:tbl>
              <a:tblPr/>
              <a:tblGrid>
                <a:gridCol w="2165412"/>
              </a:tblGrid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1. Chebská pánev</a:t>
                      </a:r>
                    </a:p>
                    <a:p>
                      <a:pPr algn="l"/>
                      <a:r>
                        <a:rPr lang="cs-CZ" dirty="0" smtClean="0"/>
                        <a:t>2. </a:t>
                      </a:r>
                      <a:r>
                        <a:rPr lang="cs-CZ" dirty="0"/>
                        <a:t>Sokolovská </a:t>
                      </a:r>
                      <a:r>
                        <a:rPr lang="cs-CZ" dirty="0" smtClean="0"/>
                        <a:t>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 Severočeská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 Žitavská pánev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algn="l"/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91102" y="1089706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erné uhlí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5309" y="1089706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hnědé uhlí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41913"/>
            <a:ext cx="2331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Těžba uhlí v ČR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308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83316"/>
            <a:ext cx="9144000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Ropa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Ropa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(dříve nazývaná "naftou", ve starších dobách "zemním olejem" a dnes "černým zlatem") je směs sloučenin uhlíku a vodíku - uhlovodíků. Obsahuje však i sloučeniny dusíku, kyslíku a síry. Složení ropy je různé podle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naleziště.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 průběhu tisíců a milionů let se v klidných zátokách dávných moří na naší Zemi usazovaly spolu s bahnem zbytky drobných živočichů (bakterií) a řas (jednobuněčných rostlin). V průběhu jurské doby (před asi 144 - 213 mil. let) pod tlakem nadložních vrstev za nepřístupu vzduchu při vznikání metanu a oxidu uhličitého a účinkem anaerobních bakterií z těchto zbytků pravděpodobně postupně vznikla kapalná ropa a také zemní plyn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Zpracování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, výrobky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Vytěžená ropa se nejdříve zbavuje hrubých příměsí (písku) a vody. Potom se zpracovává metodou frakční destilace, která probíhá v průmyslových destilačních kolonách (rafinériích). Během frakční destilace se na základě rozdílné teploty varu oddělují v destilační koloně směsi uhlovodíků s blízkou teplotou varu - frakce.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Frakční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destilací ropy se získávají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plynné produkty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používají se jako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chem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suroviny a paliva, např. směs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propan-butan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benzin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- je použitelný jak jako palivo do zážehových motorů, tak jako rozpouštědlo barev 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laků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petrolej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je palivem do proudových a tryskových letadel. Je rozpouštědlem, vyrábí se z něj benzin a další látky, používá se také ještě ke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svícení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plynový olej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je ve směsi s petrolejem surovinou zvaná nafta, která se používá pro Dieselovy motory (v traktorech a automobilech), uplatní se i jako topná nafta v průmyslu a v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domácnostech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mazut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používá se k topení, např. v teplárnách a na lodích, nebo se dále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destiluje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asfalt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- je izolačním materiálem a materiálem k úpravě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vozovek</a:t>
            </a: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těžké oleje, mazadla, syntetický kaučuk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, dehet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, umělá vlákna, kosmetické výrobky, barviva, výbušniny, umělá hnojiva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atd.</a:t>
            </a:r>
          </a:p>
        </p:txBody>
      </p:sp>
    </p:spTree>
    <p:extLst>
      <p:ext uri="{BB962C8B-B14F-4D97-AF65-F5344CB8AC3E}">
        <p14:creationId xmlns:p14="http://schemas.microsoft.com/office/powerpoint/2010/main" val="165773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zazijchemii.cz/files/obrazki/strona_ropa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950" y="278891"/>
            <a:ext cx="5561315" cy="3919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geologie.vsb.cz/loziska/loziska/obr_loziska_cr/rop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4330699"/>
            <a:ext cx="3528392" cy="212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geologie.vsb.cz/loziska/loziska/obr_loziska_cr/ply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608" y="4221088"/>
            <a:ext cx="371059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6453336"/>
            <a:ext cx="4587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ropa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0273" y="6453336"/>
            <a:ext cx="8755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emní plyn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6361002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Těžba v ČR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70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9980" y="476672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chemogenní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– krystalizací z roztoků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bauxit (hliník), travertin, vápenec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departments.fsv.cvut.cz/k135/wwwold/webkurzy/horniny/horniny.data/components/traverti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731" y="4077072"/>
            <a:ext cx="3024336" cy="254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us dem Rohstoff Bauxit wird Aluminiumhydroxid gewonnen. Dabei entsteht Rotschlamm als Abfa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3" y="1343013"/>
            <a:ext cx="2790541" cy="235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geologie.vsb.cz/geomorfologie/Prednasky/9_obrazky/9_27_propas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492" y="822975"/>
            <a:ext cx="3096344" cy="408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97373" y="3800073"/>
            <a:ext cx="5709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bauxit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8475" y="3733604"/>
            <a:ext cx="7088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travertin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5065220"/>
            <a:ext cx="18774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Hranická propast - vápenec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26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bozkovske-jeskyne.cz/content-images/mapa-jeskyni-c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73" y="1412776"/>
            <a:ext cx="57150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www.bozkovske-jeskyne.cz/content-images/krasova-vyzdob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028610"/>
            <a:ext cx="3040004" cy="181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6261" y="6203040"/>
            <a:ext cx="7038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www.classzone.com/books/earth_science/terc/content/visualizations/es1405/es1405page01.cfm?chapter_no=visualization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6261" y="5833708"/>
            <a:ext cx="814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Krátké video, jak vznikají </a:t>
            </a:r>
            <a:r>
              <a:rPr lang="cs-CZ" dirty="0" smtClean="0"/>
              <a:t>jeskyně (odkaz zkopírujte a zadejte do vyhledávače):</a:t>
            </a:r>
            <a:endParaRPr lang="cs-CZ" dirty="0"/>
          </a:p>
        </p:txBody>
      </p:sp>
      <p:pic>
        <p:nvPicPr>
          <p:cNvPr id="10246" name="Picture 6" descr="http://www.jindrichpolak.wz.cz/encyklopedie/abc/pict/1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2535948" cy="356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773" y="820826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eskyně v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81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36021"/>
            <a:ext cx="889248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http://upload.wikimedia.org/wikipedia/commons/thumb/0/0a/Helgoland_Felswand_22017.JPG/800px-Helgoland_Felswand_22017.JPG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http://t1.gstatic.com/images?q=tbn:ANd9GcTvKPc_4jg5GyGVZ2IIc_mwlARpff5yHceXjoCNKECOpcREzFKc8w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http://is.muni.cz/do/1499/el/estud/pedf/js07/mineraly/materialy/img/horniny/big/43.jpg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http://vyuka.zsjarose.cz/data/swic/lessons/984.jpg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http://vyuka.zsjarose.cz/data/swic/lessons/987.jpg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http://vyuka.zsjarose.cz/data/swic/lessons/988.jpg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http://www.roubenka.eu/krajina_koko/img/piskovec_small.jpg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http://media1.jex.cz/images/media1:4dbbecc24c350.jpg/a.JPG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http://empepa.net/wp-content/foto/2011/12/chl004.jpg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http://www.craj.info/images/hruboskalsko-kapela.jpg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http://www.mineral.cz/gallery/1180783009.jpg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http://www.geofond.cz/dokumenty/nersur_rocenky/rocenkanerudy99/html/img12.gif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http://upload.wikimedia.org/wikipedia/commons/thumb/1/12/TorfPP.JPG/800px-TorfPP.JPG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http://www.geology.cz/aplikace/fotoarchiv/sobr.php?r=700&amp;id=20233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http://www.zazijchemii.cz/files/obrazki/strona_ropa_cz.jpg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http://geologie.vsb.cz/loziska/loziska/obr_loziska_cr/plyn.jpg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http://geologie.vsb.cz/loziska/loziska/obr_loziska_cr/ropa.jpg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9"/>
              </a:rPr>
              <a:t>http://www.fospaliva.wz.cz/page03.htm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0"/>
              </a:rPr>
              <a:t>http://images.zeit.de/wissen/umwelt/2010-10/bauxit-rohstoff/bauxit-rohstoff-540x304.jpg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1"/>
              </a:rPr>
              <a:t>http://geologie.vsb.cz/geomorfologie/Prednasky/9_obrazky/9_27_propast.JPG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2"/>
              </a:rPr>
              <a:t>http://www.bozkovske-jeskyne.cz/content-images/mapa-jeskyni-cr.jpg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3"/>
              </a:rPr>
              <a:t>http://www.bozkovske-jeskyne.cz/content-images/krasova-vyzdoba.jpg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4"/>
              </a:rPr>
              <a:t>http://www.jindrichpolak.wz.cz/encyklopedie/abc/pict/12.jpg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27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233</TotalTime>
  <Words>721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VY_32_INOVACE_20_Usazené horniny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25</cp:revision>
  <dcterms:created xsi:type="dcterms:W3CDTF">2013-02-21T20:14:26Z</dcterms:created>
  <dcterms:modified xsi:type="dcterms:W3CDTF">2013-03-17T22:41:17Z</dcterms:modified>
</cp:coreProperties>
</file>