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9" r:id="rId2"/>
    <p:sldId id="290" r:id="rId3"/>
    <p:sldId id="258" r:id="rId4"/>
    <p:sldId id="260" r:id="rId5"/>
    <p:sldId id="261" r:id="rId6"/>
    <p:sldId id="262" r:id="rId7"/>
    <p:sldId id="287" r:id="rId8"/>
    <p:sldId id="288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0000FF"/>
    <a:srgbClr val="663300"/>
    <a:srgbClr val="CC0099"/>
    <a:srgbClr val="00FF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5A566-F64A-41F9-98A5-8378643A136E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D612D6B-7581-4B13-BBE6-1CF257638F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5A566-F64A-41F9-98A5-8378643A136E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D612D6B-7581-4B13-BBE6-1CF257638F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5A566-F64A-41F9-98A5-8378643A136E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12D6B-7581-4B13-BBE6-1CF257638F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5A566-F64A-41F9-98A5-8378643A136E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12D6B-7581-4B13-BBE6-1CF257638F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5A566-F64A-41F9-98A5-8378643A136E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D612D6B-7581-4B13-BBE6-1CF257638F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5A566-F64A-41F9-98A5-8378643A136E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12D6B-7581-4B13-BBE6-1CF257638F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5A566-F64A-41F9-98A5-8378643A136E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12D6B-7581-4B13-BBE6-1CF257638F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5A566-F64A-41F9-98A5-8378643A136E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12D6B-7581-4B13-BBE6-1CF257638F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5A566-F64A-41F9-98A5-8378643A136E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12D6B-7581-4B13-BBE6-1CF257638F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5A566-F64A-41F9-98A5-8378643A136E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12D6B-7581-4B13-BBE6-1CF257638F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5A566-F64A-41F9-98A5-8378643A136E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12D6B-7581-4B13-BBE6-1CF257638F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0A5A566-F64A-41F9-98A5-8378643A136E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D612D6B-7581-4B13-BBE6-1CF257638F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youtube.com/watch?NR=1&amp;v=yGlFBzaTuoI&amp;feature=endscreen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atraktivnibiologie.upol.cz/?stranka=ukazky_ppt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1.bp.blogspot.com/-8jBjzqp-wnM/T4Mv1ualdMI/AAAAAAAACOs/hqJ7WOyQXP8/s1600/lidsk%C3%A9+srdce.jpg" TargetMode="External"/><Relationship Id="rId7" Type="http://schemas.openxmlformats.org/officeDocument/2006/relationships/hyperlink" Target="http://www.ikem.cz/www?docid=1004183" TargetMode="External"/><Relationship Id="rId2" Type="http://schemas.openxmlformats.org/officeDocument/2006/relationships/hyperlink" Target="http://img.radio.cz/pictures/zdravi/transplantace_srdce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jahudky.jirik.us/w/images/Srdce.jpg" TargetMode="External"/><Relationship Id="rId5" Type="http://schemas.openxmlformats.org/officeDocument/2006/relationships/hyperlink" Target="http://biologie.webdirect.cz/sites/default/files/2_Srdce%20a%20krevn%C3%AD%20ob%C4%9Bh.pdf" TargetMode="External"/><Relationship Id="rId4" Type="http://schemas.openxmlformats.org/officeDocument/2006/relationships/hyperlink" Target="http://upload.wikimedia.org/wikipedia/commons/5/53/Illu_pulmonary_circuit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2123728" y="2463032"/>
            <a:ext cx="5688633" cy="1470021"/>
          </a:xfrm>
        </p:spPr>
        <p:txBody>
          <a:bodyPr/>
          <a:lstStyle/>
          <a:p>
            <a:pPr lvl="0">
              <a:buNone/>
            </a:pPr>
            <a:r>
              <a:rPr lang="cs-CZ" sz="3200" b="1" dirty="0" smtClean="0"/>
              <a:t>VY_32_INOVACE_14_Srdce</a:t>
            </a:r>
            <a:endParaRPr lang="cs-CZ" sz="3200" dirty="0">
              <a:latin typeface="Calibri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835153" y="5373685"/>
            <a:ext cx="5714999" cy="1247774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ovéPole 2"/>
          <p:cNvSpPr txBox="1"/>
          <p:nvPr/>
        </p:nvSpPr>
        <p:spPr>
          <a:xfrm>
            <a:off x="3851272" y="1498599"/>
            <a:ext cx="1225547" cy="34362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30" tIns="45711" rIns="91430" bIns="45711" anchor="t" anchorCtr="1" compatLnSpc="1">
            <a:spAutoFit/>
          </a:bodyPr>
          <a:lstStyle/>
          <a:p>
            <a:pPr algn="ctr"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>
                <a:solidFill>
                  <a:srgbClr val="000000"/>
                </a:solidFill>
                <a:latin typeface="Calibri"/>
                <a:cs typeface="Arial"/>
              </a:rPr>
              <a:t>Šablona</a:t>
            </a:r>
          </a:p>
        </p:txBody>
      </p:sp>
      <p:sp>
        <p:nvSpPr>
          <p:cNvPr id="5" name="TextovéPole 1"/>
          <p:cNvSpPr txBox="1"/>
          <p:nvPr/>
        </p:nvSpPr>
        <p:spPr>
          <a:xfrm>
            <a:off x="684213" y="620710"/>
            <a:ext cx="1522379" cy="217974"/>
          </a:xfrm>
          <a:prstGeom prst="rect">
            <a:avLst/>
          </a:prstGeom>
          <a:noFill/>
          <a:ln>
            <a:noFill/>
          </a:ln>
        </p:spPr>
        <p:txBody>
          <a:bodyPr vert="horz" wrap="none" lIns="91430" tIns="45711" rIns="91430" bIns="45711" anchor="t" anchorCtr="0" compatLnSpc="1">
            <a:spAutoFit/>
          </a:bodyPr>
          <a:lstStyle/>
          <a:p>
            <a:pPr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>
                <a:solidFill>
                  <a:srgbClr val="000000"/>
                </a:solidFill>
                <a:latin typeface="Calibri"/>
                <a:cs typeface="Arial"/>
              </a:rPr>
              <a:t>Identifikátor školy: 600 150 569</a:t>
            </a:r>
          </a:p>
        </p:txBody>
      </p:sp>
      <p:sp>
        <p:nvSpPr>
          <p:cNvPr id="6" name="TextovéPole 2"/>
          <p:cNvSpPr txBox="1"/>
          <p:nvPr/>
        </p:nvSpPr>
        <p:spPr>
          <a:xfrm>
            <a:off x="684213" y="1052736"/>
            <a:ext cx="1557282" cy="217974"/>
          </a:xfrm>
          <a:prstGeom prst="rect">
            <a:avLst/>
          </a:prstGeom>
          <a:noFill/>
          <a:ln>
            <a:noFill/>
          </a:ln>
        </p:spPr>
        <p:txBody>
          <a:bodyPr vert="horz" wrap="none" lIns="91430" tIns="45711" rIns="91430" bIns="45711" anchor="t" anchorCtr="0" compatLnSpc="1">
            <a:spAutoFit/>
          </a:bodyPr>
          <a:lstStyle/>
          <a:p>
            <a:pPr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 dirty="0">
                <a:solidFill>
                  <a:srgbClr val="000000"/>
                </a:solidFill>
                <a:latin typeface="Calibri"/>
                <a:cs typeface="Calibri" pitchFamily="34"/>
              </a:rPr>
              <a:t>Jméno autora: Ivana Kašpárková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214230" y="1052736"/>
            <a:ext cx="1386898" cy="215425"/>
          </a:xfrm>
          <a:prstGeom prst="rect">
            <a:avLst/>
          </a:prstGeom>
          <a:noFill/>
          <a:ln>
            <a:noFill/>
          </a:ln>
        </p:spPr>
        <p:txBody>
          <a:bodyPr vert="horz" wrap="none" lIns="91430" tIns="45711" rIns="91430" bIns="45711" anchor="t" anchorCtr="0" compatLnSpc="1">
            <a:spAutoFit/>
          </a:bodyPr>
          <a:lstStyle/>
          <a:p>
            <a:pPr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 dirty="0">
                <a:solidFill>
                  <a:srgbClr val="000000"/>
                </a:solidFill>
                <a:latin typeface="Calibri"/>
                <a:cs typeface="Calibri" pitchFamily="34"/>
              </a:rPr>
              <a:t>Datum vytvoření: </a:t>
            </a:r>
            <a:r>
              <a:rPr lang="cs-CZ" sz="800" dirty="0" smtClean="0">
                <a:solidFill>
                  <a:srgbClr val="000000"/>
                </a:solidFill>
                <a:latin typeface="Calibri"/>
                <a:cs typeface="Calibri" pitchFamily="34"/>
              </a:rPr>
              <a:t>12. 1 .2013</a:t>
            </a:r>
            <a:endParaRPr lang="cs-CZ" sz="800" dirty="0">
              <a:solidFill>
                <a:srgbClr val="000000"/>
              </a:solidFill>
              <a:latin typeface="Calibri"/>
              <a:cs typeface="Calibri" pitchFamily="34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4213" y="3933053"/>
            <a:ext cx="1862990" cy="215425"/>
          </a:xfrm>
          <a:prstGeom prst="rect">
            <a:avLst/>
          </a:prstGeom>
          <a:noFill/>
          <a:ln>
            <a:noFill/>
          </a:ln>
        </p:spPr>
        <p:txBody>
          <a:bodyPr vert="horz" wrap="none" lIns="91430" tIns="45711" rIns="91430" bIns="45711" anchor="t" anchorCtr="0" compatLnSpc="1">
            <a:spAutoFit/>
          </a:bodyPr>
          <a:lstStyle/>
          <a:p>
            <a:pPr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 dirty="0">
                <a:solidFill>
                  <a:srgbClr val="000000"/>
                </a:solidFill>
                <a:latin typeface="Calibri"/>
                <a:cs typeface="Calibri" pitchFamily="34"/>
              </a:rPr>
              <a:t>Vzdělávací obor, téma: </a:t>
            </a:r>
            <a:r>
              <a:rPr lang="cs-CZ" sz="800" dirty="0" smtClean="0">
                <a:solidFill>
                  <a:srgbClr val="000000"/>
                </a:solidFill>
                <a:latin typeface="Calibri"/>
                <a:cs typeface="Calibri" pitchFamily="34"/>
              </a:rPr>
              <a:t>Přírodopis, srdce</a:t>
            </a:r>
            <a:endParaRPr lang="cs-CZ" sz="800" dirty="0">
              <a:solidFill>
                <a:srgbClr val="000000"/>
              </a:solidFill>
              <a:latin typeface="Calibri"/>
              <a:cs typeface="Calibri" pitchFamily="34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4213" y="4300898"/>
            <a:ext cx="590206" cy="215425"/>
          </a:xfrm>
          <a:prstGeom prst="rect">
            <a:avLst/>
          </a:prstGeom>
          <a:noFill/>
          <a:ln>
            <a:noFill/>
          </a:ln>
        </p:spPr>
        <p:txBody>
          <a:bodyPr vert="horz" wrap="none" lIns="91430" tIns="45711" rIns="91430" bIns="45711" anchor="t" anchorCtr="0" compatLnSpc="1">
            <a:spAutoFit/>
          </a:bodyPr>
          <a:lstStyle/>
          <a:p>
            <a:pPr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 dirty="0">
                <a:solidFill>
                  <a:srgbClr val="000000"/>
                </a:solidFill>
                <a:latin typeface="Calibri"/>
                <a:cs typeface="Calibri" pitchFamily="34"/>
              </a:rPr>
              <a:t>Ročník: </a:t>
            </a:r>
            <a:r>
              <a:rPr lang="cs-CZ" sz="800" dirty="0" smtClean="0">
                <a:solidFill>
                  <a:srgbClr val="000000"/>
                </a:solidFill>
                <a:latin typeface="Calibri"/>
                <a:cs typeface="Calibri" pitchFamily="34"/>
              </a:rPr>
              <a:t>8.</a:t>
            </a:r>
            <a:endParaRPr lang="cs-CZ" sz="800" dirty="0">
              <a:solidFill>
                <a:srgbClr val="000000"/>
              </a:solidFill>
              <a:latin typeface="Calibri"/>
              <a:cs typeface="Calibri" pitchFamily="34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521814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56997" y="489404"/>
            <a:ext cx="8295322" cy="1561084"/>
          </a:xfrm>
          <a:prstGeom prst="rect">
            <a:avLst/>
          </a:prstGeom>
        </p:spPr>
        <p:txBody>
          <a:bodyPr wrap="square" lIns="82945" tIns="41473" rIns="82945" bIns="41473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DUM je určen pro výklad nového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učiva nebo zopakování probrané látky,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na konci je zařazen test k opakování probraných pojmů. </a:t>
            </a:r>
          </a:p>
        </p:txBody>
      </p:sp>
    </p:spTree>
    <p:extLst>
      <p:ext uri="{BB962C8B-B14F-4D97-AF65-F5344CB8AC3E}">
        <p14:creationId xmlns:p14="http://schemas.microsoft.com/office/powerpoint/2010/main" xmlns="" val="2455087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ttp://img.radio.cz/pictures/zdravi/transplantace_srdc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6296" y="2132856"/>
            <a:ext cx="1552575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1.bp.blogspot.com/-8jBjzqp-wnM/T4Mv1ualdMI/AAAAAAAACOs/hqJ7WOyQXP8/s1600/lidsk%C3%A9+srdce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908720"/>
            <a:ext cx="6667500" cy="3476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22826" y="5382508"/>
            <a:ext cx="74935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4"/>
              </a:rPr>
              <a:t>http://www.youtube.com/watch?NR=1&amp;v=yGlFBzaTuoI&amp;feature=endscreen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5013176"/>
            <a:ext cx="2217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Činnost srdce- video: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877116" y="81498"/>
            <a:ext cx="123623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Srdce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65405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8150" y="1268760"/>
            <a:ext cx="621605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1. aorta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– srdečnice céva, která odvádí krev z levé komory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                               do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systémového oběhu</a:t>
            </a:r>
          </a:p>
          <a:p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2. levá síň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- ta část srdce, do které přitéká okysličená krev z plic</a:t>
            </a:r>
          </a:p>
          <a:p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3. poloměsíčitá chlopeň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- chlopeň mezi levou komorou a aortou -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                    v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pravé komoře je to chlopeň mezi pravou</a:t>
            </a:r>
            <a:br>
              <a:rPr lang="cs-CZ" sz="16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komorou a plicnicí</a:t>
            </a:r>
          </a:p>
          <a:p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4. dvojcípá chlopeň -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chlopeň mezi levou síní a levou komorou</a:t>
            </a:r>
          </a:p>
          <a:p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5. levá komora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- svalovina stěn levé komory je až trojnásobně tlustší než svalovina stěn komory pravé - z levé komory je krev poháněna do velkého tělního oběhu a potřebuje vzhledem ke svému rozsahu silnější pohon než malý plicní oběh</a:t>
            </a:r>
          </a:p>
          <a:p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6. mezikomorová přepážka </a:t>
            </a:r>
            <a:endParaRPr lang="cs-CZ" sz="16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7. horní dutá žíla</a:t>
            </a: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8. pravá síň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- ta část srdce, do které přitéká krev z velkých žil těla</a:t>
            </a:r>
          </a:p>
          <a:p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9. trojcípá chlopeň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- chlopeň mezi pravou síní a pravou komorou</a:t>
            </a:r>
          </a:p>
          <a:p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10. pravá komora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- ta část srdce, do které přitéká krev z pravé síně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                  a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odkud je krev vypuzována do plicního oběhu k okysličení</a:t>
            </a:r>
          </a:p>
          <a:p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11. dolní dutá žíla</a:t>
            </a:r>
          </a:p>
          <a:p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12. Plicní tepna - plicnice </a:t>
            </a:r>
          </a:p>
          <a:p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13. Plicní žíly</a:t>
            </a: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261205" y="223001"/>
            <a:ext cx="21499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Stavba srdce</a:t>
            </a:r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3618" y="3853054"/>
            <a:ext cx="2309063" cy="30049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vál 4"/>
          <p:cNvSpPr/>
          <p:nvPr/>
        </p:nvSpPr>
        <p:spPr>
          <a:xfrm>
            <a:off x="8028384" y="4564165"/>
            <a:ext cx="288032" cy="290929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990299" y="4564165"/>
            <a:ext cx="36420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12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vál 8"/>
          <p:cNvSpPr/>
          <p:nvPr/>
        </p:nvSpPr>
        <p:spPr>
          <a:xfrm>
            <a:off x="8817883" y="4845511"/>
            <a:ext cx="288032" cy="290929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779798" y="4845511"/>
            <a:ext cx="36420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13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Ovál 10"/>
          <p:cNvSpPr/>
          <p:nvPr/>
        </p:nvSpPr>
        <p:spPr>
          <a:xfrm>
            <a:off x="6519602" y="4869160"/>
            <a:ext cx="288032" cy="290929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481517" y="4869160"/>
            <a:ext cx="36420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13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52990" y="295341"/>
            <a:ext cx="2571750" cy="3390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vál 7"/>
          <p:cNvSpPr/>
          <p:nvPr/>
        </p:nvSpPr>
        <p:spPr>
          <a:xfrm>
            <a:off x="7103651" y="930498"/>
            <a:ext cx="288032" cy="271069"/>
          </a:xfrm>
          <a:prstGeom prst="ellipse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1</a:t>
            </a:r>
            <a:endParaRPr lang="cs-CZ" sz="1200" dirty="0">
              <a:solidFill>
                <a:schemeClr val="tx1"/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7967470" y="1362546"/>
            <a:ext cx="288032" cy="271069"/>
          </a:xfrm>
          <a:prstGeom prst="ellipse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29" name="Ovál 28"/>
          <p:cNvSpPr/>
          <p:nvPr/>
        </p:nvSpPr>
        <p:spPr>
          <a:xfrm>
            <a:off x="7914441" y="2154634"/>
            <a:ext cx="288032" cy="271069"/>
          </a:xfrm>
          <a:prstGeom prst="ellipse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3</a:t>
            </a:r>
            <a:endParaRPr lang="cs-CZ" sz="1200" dirty="0">
              <a:solidFill>
                <a:schemeClr val="tx1"/>
              </a:solidFill>
            </a:endParaRPr>
          </a:p>
        </p:txBody>
      </p:sp>
      <p:sp>
        <p:nvSpPr>
          <p:cNvPr id="30" name="Ovál 29"/>
          <p:cNvSpPr/>
          <p:nvPr/>
        </p:nvSpPr>
        <p:spPr>
          <a:xfrm>
            <a:off x="8255502" y="2321356"/>
            <a:ext cx="288032" cy="271069"/>
          </a:xfrm>
          <a:prstGeom prst="ellipse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31" name="Ovál 30"/>
          <p:cNvSpPr/>
          <p:nvPr/>
        </p:nvSpPr>
        <p:spPr>
          <a:xfrm>
            <a:off x="8410092" y="2730698"/>
            <a:ext cx="288032" cy="271069"/>
          </a:xfrm>
          <a:prstGeom prst="ellipse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32" name="Ovál 31"/>
          <p:cNvSpPr/>
          <p:nvPr/>
        </p:nvSpPr>
        <p:spPr>
          <a:xfrm>
            <a:off x="6863962" y="2036673"/>
            <a:ext cx="288032" cy="271069"/>
          </a:xfrm>
          <a:prstGeom prst="ellipse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33" name="Ovál 32"/>
          <p:cNvSpPr/>
          <p:nvPr/>
        </p:nvSpPr>
        <p:spPr>
          <a:xfrm>
            <a:off x="7580939" y="1128315"/>
            <a:ext cx="288032" cy="271069"/>
          </a:xfrm>
          <a:prstGeom prst="ellipse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200" dirty="0">
              <a:solidFill>
                <a:schemeClr val="tx1"/>
              </a:solidFill>
            </a:endParaRPr>
          </a:p>
        </p:txBody>
      </p:sp>
      <p:sp>
        <p:nvSpPr>
          <p:cNvPr id="34" name="Ovál 33"/>
          <p:cNvSpPr/>
          <p:nvPr/>
        </p:nvSpPr>
        <p:spPr>
          <a:xfrm>
            <a:off x="6657687" y="930498"/>
            <a:ext cx="288032" cy="271069"/>
          </a:xfrm>
          <a:prstGeom prst="ellipse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35" name="Ovál 34"/>
          <p:cNvSpPr/>
          <p:nvPr/>
        </p:nvSpPr>
        <p:spPr>
          <a:xfrm>
            <a:off x="8305959" y="3092594"/>
            <a:ext cx="288032" cy="271069"/>
          </a:xfrm>
          <a:prstGeom prst="ellipse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36" name="Ovál 35"/>
          <p:cNvSpPr/>
          <p:nvPr/>
        </p:nvSpPr>
        <p:spPr>
          <a:xfrm>
            <a:off x="6689201" y="3363663"/>
            <a:ext cx="288032" cy="271069"/>
          </a:xfrm>
          <a:prstGeom prst="ellipse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1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Ovál 36"/>
          <p:cNvSpPr/>
          <p:nvPr/>
        </p:nvSpPr>
        <p:spPr>
          <a:xfrm>
            <a:off x="7486195" y="2625353"/>
            <a:ext cx="288032" cy="271069"/>
          </a:xfrm>
          <a:prstGeom prst="ellipse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6682248" y="3363663"/>
            <a:ext cx="325730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100" dirty="0" smtClean="0">
                <a:latin typeface="Times New Roman" pitchFamily="18" charset="0"/>
                <a:cs typeface="Times New Roman" pitchFamily="18" charset="0"/>
              </a:rPr>
              <a:t>11</a:t>
            </a:r>
            <a:endParaRPr lang="cs-CZ" sz="11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554516" y="1128315"/>
            <a:ext cx="325730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>
                <a:latin typeface="Times New Roman" pitchFamily="18" charset="0"/>
                <a:cs typeface="Times New Roman" pitchFamily="18" charset="0"/>
              </a:rPr>
              <a:t>12</a:t>
            </a:r>
            <a:endParaRPr lang="cs-CZ" sz="11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Ovál 40"/>
          <p:cNvSpPr/>
          <p:nvPr/>
        </p:nvSpPr>
        <p:spPr>
          <a:xfrm>
            <a:off x="7746374" y="2982127"/>
            <a:ext cx="288032" cy="271069"/>
          </a:xfrm>
          <a:prstGeom prst="ellipse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200" dirty="0">
              <a:solidFill>
                <a:schemeClr val="tx1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7717381" y="2991586"/>
            <a:ext cx="325731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100" dirty="0" smtClean="0">
                <a:latin typeface="Times New Roman" pitchFamily="18" charset="0"/>
                <a:cs typeface="Times New Roman" pitchFamily="18" charset="0"/>
              </a:rPr>
              <a:t>10</a:t>
            </a:r>
            <a:endParaRPr lang="cs-CZ" sz="11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Ovál 41"/>
          <p:cNvSpPr/>
          <p:nvPr/>
        </p:nvSpPr>
        <p:spPr>
          <a:xfrm>
            <a:off x="6341069" y="1449265"/>
            <a:ext cx="288032" cy="271069"/>
          </a:xfrm>
          <a:prstGeom prst="ellipse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1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6334116" y="1449265"/>
            <a:ext cx="325731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100" dirty="0" smtClean="0">
                <a:latin typeface="Times New Roman" pitchFamily="18" charset="0"/>
                <a:cs typeface="Times New Roman" pitchFamily="18" charset="0"/>
              </a:rPr>
              <a:t>13</a:t>
            </a:r>
            <a:endParaRPr lang="cs-CZ" sz="11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4" name="Ovál 43"/>
          <p:cNvSpPr/>
          <p:nvPr/>
        </p:nvSpPr>
        <p:spPr>
          <a:xfrm>
            <a:off x="8608908" y="1178196"/>
            <a:ext cx="288032" cy="271069"/>
          </a:xfrm>
          <a:prstGeom prst="ellipse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1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8601955" y="1178196"/>
            <a:ext cx="325731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100" dirty="0" smtClean="0">
                <a:latin typeface="Times New Roman" pitchFamily="18" charset="0"/>
                <a:cs typeface="Times New Roman" pitchFamily="18" charset="0"/>
              </a:rPr>
              <a:t>13</a:t>
            </a:r>
            <a:endParaRPr lang="cs-CZ" sz="11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34678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 animBg="1"/>
      <p:bldP spid="6" grpId="0"/>
      <p:bldP spid="9" grpId="0" animBg="1"/>
      <p:bldP spid="10" grpId="0"/>
      <p:bldP spid="11" grpId="0" animBg="1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8352928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Srdce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pracuje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rytmicky a vhání tak krev do těla,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60 – 70x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za minutu –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přečerpá asi 5 l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krve = minutový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objem srdce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systola = smršťování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(stah) - vyprazdňování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diastola = ochabnutí (uvolnění) - naplňování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stavba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: dutý sval, zvenku chráněn osrdečníkem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srdce je rozděleno úplnou přepážkou na levou a pravou část, každá 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 část je rozdělena na síň a komoru, mezi nimi jsou uzavíratelné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otvory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– chlopně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 srdcem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tak proudí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krev pouze jedním směrem 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srdce je vyživováno věnčitými tepnami – ucpání infarkt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další onemocnění: arytmie, nedomykavost chlopní, kornatění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tepen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260648"/>
            <a:ext cx="16246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Zápis do sešitu: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33674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545442"/>
            <a:ext cx="612163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velký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(tělní):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 rozvádí okysličenou krev z levé poloviny srdce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do celého těla, vede z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 levé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komory - srdečnice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– tepny –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tepénky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 vlásečnice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– žilky – žíly – horní a dolní dutá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žíla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do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pravé síně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http://upload.wikimedia.org/wikipedia/commons/5/53/Illu_pulmonary_circuit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2640" y="1700808"/>
            <a:ext cx="5279393" cy="2538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51520" y="977783"/>
            <a:ext cx="816506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malý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(plicní):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zajišťuje okysličení krve v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plicích, vede z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 pravé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komory -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plicní tepna –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plíce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– vlásečnice –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plicní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žíly do levé síně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21029"/>
          <a:stretch/>
        </p:blipFill>
        <p:spPr bwMode="auto">
          <a:xfrm>
            <a:off x="6373154" y="2636912"/>
            <a:ext cx="2703409" cy="4221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592762" y="260648"/>
            <a:ext cx="208255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Krevní 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oběh</a:t>
            </a:r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0" y="6211668"/>
            <a:ext cx="514916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Srdce savců – prezentace: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  <a:hlinkClick r:id="rId4"/>
              </a:rPr>
              <a:t>http://atraktivnibiologie.upol.cz/?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4"/>
              </a:rPr>
              <a:t>stranka=ukazky_ppt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45159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3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442806" y="4797152"/>
            <a:ext cx="28968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8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 Co zajišťuje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velký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krevní oběh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r>
              <a:rPr lang="cs-CZ" sz="1400" b="1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1400" b="1" dirty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1400" b="1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42806" y="4215844"/>
            <a:ext cx="4599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7.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 Popiš velký krevní oběh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? Jak se jmenuje?</a:t>
            </a:r>
            <a:endParaRPr lang="cs-CZ" sz="14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14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42806" y="1472711"/>
            <a:ext cx="65516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2. Na kolik částí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a čím je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srdce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rozděleno?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Jaká krev v těchto částech koluje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?        </a:t>
            </a:r>
            <a:endParaRPr lang="cs-CZ" sz="1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42806" y="930732"/>
            <a:ext cx="39004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1. Kde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je uloženo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srdce a čím je chráněno?          </a:t>
            </a:r>
            <a:endParaRPr lang="cs-CZ" sz="1400" b="1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491880" y="116632"/>
            <a:ext cx="20024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Opakování: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442806" y="1995931"/>
            <a:ext cx="45992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3.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 Na které části je rozdělena každá z obou polovin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?          </a:t>
            </a:r>
            <a:endParaRPr lang="cs-CZ" sz="1400" b="1" dirty="0">
              <a:solidFill>
                <a:srgbClr val="00FF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42806" y="3692624"/>
            <a:ext cx="277665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6.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 Co zajišťuje malý krevní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oběh?</a:t>
            </a:r>
            <a:endParaRPr lang="cs-CZ" sz="1400" b="1" dirty="0">
              <a:solidFill>
                <a:srgbClr val="6633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>
              <a:solidFill>
                <a:srgbClr val="66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42806" y="3083986"/>
            <a:ext cx="3560526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5.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 Popiš malý krevní oběh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? Jak se mu říká?</a:t>
            </a:r>
            <a:endParaRPr lang="cs-CZ" sz="1400" b="1" dirty="0">
              <a:solidFill>
                <a:srgbClr val="CC0099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 smtClean="0">
                <a:solidFill>
                  <a:srgbClr val="CC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1400" b="1" dirty="0">
              <a:solidFill>
                <a:srgbClr val="CC0099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1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42806" y="2519151"/>
            <a:ext cx="53270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4.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 Které cévy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a odkud vystupují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ze srdce a jakou krev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vedou?</a:t>
            </a:r>
            <a:r>
              <a:rPr lang="cs-CZ" sz="14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        </a:t>
            </a:r>
            <a:endParaRPr lang="cs-CZ" sz="1400" b="1" dirty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61275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4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ovéPole 13"/>
          <p:cNvSpPr txBox="1"/>
          <p:nvPr/>
        </p:nvSpPr>
        <p:spPr>
          <a:xfrm>
            <a:off x="0" y="1536276"/>
            <a:ext cx="9053825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. Na kolik částí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a čím je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srdce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rozděleno?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Jaká krev v těchto částech koluje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?        </a:t>
            </a: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1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Srdce je rozděleno úplnou přepážkou na 2 části – pravou a levou. V pravé je krev neokysličená, v levé okysličená.</a:t>
            </a:r>
            <a:endParaRPr lang="cs-CZ" sz="1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491880" y="116632"/>
            <a:ext cx="20024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Opakování: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-21559" y="2251318"/>
            <a:ext cx="45992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3.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 Na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které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části je rozdělena každá z obou polovin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?          </a:t>
            </a:r>
          </a:p>
          <a:p>
            <a:r>
              <a:rPr lang="cs-CZ" sz="1400" b="1" dirty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b="1" dirty="0" smtClean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14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Každá polovina je rozdělena na síň a komoru.</a:t>
            </a:r>
            <a:endParaRPr lang="cs-CZ" sz="1400" b="1" dirty="0">
              <a:solidFill>
                <a:schemeClr val="bg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0" y="4461268"/>
            <a:ext cx="3685561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6.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 Co zajišťuje malý krevní oběh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?          </a:t>
            </a:r>
          </a:p>
          <a:p>
            <a:r>
              <a:rPr lang="cs-CZ" sz="1400" b="1" dirty="0" smtClean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    Malý krevní oběh zajišťuje okysličení krve.</a:t>
            </a:r>
            <a:endParaRPr lang="cs-CZ" sz="1400" b="1" dirty="0">
              <a:solidFill>
                <a:srgbClr val="6633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>
              <a:solidFill>
                <a:srgbClr val="66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0" y="836712"/>
            <a:ext cx="75520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1. Kde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je uloženo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srdce a čím je chráněno?          </a:t>
            </a:r>
          </a:p>
          <a:p>
            <a:r>
              <a:rPr lang="cs-CZ" sz="1400" b="1" dirty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Srdce je uloženo v dutině hrudní, je chráněno žebry a hrudní kostí , je chráněno osrdečníkem.</a:t>
            </a:r>
            <a:endParaRPr lang="cs-CZ" sz="1400" b="1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-3500" y="3764918"/>
            <a:ext cx="82936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5.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 Popiš malý krevní oběh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? Jak se mu říká?          </a:t>
            </a:r>
          </a:p>
          <a:p>
            <a:r>
              <a:rPr lang="cs-CZ" sz="1400" b="1" dirty="0">
                <a:solidFill>
                  <a:srgbClr val="CC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b="1" dirty="0" smtClean="0">
                <a:solidFill>
                  <a:srgbClr val="CC0099"/>
                </a:solidFill>
                <a:latin typeface="Times New Roman" pitchFamily="18" charset="0"/>
                <a:cs typeface="Times New Roman" pitchFamily="18" charset="0"/>
              </a:rPr>
              <a:t>   Vede </a:t>
            </a:r>
            <a:r>
              <a:rPr lang="cs-CZ" sz="1400" b="1" dirty="0">
                <a:solidFill>
                  <a:srgbClr val="CC0099"/>
                </a:solidFill>
                <a:latin typeface="Times New Roman" pitchFamily="18" charset="0"/>
                <a:cs typeface="Times New Roman" pitchFamily="18" charset="0"/>
              </a:rPr>
              <a:t>z pravé komory - plicní tepna – plíce – vlásečnice – </a:t>
            </a:r>
            <a:r>
              <a:rPr lang="cs-CZ" sz="1400" b="1" dirty="0" smtClean="0">
                <a:solidFill>
                  <a:srgbClr val="CC0099"/>
                </a:solidFill>
                <a:latin typeface="Times New Roman" pitchFamily="18" charset="0"/>
                <a:cs typeface="Times New Roman" pitchFamily="18" charset="0"/>
              </a:rPr>
              <a:t>plicní </a:t>
            </a:r>
            <a:r>
              <a:rPr lang="cs-CZ" sz="1400" b="1" dirty="0">
                <a:solidFill>
                  <a:srgbClr val="CC0099"/>
                </a:solidFill>
                <a:latin typeface="Times New Roman" pitchFamily="18" charset="0"/>
                <a:cs typeface="Times New Roman" pitchFamily="18" charset="0"/>
              </a:rPr>
              <a:t>žíly do levé </a:t>
            </a:r>
            <a:r>
              <a:rPr lang="cs-CZ" sz="1400" b="1" dirty="0" smtClean="0">
                <a:solidFill>
                  <a:srgbClr val="CC0099"/>
                </a:solidFill>
                <a:latin typeface="Times New Roman" pitchFamily="18" charset="0"/>
                <a:cs typeface="Times New Roman" pitchFamily="18" charset="0"/>
              </a:rPr>
              <a:t>síně. Je to plicní krevní oběh.</a:t>
            </a:r>
            <a:endParaRPr lang="cs-CZ" sz="1400" b="1" dirty="0">
              <a:solidFill>
                <a:srgbClr val="CC00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-3500" y="5165229"/>
            <a:ext cx="870119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7.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 Popiš velký krevní oběh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? Jak se jmenuje?          </a:t>
            </a:r>
          </a:p>
          <a:p>
            <a:r>
              <a:rPr lang="cs-CZ" sz="1400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Vede </a:t>
            </a:r>
            <a:r>
              <a:rPr lang="cs-CZ" sz="1400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 levé komory - srdečnice – tepny – </a:t>
            </a:r>
            <a:r>
              <a:rPr lang="cs-CZ" sz="1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b="1" dirty="0" err="1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tepénky</a:t>
            </a:r>
            <a:r>
              <a:rPr lang="cs-CZ" sz="1400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1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vlásečnice </a:t>
            </a:r>
            <a:r>
              <a:rPr lang="cs-CZ" sz="1400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– žilky – žíly </a:t>
            </a:r>
            <a:r>
              <a:rPr lang="cs-CZ" sz="1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– horní </a:t>
            </a:r>
            <a:r>
              <a:rPr lang="cs-CZ" sz="1400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a dolní dutá žíla do </a:t>
            </a:r>
            <a:r>
              <a:rPr lang="cs-CZ" sz="1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pravé  </a:t>
            </a:r>
          </a:p>
          <a:p>
            <a:r>
              <a:rPr lang="cs-CZ" sz="1400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síně</a:t>
            </a:r>
            <a:r>
              <a:rPr lang="cs-CZ" sz="1400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.  Je to tělní krevní oběh.</a:t>
            </a:r>
          </a:p>
          <a:p>
            <a:endParaRPr lang="cs-CZ" sz="14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-3500" y="6119336"/>
            <a:ext cx="4872744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8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 Co zajišťuje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velký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krevní oběh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?          </a:t>
            </a:r>
          </a:p>
          <a:p>
            <a:r>
              <a:rPr lang="cs-CZ" sz="1400" b="1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b="1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   Velký krevní oběh </a:t>
            </a:r>
            <a:r>
              <a:rPr lang="cs-CZ" sz="1400" b="1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rozvádí okysličenou </a:t>
            </a:r>
            <a:r>
              <a:rPr lang="cs-CZ" sz="1400" b="1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krev do </a:t>
            </a:r>
            <a:r>
              <a:rPr lang="cs-CZ" sz="1400" b="1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celého těla, </a:t>
            </a:r>
          </a:p>
          <a:p>
            <a:endParaRPr lang="cs-CZ" sz="1400" b="1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2250" y="2852936"/>
            <a:ext cx="9031575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4.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 Které cévy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a odkud vystupují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ze srdce a jakou krev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vedou?          </a:t>
            </a:r>
          </a:p>
          <a:p>
            <a:r>
              <a:rPr lang="cs-CZ" sz="1400" b="1" dirty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   Z pravé komory vystupuje plicní tepna (plicnice), vede krev neokysličenou, z levé komory srdečnice (aorta), vede </a:t>
            </a:r>
          </a:p>
          <a:p>
            <a:r>
              <a:rPr lang="cs-CZ" sz="1400" b="1" dirty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   krev okysličenou. 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        </a:t>
            </a:r>
            <a:endParaRPr lang="cs-CZ" sz="14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12862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404664"/>
            <a:ext cx="849694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http://img.radio.cz/pictures/zdravi/transplantace_srdce.jpg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http://1.bp.blogspot.com/-8jBjzqp-wnM/T4Mv1ualdMI/AAAAAAAACOs/hqJ7WOyQXP8/s1600/lidsk%C3%A9+srdce.jpg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4"/>
              </a:rPr>
              <a:t>http</a:t>
            </a:r>
            <a:r>
              <a:rPr lang="cs-CZ" dirty="0">
                <a:latin typeface="Times New Roman" pitchFamily="18" charset="0"/>
                <a:cs typeface="Times New Roman" pitchFamily="18" charset="0"/>
                <a:hlinkClick r:id="rId4"/>
              </a:rPr>
              <a:t>://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4"/>
              </a:rPr>
              <a:t>upload.wikimedia.org/wikipedia/commons/5/53/Illu_pulmonary_circuit.jpg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latin typeface="Times New Roman" pitchFamily="18" charset="0"/>
                <a:cs typeface="Times New Roman" pitchFamily="18" charset="0"/>
                <a:hlinkClick r:id="rId5"/>
              </a:rPr>
              <a:t>http://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5"/>
              </a:rPr>
              <a:t>biologie.webdirect.cz/sites/default/files/2_Srdce%20a%20krevn%C3%AD%20ob%C4%9Bh.pdf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latin typeface="Times New Roman" pitchFamily="18" charset="0"/>
                <a:cs typeface="Times New Roman" pitchFamily="18" charset="0"/>
                <a:hlinkClick r:id="rId6"/>
              </a:rPr>
              <a:t>http://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6"/>
              </a:rPr>
              <a:t>jahudky.jirik.us/w/images/Srdce.jpg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>
                <a:latin typeface="Times New Roman" pitchFamily="18" charset="0"/>
                <a:cs typeface="Times New Roman" pitchFamily="18" charset="0"/>
                <a:hlinkClick r:id="rId7"/>
              </a:rPr>
              <a:t>http://</a:t>
            </a:r>
            <a:r>
              <a:rPr lang="cs-CZ" smtClean="0">
                <a:latin typeface="Times New Roman" pitchFamily="18" charset="0"/>
                <a:cs typeface="Times New Roman" pitchFamily="18" charset="0"/>
                <a:hlinkClick r:id="rId7"/>
              </a:rPr>
              <a:t>www.ikem.cz/www?docid=1004183</a:t>
            </a:r>
            <a:endParaRPr lang="cs-CZ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83454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494</TotalTime>
  <Words>606</Words>
  <Application>Microsoft Office PowerPoint</Application>
  <PresentationFormat>Předvádění na obrazovce (4:3)</PresentationFormat>
  <Paragraphs>103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VY_32_INOVACE_14_Srdce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Kašpárková Ivana</dc:creator>
  <cp:lastModifiedBy>Dum</cp:lastModifiedBy>
  <cp:revision>39</cp:revision>
  <dcterms:created xsi:type="dcterms:W3CDTF">2013-01-26T20:12:42Z</dcterms:created>
  <dcterms:modified xsi:type="dcterms:W3CDTF">2013-04-26T16:16:16Z</dcterms:modified>
</cp:coreProperties>
</file>