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60" r:id="rId6"/>
    <p:sldId id="261" r:id="rId7"/>
    <p:sldId id="262" r:id="rId8"/>
    <p:sldId id="264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A5A566-F64A-41F9-98A5-8378643A136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612D6B-7581-4B13-BBE6-1CF257638F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4/Grafik_blutkreislauf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3/3f/Arterio_main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skripta.eu/images/a/a6/Krevni_skupiny.png" TargetMode="External"/><Relationship Id="rId2" Type="http://schemas.openxmlformats.org/officeDocument/2006/relationships/hyperlink" Target="http://cs.wikipedia.org/wiki/Krevn%C3%AD_skupiny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hyperlink" Target="http://www.wikiskripta.eu/index.php/U%C5%BEivatelka:Malmstajn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revn%C3%AD_skupiny" TargetMode="External"/><Relationship Id="rId3" Type="http://schemas.openxmlformats.org/officeDocument/2006/relationships/hyperlink" Target="http://nd01.jxs.cz/861/419/c8ad2bea99_35096832_o2.jpg" TargetMode="External"/><Relationship Id="rId7" Type="http://schemas.openxmlformats.org/officeDocument/2006/relationships/hyperlink" Target="http://www.wikiskripta.eu/images/a/a6/Krevni_skupiny.png" TargetMode="External"/><Relationship Id="rId2" Type="http://schemas.openxmlformats.org/officeDocument/2006/relationships/hyperlink" Target="http://upload.wikimedia.org/wikipedia/commons/thumb/3/3f/Arterio_main.JPG/439px-Arterio_mai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ecbaplazmou.cz/images/clip_image003.jpg" TargetMode="External"/><Relationship Id="rId5" Type="http://schemas.openxmlformats.org/officeDocument/2006/relationships/hyperlink" Target="http://www.lecbaplazmou.cz/images/clip_image002_0000.jpg" TargetMode="External"/><Relationship Id="rId4" Type="http://schemas.openxmlformats.org/officeDocument/2006/relationships/hyperlink" Target="https://upload.wikimedia.org/wikipedia/commons/thumb/7/74/Grafik_blutkreislauf.jpg/352px-Grafik_blutkreislau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4213" y="2348880"/>
            <a:ext cx="8424937" cy="1470021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VY_32_INOVACE_13_Oběhová soustava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52736"/>
            <a:ext cx="1409340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1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6. 1 . 2013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3"/>
            <a:ext cx="2417629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oběhová soustava 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8.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3752181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168651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Grafik blutkreislauf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3512"/>
            <a:ext cx="33528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37510" y="116631"/>
            <a:ext cx="3762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Oběhová soustava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599" y="762962"/>
            <a:ext cx="40943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skládá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ze 3 samostatných součástí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1. systém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cév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krev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3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srdce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366" y="2234071"/>
            <a:ext cx="86686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krevní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cévy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tepny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vedou zpravidla krev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okysličenou – ze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srdce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(plicní tepny neokysličenou)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žíly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vedou zpravidla neokysličenou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krev - do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srdce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(plicní žíly okysličenou)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vlásečnice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zajišťují výměnu látek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dýchacích plynů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krví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tkáněmi a také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krví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plícemi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oubor:Arterio mai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990" y="4725144"/>
            <a:ext cx="1440160" cy="196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nd01.jxs.cz/861/419/c8ad2bea99_35096832_o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74" y="3727863"/>
            <a:ext cx="4724757" cy="313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031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krev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červená, neprůhledná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tekutina, množství krve u dospělého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člověka: 4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5 litrů (ženy), 5 – 6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litrů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(muži)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funkce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1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transport kyslíku, oxidu uhličitého, živin, zplodin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látkové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přeměny, vitamínů,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hormonů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udržuje stálou tělesnou teplotu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obrana organismu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složení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krevní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plazma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červené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krvinky (hemoglobin)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bílé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krvinky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krevní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destičky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krevní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skupiny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A, B, AB, O (Jan Jánský)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36147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94532" y="2969076"/>
            <a:ext cx="41494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červené krvinky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(erytrocyty). Jejich počet se pohybuje mezi 4,2 až 5,9 miliony v jednom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mikrolitru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krve. Délka života červené krvinky se pohybuje kolem 120 dnů.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Vznikají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červené kostní dřeni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zanikají ve slezině. Červené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krvinky odpovídají za červenou barvu krve. Ta je dána obsahem krevního barviva hemoglobinu, které váže v plicích kyslík a předává jej buňkám celého těla.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04048" y="764704"/>
            <a:ext cx="41399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bílé krvinky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(leukocyty). Tyto buňky jsou nezbytné v boji proti infekcím a proti rakovinným buňkám, uplatňují se také u alergií. Celkový počet bílých krvinek ve zdravém těle se pohybuje mezi 3 až 11 tisíci na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mikrolitr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krve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Vyvíjejí se 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kostní dřeni a vyplavují se do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krve.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8129" y="3789040"/>
            <a:ext cx="44286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krevní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destičky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(trombocyty) jsou důležitá tělíska. Jejich úlohou je zástava krvácení po poranění cévy. Nejsou to buňky, protože nemají jádro. Počet se pohybuje mezi 180 až 400 tisíci v jednom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mikrolitru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krve. Destička žije průměrně jen 3 až 5 dnů.</a:t>
            </a:r>
          </a:p>
        </p:txBody>
      </p:sp>
      <p:pic>
        <p:nvPicPr>
          <p:cNvPr id="3076" name="Picture 4" descr="http://www.lecbaplazmou.cz/images/clip_image002_00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28" y="669822"/>
            <a:ext cx="4428698" cy="2969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23491"/>
            <a:ext cx="25314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ložení krve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http://www.lecbaplazmou.cz/images/clip_image003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75" r="13631" b="24932"/>
          <a:stretch/>
        </p:blipFill>
        <p:spPr bwMode="auto">
          <a:xfrm>
            <a:off x="285323" y="5748388"/>
            <a:ext cx="2147154" cy="928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55776" y="6027849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revní plazma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nažloutlá tekutina, tvoří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55% lidské krve a sama je z 90% tvořena vodou.</a:t>
            </a:r>
          </a:p>
        </p:txBody>
      </p:sp>
    </p:spTree>
    <p:extLst>
      <p:ext uri="{BB962C8B-B14F-4D97-AF65-F5344CB8AC3E}">
        <p14:creationId xmlns:p14="http://schemas.microsoft.com/office/powerpoint/2010/main" val="84513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2964" y="116632"/>
            <a:ext cx="3254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krevní skupiny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6472034"/>
            <a:ext cx="5235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cs.wikipedia.org/wiki/Krevn%C3%AD_skupiny</a:t>
            </a:r>
            <a:endParaRPr lang="cs-CZ" dirty="0" smtClean="0"/>
          </a:p>
        </p:txBody>
      </p:sp>
      <p:pic>
        <p:nvPicPr>
          <p:cNvPr id="4100" name="Picture 4" descr="Soubor:Krevni skupiny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348" y="1124744"/>
            <a:ext cx="5715000" cy="368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4902374"/>
            <a:ext cx="6984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Výskyt v Evropě:</a:t>
            </a:r>
          </a:p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45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%,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16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%,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6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%,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33 %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jiných částech světa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zastoupení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výrazně liší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(autor: </a:t>
            </a:r>
            <a:r>
              <a:rPr lang="cs-CZ" dirty="0" err="1" smtClean="0">
                <a:hlinkClick r:id="rId5" action="ppaction://hlinkfile" tooltip="Uživatelka:Malmstajn"/>
              </a:rPr>
              <a:t>Malmstajn</a:t>
            </a:r>
            <a:r>
              <a:rPr lang="cs-CZ" dirty="0" smtClean="0"/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2" name="Picture 26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3" name="Picture 27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4" name="Picture 28" descr="An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6" name="Picture 30" descr="Ano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" r="68000" b="68000"/>
          <a:stretch/>
        </p:blipFill>
        <p:spPr bwMode="auto">
          <a:xfrm>
            <a:off x="457200" y="2033588"/>
            <a:ext cx="4571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17" y="6472034"/>
            <a:ext cx="3897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Odkaz na stránku o krevních skupinách: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125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1" name="Picture 21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3" name="Picture 23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5" name="Picture 25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7" name="Picture 27" descr="A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335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9808661"/>
              </p:ext>
            </p:extLst>
          </p:nvPr>
        </p:nvGraphicFramePr>
        <p:xfrm>
          <a:off x="1177243" y="1484784"/>
          <a:ext cx="652133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2133"/>
                <a:gridCol w="652133"/>
                <a:gridCol w="652133"/>
                <a:gridCol w="652133"/>
                <a:gridCol w="652133"/>
                <a:gridCol w="652133"/>
                <a:gridCol w="652133"/>
                <a:gridCol w="652133"/>
                <a:gridCol w="652133"/>
                <a:gridCol w="652133"/>
              </a:tblGrid>
              <a:tr h="370840">
                <a:tc rowSpan="9"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b="1" dirty="0" smtClean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endParaRPr lang="cs-CZ" b="1" dirty="0" smtClean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</a:p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0-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0+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B-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B+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AB-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AB+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0-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0+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B-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B+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AB-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AB+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       P Ř Í J E M C E</a:t>
                      </a:r>
                      <a:endParaRPr lang="cs-CZ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317339" y="116632"/>
            <a:ext cx="6323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komu může darovat krev?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83578" y="5629890"/>
            <a:ext cx="2191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+ a – je tzv.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faktor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602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63688" y="476672"/>
            <a:ext cx="554959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Dědičnost krevních skupin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76685"/>
              </p:ext>
            </p:extLst>
          </p:nvPr>
        </p:nvGraphicFramePr>
        <p:xfrm>
          <a:off x="686057" y="1700808"/>
          <a:ext cx="7704858" cy="31683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84143"/>
                <a:gridCol w="1284143"/>
                <a:gridCol w="1284143"/>
                <a:gridCol w="1284143"/>
                <a:gridCol w="1284143"/>
                <a:gridCol w="1284143"/>
              </a:tblGrid>
              <a:tr h="52805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 T E C</a:t>
                      </a:r>
                      <a:endParaRPr lang="cs-CZ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28059">
                <a:tc rowSpan="5"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 </a:t>
                      </a:r>
                      <a:br>
                        <a:rPr lang="cs-CZ" b="1" dirty="0" smtClean="0">
                          <a:solidFill>
                            <a:srgbClr val="FF0000"/>
                          </a:solidFill>
                        </a:rPr>
                      </a:b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br>
                        <a:rPr lang="cs-CZ" b="1" dirty="0" smtClean="0">
                          <a:solidFill>
                            <a:srgbClr val="FF0000"/>
                          </a:solidFill>
                        </a:rPr>
                      </a:b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br>
                        <a:rPr lang="cs-CZ" b="1" dirty="0" smtClean="0">
                          <a:solidFill>
                            <a:srgbClr val="FF0000"/>
                          </a:solidFill>
                        </a:rPr>
                      </a:b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br>
                        <a:rPr lang="cs-CZ" b="1" dirty="0" smtClean="0">
                          <a:solidFill>
                            <a:srgbClr val="FF0000"/>
                          </a:solidFill>
                        </a:rPr>
                      </a:b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805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805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805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0, 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805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A, B, AB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0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98394" y="203031"/>
            <a:ext cx="3762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Oběhová soustava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33281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 skládá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se ze 3 samostatných součástí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1. systém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cév 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2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krev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srdce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1" y="2276567"/>
            <a:ext cx="86686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krevní cévy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tepny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vedou zpravidla krev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okysličenou – ze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srdce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(plicní tepny neokysličenou)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žíly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vedou zpravidla neokysličenou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krev - do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srdce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(plicní žíly okysličenou)</a:t>
            </a:r>
          </a:p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vlásečnice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zajišťují výměnu látek 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dýchacích plynů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krví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tkáněmi a také mezi krví a plícemi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573016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krev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funkce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 1. transport kyslíku, oxidu uhličitého, živin, zplodin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látkové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přeměny, vitamínů,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hormonů</a:t>
            </a: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2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 udržuje stálou tělesnou teplotu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. obrana organismu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složení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 krevní plazma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červené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krvinky (hemoglobin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) – přenos kyslíku a oxidu uhličitého v těle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bílé krvinky – obranyschopnost organismu proti choroboplodným zárodkům a cizorodým látkám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krevní destičky – srážlivost krve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krevní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skupiny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A, B, AB, O (Jan Jánský)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550" y="18365"/>
            <a:ext cx="1624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34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4969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upload.wikimedia.org/wikipedia/commons/thumb/3/3f/Arterio_main.JPG/439px-Arterio_main.JPG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nd01.jxs.cz/861/419/c8ad2bea99_35096832_o2.jpg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https://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upload.wikimedia.org/wikipedia/commons/thumb/7/74/Grafik_blutkreislauf.jpg/352px-Grafik_blutkreislauf.jpg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www.lecbaplazmou.cz/images/clip_image002_0000.jpg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www.lecbaplazmou.cz/images/clip_image003.jpg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www.wikiskripta.eu/images/a/a6/Krevni_skupiny.png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hlinkClick r:id="rId8"/>
              </a:rPr>
              <a:t>http://cs.wikipedia.org/wiki/Krevn%C3%AD_skupiny</a:t>
            </a:r>
            <a:endParaRPr lang="cs-CZ" sz="1400" dirty="0"/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345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554</TotalTime>
  <Words>776</Words>
  <Application>Microsoft Office PowerPoint</Application>
  <PresentationFormat>Předvádění na obrazovce (4:3)</PresentationFormat>
  <Paragraphs>158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VY_32_INOVACE_13_Oběhová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39</cp:revision>
  <dcterms:created xsi:type="dcterms:W3CDTF">2013-01-26T20:12:42Z</dcterms:created>
  <dcterms:modified xsi:type="dcterms:W3CDTF">2013-04-26T16:47:14Z</dcterms:modified>
</cp:coreProperties>
</file>