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81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984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096B5D-EC73-4E40-9FB9-7E2D6550B40A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E98C6C-5008-455B-9DEF-1D6F5D84DC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2366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E98C6C-5008-455B-9DEF-1D6F5D84DC1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5002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2453D-8BF5-49D8-B732-269C431DA8DF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37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2453D-8BF5-49D8-B732-269C431DA8DF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99421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2453D-8BF5-49D8-B732-269C431DA8DF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7808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2453D-8BF5-49D8-B732-269C431DA8DF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5708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2453D-8BF5-49D8-B732-269C431DA8DF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59202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2453D-8BF5-49D8-B732-269C431DA8D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2453D-8BF5-49D8-B732-269C431DA8D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2453D-8BF5-49D8-B732-269C431DA8D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¨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2453D-8BF5-49D8-B732-269C431DA8DF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82453D-8BF5-49D8-B732-269C431DA8DF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9FA9C-0794-4E47-A422-42273FD39DED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11B72-D6A8-4C14-8A52-540BDE4F7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584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9FA9C-0794-4E47-A422-42273FD39DED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11B72-D6A8-4C14-8A52-540BDE4F7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433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9FA9C-0794-4E47-A422-42273FD39DED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11B72-D6A8-4C14-8A52-540BDE4F7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866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9FA9C-0794-4E47-A422-42273FD39DED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11B72-D6A8-4C14-8A52-540BDE4F7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1344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9FA9C-0794-4E47-A422-42273FD39DED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11B72-D6A8-4C14-8A52-540BDE4F7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582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9FA9C-0794-4E47-A422-42273FD39DED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11B72-D6A8-4C14-8A52-540BDE4F7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1370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9FA9C-0794-4E47-A422-42273FD39DED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11B72-D6A8-4C14-8A52-540BDE4F7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1509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9FA9C-0794-4E47-A422-42273FD39DED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11B72-D6A8-4C14-8A52-540BDE4F7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151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9FA9C-0794-4E47-A422-42273FD39DED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11B72-D6A8-4C14-8A52-540BDE4F7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1515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9FA9C-0794-4E47-A422-42273FD39DED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11B72-D6A8-4C14-8A52-540BDE4F7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9821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9FA9C-0794-4E47-A422-42273FD39DED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11B72-D6A8-4C14-8A52-540BDE4F7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149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9FA9C-0794-4E47-A422-42273FD39DED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F11B72-D6A8-4C14-8A52-540BDE4F7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8253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b/Kozak_brezovy_01_-_Jabkenicko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c/Sarcoscypha_coccinea_74716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1/2010-10-09_Tremiscus_helvelloides_crop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1/1f/Ischnoderma.resinosum2.-.lindsey.jp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uh.cz/edu/bi/biologie_obratlovci/foto04/foto_038.jpg" TargetMode="External"/><Relationship Id="rId13" Type="http://schemas.openxmlformats.org/officeDocument/2006/relationships/hyperlink" Target="http://www.atlashub.net/houbicky/zavojenka_hedvabna/img00002.jpg" TargetMode="External"/><Relationship Id="rId3" Type="http://schemas.openxmlformats.org/officeDocument/2006/relationships/hyperlink" Target="http://www.eprojekty.cz/weby/demo/_app/Repository/yy2009/mm10/dd15/3443.jpg" TargetMode="External"/><Relationship Id="rId7" Type="http://schemas.openxmlformats.org/officeDocument/2006/relationships/hyperlink" Target="http://i.idnes.cz/08/114/gal/LUD277527_kopretinabilaNOV.jpg" TargetMode="External"/><Relationship Id="rId12" Type="http://schemas.openxmlformats.org/officeDocument/2006/relationships/hyperlink" Target="http://upload.wikimedia.org/wikipedia/commons/thumb/5/51/2010-10-09_Tremiscus_helvelloides_crop.jpg/761px-2010-10-09_Tremiscus_helvelloides_crop.jpg" TargetMode="External"/><Relationship Id="rId17" Type="http://schemas.openxmlformats.org/officeDocument/2006/relationships/hyperlink" Target="http://www.receptyonline.cz/data/pics/atlas-hub-lupenate4/muchomurka-slamozluta-amanita-gemmata.jpg" TargetMode="External"/><Relationship Id="rId2" Type="http://schemas.openxmlformats.org/officeDocument/2006/relationships/hyperlink" Target="http://upload.wikimedia.org/wikipedia/commons/thumb/4/4e/Daphnia_pulex.png/250px-Daphnia_pulex.png" TargetMode="External"/><Relationship Id="rId16" Type="http://schemas.openxmlformats.org/officeDocument/2006/relationships/hyperlink" Target="http://www.houbar.cz/images/foto/atlas1209_houzevnatec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hamerskypotok.cz/media/BLATNICE.jpg" TargetMode="External"/><Relationship Id="rId11" Type="http://schemas.openxmlformats.org/officeDocument/2006/relationships/hyperlink" Target="http://www.receptyonline.cz/data/pics/atlas-hub-lupenate3/penizovka_kuzelovita_rhodocollybia_butyracea1.jpg" TargetMode="External"/><Relationship Id="rId5" Type="http://schemas.openxmlformats.org/officeDocument/2006/relationships/hyperlink" Target="http://www.inzahrada.cz/pic/pomnenka.jpg" TargetMode="External"/><Relationship Id="rId15" Type="http://schemas.openxmlformats.org/officeDocument/2006/relationships/hyperlink" Target="http://upload.wikimedia.org/wikipedia/commons/1/1f/Ischnoderma.resinosum2.-.lindsey.jpg" TargetMode="External"/><Relationship Id="rId10" Type="http://schemas.openxmlformats.org/officeDocument/2006/relationships/hyperlink" Target="http://upload.wikimedia.org/wikipedia/commons/thumb/7/7c/Sarcoscypha_coccinea_74716.jpg/800px-Sarcoscypha_coccinea_74716.jpg" TargetMode="External"/><Relationship Id="rId4" Type="http://schemas.openxmlformats.org/officeDocument/2006/relationships/hyperlink" Target="http://www.pripravy.estranky.cz/archiv/iobrazek/12" TargetMode="External"/><Relationship Id="rId9" Type="http://schemas.openxmlformats.org/officeDocument/2006/relationships/hyperlink" Target="http://upload.wikimedia.org/wikipedia/commons/thumb/c/cb/Kozak_brezovy_01_-_Jabkenicko.jpg/800px-Kozak_brezovy_01_-_Jabkenicko.jpg" TargetMode="External"/><Relationship Id="rId14" Type="http://schemas.openxmlformats.org/officeDocument/2006/relationships/hyperlink" Target="http://www.atlashub.net/houbicky/trepenitka_cihlova/img0000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251519" y="2130424"/>
            <a:ext cx="8424937" cy="1470021"/>
          </a:xfrm>
        </p:spPr>
        <p:txBody>
          <a:bodyPr/>
          <a:lstStyle/>
          <a:p>
            <a:pPr lvl="0">
              <a:buNone/>
            </a:pPr>
            <a:r>
              <a:rPr lang="cs-CZ" sz="3200" b="1" dirty="0" smtClean="0"/>
              <a:t>VY_32_INOVACE_02_Miniatlas - houby</a:t>
            </a:r>
            <a:endParaRPr lang="cs-CZ" sz="3200" dirty="0">
              <a:latin typeface="Calibri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835153" y="5373685"/>
            <a:ext cx="5714999" cy="124777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2"/>
          <p:cNvSpPr txBox="1"/>
          <p:nvPr/>
        </p:nvSpPr>
        <p:spPr>
          <a:xfrm>
            <a:off x="3851272" y="1498599"/>
            <a:ext cx="1225547" cy="3436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30" tIns="45711" rIns="91430" bIns="45711" anchor="t" anchorCtr="1" compatLnSpc="1">
            <a:spAutoFit/>
          </a:bodyPr>
          <a:lstStyle/>
          <a:p>
            <a:pPr algn="ctr"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>
                <a:solidFill>
                  <a:srgbClr val="000000"/>
                </a:solidFill>
                <a:latin typeface="Calibri"/>
                <a:cs typeface="Arial"/>
              </a:rPr>
              <a:t>Šablona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684213" y="620710"/>
            <a:ext cx="1522379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>
                <a:solidFill>
                  <a:srgbClr val="000000"/>
                </a:solidFill>
                <a:latin typeface="Calibri"/>
                <a:cs typeface="Arial"/>
              </a:rPr>
              <a:t>Identifikátor školy: 600 150 569</a:t>
            </a:r>
          </a:p>
        </p:txBody>
      </p:sp>
      <p:sp>
        <p:nvSpPr>
          <p:cNvPr id="6" name="TextovéPole 2"/>
          <p:cNvSpPr txBox="1"/>
          <p:nvPr/>
        </p:nvSpPr>
        <p:spPr>
          <a:xfrm>
            <a:off x="684213" y="1052736"/>
            <a:ext cx="1557282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Jméno autora: Ivana Kašpárková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214230" y="1055285"/>
            <a:ext cx="1460636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Datum vytvoření: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10</a:t>
            </a:r>
            <a:r>
              <a:rPr lang="cs-CZ" sz="800" smtClean="0">
                <a:solidFill>
                  <a:srgbClr val="000000"/>
                </a:solidFill>
                <a:latin typeface="Calibri"/>
                <a:cs typeface="Calibri" pitchFamily="34"/>
              </a:rPr>
              <a:t>. 10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. </a:t>
            </a: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2012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2"/>
            <a:ext cx="3924452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Vzdělávací obor, téma: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Přírodopis, přírodovědná praktika, houby – prezentace - </a:t>
            </a:r>
            <a:r>
              <a:rPr lang="cs-CZ" sz="800" dirty="0" err="1" smtClean="0">
                <a:solidFill>
                  <a:srgbClr val="000000"/>
                </a:solidFill>
                <a:latin typeface="Calibri"/>
                <a:cs typeface="Calibri" pitchFamily="34"/>
              </a:rPr>
              <a:t>miniatlas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 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898"/>
            <a:ext cx="840274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Ročník: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7., 8., 9.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1872928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764704"/>
            <a:ext cx="8218917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Činnost je zařazena po probrání kapitoly o houbách.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Žáky rozdělíme do skupin po dvou až třech žácích. Jejich úkolem je vytvořit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miniatlas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téma houby. Zástupci z jednotlivých skupinek si vylosují slovo.  Na každé písmeno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vylosovaného slova musí vytvořit jednu stránku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miniatlasu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Každá strana má obsahovat:</a:t>
            </a:r>
          </a:p>
          <a:p>
            <a:pPr marL="228600" indent="-22860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houby, může být i latinský doplněný českým (hub na samohlásky je málo)</a:t>
            </a:r>
          </a:p>
          <a:p>
            <a:pPr marL="228600" indent="-228600">
              <a:buAutoNum type="arabicPeriod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brázek houby</a:t>
            </a:r>
          </a:p>
          <a:p>
            <a:pPr marL="228600" indent="-228600">
              <a:buAutoNum type="arabicPeriod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opis kde a kdy se vyskytuje</a:t>
            </a:r>
          </a:p>
          <a:p>
            <a:pPr marL="228600" indent="-228600">
              <a:buAutoNum type="arabicPeriod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daj o tom, zda je či není jedlá</a:t>
            </a:r>
          </a:p>
          <a:p>
            <a:pPr marL="228600" indent="-228600">
              <a:buAutoNum type="arabicPeriod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obrovolným úkolem je využití dané houby v kuchyni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si jednotlivé houby zapisují do sešitů a dělají si poznámky, které využijí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závěrečném testu.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0508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Obraze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6336" y="1001705"/>
            <a:ext cx="2484276" cy="248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64843" y="283585"/>
            <a:ext cx="119135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Losovaná slova:</a:t>
            </a: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228600" indent="-228600">
              <a:buAutoNum type="arabicPeriod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Hrotnatka</a:t>
            </a:r>
          </a:p>
          <a:p>
            <a:pPr marL="228600" indent="-228600">
              <a:buAutoNum type="arabicPeriod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Borovice</a:t>
            </a:r>
          </a:p>
          <a:p>
            <a:pPr marL="228600" indent="-228600">
              <a:buAutoNum type="arabicPeriod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Vlaštovka</a:t>
            </a:r>
          </a:p>
          <a:p>
            <a:pPr marL="228600" indent="-228600">
              <a:buAutoNum type="arabicPeriod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Kopretina</a:t>
            </a:r>
          </a:p>
          <a:p>
            <a:pPr marL="228600" indent="-228600">
              <a:buAutoNum type="arabicPeriod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Poštolka</a:t>
            </a:r>
          </a:p>
          <a:p>
            <a:pPr marL="228600" indent="-228600">
              <a:buAutoNum type="arabicPeriod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Pomněnka</a:t>
            </a:r>
          </a:p>
          <a:p>
            <a:pPr marL="228600" indent="-228600">
              <a:buAutoNum type="arabicPeriod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Blatnice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upload.wikimedia.org/wikipedia/commons/thumb/4/4e/Daphnia_pulex.png/250px-Daphnia_pulex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454" y="3630625"/>
            <a:ext cx="1221878" cy="1392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eprojekty.cz/weby/demo/_app/Repository/yy2009/mm10/dd15/344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219" y="3140968"/>
            <a:ext cx="2450747" cy="3274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inzahrada.cz/pic/pomnenka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700"/>
          <a:stretch/>
        </p:blipFill>
        <p:spPr bwMode="auto">
          <a:xfrm>
            <a:off x="4760520" y="4521232"/>
            <a:ext cx="1396428" cy="171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hamerskypotok.cz/media/BLATNICE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43828"/>
            <a:ext cx="3146909" cy="198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i.idnes.cz/08/114/gal/LUD277527_kopretinabilaNOV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048" y="379831"/>
            <a:ext cx="1673598" cy="2761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guh.cz/edu/bi/biologie_obratlovci/foto04/foto_038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3758" y="332656"/>
            <a:ext cx="3019677" cy="1911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5381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0548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857500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chemeClr val="accent2">
                    <a:lumMod val="75000"/>
                  </a:schemeClr>
                </a:solidFill>
                <a:latin typeface="Brush Script MT" pitchFamily="66" charset="0"/>
              </a:rPr>
              <a:t>HOUBY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6165304"/>
            <a:ext cx="52546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      vylosované slovo je </a:t>
            </a:r>
            <a:r>
              <a:rPr lang="cs-CZ" sz="2800" b="1" i="1" dirty="0" smtClean="0">
                <a:solidFill>
                  <a:srgbClr val="FFFF00"/>
                </a:solidFill>
              </a:rPr>
              <a:t>KOPRETINA</a:t>
            </a:r>
            <a:endParaRPr lang="cs-CZ" sz="2800" b="1" i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410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KOZÁK BŘEZOVÝ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67944" y="1412776"/>
            <a:ext cx="5076056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Kozáků u nás roste vícero a všechny jsou si dosti podobné. Všeobecně patří mezi jedlé druhy hub, takže jejich rozlišování mezi běžnými houbaři není až tak podstatné. </a:t>
            </a:r>
            <a:b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Kozák březový vyrůstá výhradně pod břízami, se kterými žije v symbióze. Setkat se s ním můžeme už v květnu a vyrůstá mnohdy až do počátku prosince. </a:t>
            </a:r>
            <a:b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Některé jeho charakteristické znaky: Klobouk v několika odstínech hnědé barvy, šedobělavé póry s rourkami a válcovitý třeň, který je na bělavém podkladě hustě pokrytý hnědočernými šupinkami. </a:t>
            </a:r>
            <a:b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Kuchyňské využití: Patří k nejběžnějším a nejvyhledávanějším hřibovitým houbám. Je vynikající v guláších, omáčkách a samozřejmě také ve smaženici.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Soubor:Kozak brezovy 01 - Jabkenicko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00" r="10552"/>
          <a:stretch/>
        </p:blipFill>
        <p:spPr bwMode="auto">
          <a:xfrm>
            <a:off x="251520" y="1988840"/>
            <a:ext cx="3657600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3225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lgerian" pitchFamily="82" charset="0"/>
              </a:rPr>
              <a:t>Ohnivec šarlatový</a:t>
            </a:r>
            <a:endParaRPr lang="cs-CZ" sz="4000" b="1" dirty="0">
              <a:solidFill>
                <a:srgbClr val="FFC000"/>
              </a:solidFill>
              <a:latin typeface="Algerian" pitchFamily="82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988840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Ohnivec šarlatový patří k nádherným jarním houbám, objevujícím se brzy poté, co roztaje sníh. Vyrůstá obvykle v únoru nebo počátkem března a s vyššími teplotami postupně mizí. </a:t>
            </a:r>
            <a:br>
              <a:rPr lang="cs-CZ" sz="2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Tato oranžová (</a:t>
            </a:r>
            <a:r>
              <a:rPr lang="cs-CZ" sz="2000" dirty="0" err="1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xanthoidní</a:t>
            </a:r>
            <a:r>
              <a:rPr lang="cs-CZ" sz="2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) forma se objevuje vzácně a vyrůstá zpravidla společně s běžnější červenou formou. </a:t>
            </a:r>
            <a:br>
              <a:rPr lang="cs-CZ" sz="2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Plodnice nalezneme na rozkládajících se větvičkách, často potažených mechem. </a:t>
            </a:r>
            <a:r>
              <a:rPr lang="cs-CZ" sz="2000" b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Patří k nejedlým houbám. </a:t>
            </a:r>
            <a:br>
              <a:rPr lang="cs-CZ" sz="2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Soubor:Sarcoscypha coccinea 74716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56" r="9375"/>
          <a:stretch/>
        </p:blipFill>
        <p:spPr bwMode="auto">
          <a:xfrm>
            <a:off x="395536" y="1412776"/>
            <a:ext cx="4032448" cy="4872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6874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latin typeface="Algerian" pitchFamily="82" charset="0"/>
              </a:rPr>
              <a:t>Penízovka KUŽELOVITÁ</a:t>
            </a:r>
            <a:endParaRPr lang="cs-CZ" sz="4000" b="1" dirty="0">
              <a:solidFill>
                <a:srgbClr val="0070C0"/>
              </a:solidFill>
              <a:latin typeface="Algerian" pitchFamily="82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11960" y="2924944"/>
            <a:ext cx="4572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Penízovka </a:t>
            </a:r>
            <a:r>
              <a:rPr lang="cs-CZ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kuželovitá </a:t>
            </a:r>
            <a:r>
              <a:rPr lang="cs-CZ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představuje hojnou houbu, objevující se v listnatých i jehličnatých lesích od pozdního léta až do počátku zimy. Přestože je jedlá, houbařům se příliš nezamlouvá a málokdo ji sbírá. Využít se však dá a v polévkách, omáčkách nebo v rizotu se rozhodně neztratí. </a:t>
            </a:r>
            <a:br>
              <a:rPr lang="cs-CZ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Patří k houbám, které bychom neměli za nějaký nebezpečný druh při troše opatrnosti zaměnit. </a:t>
            </a:r>
          </a:p>
        </p:txBody>
      </p:sp>
      <p:pic>
        <p:nvPicPr>
          <p:cNvPr id="3074" name="Picture 2" descr="Atlas hub - Houby lupenaté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16832"/>
            <a:ext cx="3582837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6663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>
                <a:solidFill>
                  <a:srgbClr val="FF0000"/>
                </a:solidFill>
                <a:latin typeface="Algerian" pitchFamily="82" charset="0"/>
              </a:rPr>
              <a:t>Rosolovec</a:t>
            </a:r>
            <a:r>
              <a:rPr lang="cs-CZ" sz="4000" b="1" dirty="0" smtClean="0">
                <a:solidFill>
                  <a:srgbClr val="FF0000"/>
                </a:solidFill>
                <a:latin typeface="Algerian" pitchFamily="82" charset="0"/>
              </a:rPr>
              <a:t> červený</a:t>
            </a:r>
            <a:endParaRPr lang="cs-CZ" sz="4000" b="1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55976" y="1196752"/>
            <a:ext cx="4788024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Rosolovec</a:t>
            </a: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červený představuje nepřehlédnutelnou krásnou houbu, se kterou se setkáme v jehličnatých lesích, především ve vyšších polohách. Vyrůstá ze země nebo ze silně tlejícího dřeva a upřednostňuje lokality bohatší na vápenec. Plodnice dokáží narůst do úctyhodných rozměrů, dosahují mnohdy až 15 cm, bývají jazykovitého tvaru, pružné až chrupavčité konzistence, nepříliš výrazné vůně i chuti a vyznačují se krásným oranžově červeným až červeným zbarvením. </a:t>
            </a:r>
            <a:b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Objevují se od června až do počátku listopadu a řadíme je k jedlým houbám. </a:t>
            </a:r>
            <a:b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Patří k několika málo druhům hub, jež se dají v menší míře využít i za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sirova</a:t>
            </a: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 Uplatnění najdou především v různých salátech. </a:t>
            </a:r>
            <a:b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Soubor:2010-10-09 Tremiscus helvelloides crop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563" y="1939599"/>
            <a:ext cx="4049887" cy="3193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0767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8028F"/>
                </a:solidFill>
                <a:latin typeface="Algerian" pitchFamily="82" charset="0"/>
              </a:rPr>
              <a:t>závojenka</a:t>
            </a:r>
            <a:r>
              <a:rPr lang="cs-CZ" sz="4900" b="1" dirty="0" smtClean="0">
                <a:solidFill>
                  <a:srgbClr val="C8028F"/>
                </a:solidFill>
                <a:latin typeface="Algerian" pitchFamily="82" charset="0"/>
              </a:rPr>
              <a:t> hedvábná (</a:t>
            </a:r>
            <a:r>
              <a:rPr lang="cs-CZ" sz="4900" b="1" dirty="0" err="1" smtClean="0">
                <a:solidFill>
                  <a:srgbClr val="C8028F"/>
                </a:solidFill>
                <a:latin typeface="Algerian" pitchFamily="82" charset="0"/>
              </a:rPr>
              <a:t>Entoloma</a:t>
            </a:r>
            <a:r>
              <a:rPr lang="cs-CZ" sz="4900" b="1" dirty="0" smtClean="0">
                <a:solidFill>
                  <a:srgbClr val="C8028F"/>
                </a:solidFill>
                <a:latin typeface="Algerian" pitchFamily="82" charset="0"/>
              </a:rPr>
              <a:t> </a:t>
            </a:r>
            <a:r>
              <a:rPr lang="cs-CZ" sz="4900" b="1" dirty="0" err="1" smtClean="0">
                <a:solidFill>
                  <a:srgbClr val="C8028F"/>
                </a:solidFill>
                <a:latin typeface="Algerian" pitchFamily="82" charset="0"/>
              </a:rPr>
              <a:t>sericeum</a:t>
            </a:r>
            <a:r>
              <a:rPr lang="cs-CZ" sz="4900" b="1" dirty="0" smtClean="0">
                <a:solidFill>
                  <a:srgbClr val="C8028F"/>
                </a:solidFill>
                <a:latin typeface="Algerian" pitchFamily="82" charset="0"/>
              </a:rPr>
              <a:t>)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484784"/>
            <a:ext cx="4038600" cy="51845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Závojenky jakožto rod patří mezi poměrně nebezpečné houby a je lepší se jim vyhýbat. Poznáme je především podle dospělých plodnic jejichž lupeny se ve stáří zbarvují do růžova nebo do hnědočervená. Rostou ze země nebo ze značně </a:t>
            </a:r>
            <a:r>
              <a:rPr lang="cs-CZ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rozetlého</a:t>
            </a:r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dřeva a některé jsou vázané na určité dřeviny. Závojenka hedvábná roste na otevřených travnatých místech, především podle cest nebo na okrajích lesů a objevuje se od července do října. </a:t>
            </a:r>
            <a:b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http://www.atlashub.net/houbicky/zavojenka_hedvabna/img000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132856"/>
            <a:ext cx="403244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9132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2405"/>
            <a:ext cx="8229600" cy="1143000"/>
          </a:xfrm>
        </p:spPr>
        <p:txBody>
          <a:bodyPr/>
          <a:lstStyle/>
          <a:p>
            <a:r>
              <a:rPr lang="cs-CZ" sz="4000" b="1" dirty="0" smtClean="0">
                <a:latin typeface="Algerian" pitchFamily="82" charset="0"/>
              </a:rPr>
              <a:t>Třepenitka</a:t>
            </a:r>
            <a:r>
              <a:rPr lang="cs-CZ" b="1" dirty="0" smtClean="0">
                <a:latin typeface="Algerian" pitchFamily="82" charset="0"/>
              </a:rPr>
              <a:t> cihlová</a:t>
            </a:r>
            <a:endParaRPr lang="cs-CZ" b="1" dirty="0">
              <a:latin typeface="Algerian" pitchFamily="82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19017" y="1124744"/>
            <a:ext cx="4644008" cy="49251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Třepenitka cihlová patří k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největším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zástupcům svého rodu. Její plodnice dokáží narůst až do úctyhodných 12 cm, což je pro tento rod opravdu neobvyklé. Není tolik rozšířená jako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její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"sestřičky" třepenitka svazčitá a maková, ale místy se jí daří poměrně dobře. Vyrůstá na rozkládajícím se dřevě nejrůznějších listnáčů a vzácně se může objevit také na zbytcích smrkového dřeva. </a:t>
            </a:r>
            <a:br>
              <a:rPr lang="cs-CZ" sz="2000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košíků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ji sice sbírat nebudeme, ale potěšit se s ní můžeme od srpna až do počátku prosince. </a:t>
            </a:r>
            <a:br>
              <a:rPr lang="cs-CZ" sz="2000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Vyznačuje se cihlově červeným zbarvením středu klobouku s jemnými vláknitými šupinkami, šedohnědými lupeny s olivovým nádechem a bělavým až nažloutlým, vláknitě šupinkatým třeněm. </a:t>
            </a:r>
            <a:br>
              <a:rPr lang="cs-CZ" sz="2000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>
                <a:latin typeface="Times New Roman" pitchFamily="18" charset="0"/>
                <a:cs typeface="Times New Roman" pitchFamily="18" charset="0"/>
              </a:rPr>
            </a:b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http://www.atlashub.net/houbicky/trepenitka_cihlova/img00004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604"/>
          <a:stretch/>
        </p:blipFill>
        <p:spPr bwMode="auto">
          <a:xfrm>
            <a:off x="251520" y="1556792"/>
            <a:ext cx="4024057" cy="4227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1078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-27384"/>
            <a:ext cx="9144000" cy="1800200"/>
          </a:xfrm>
        </p:spPr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>smolokorka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> buková 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>(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>Ischnoderma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>resinosum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lgerian" pitchFamily="82" charset="0"/>
              </a:rPr>
              <a:t>)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268760"/>
            <a:ext cx="5112568" cy="5229200"/>
          </a:xfrm>
        </p:spPr>
        <p:txBody>
          <a:bodyPr>
            <a:noAutofit/>
          </a:bodyPr>
          <a:lstStyle/>
          <a:p>
            <a:pPr algn="l"/>
            <a:r>
              <a:rPr lang="cs-CZ" sz="2000" dirty="0" err="1" smtClean="0">
                <a:solidFill>
                  <a:srgbClr val="038CFD"/>
                </a:solidFill>
                <a:latin typeface="Times New Roman" pitchFamily="18" charset="0"/>
                <a:cs typeface="Times New Roman" pitchFamily="18" charset="0"/>
              </a:rPr>
              <a:t>Smolokorka</a:t>
            </a:r>
            <a:r>
              <a:rPr lang="cs-CZ" sz="2000" dirty="0" smtClean="0">
                <a:solidFill>
                  <a:srgbClr val="038CFD"/>
                </a:solidFill>
                <a:latin typeface="Times New Roman" pitchFamily="18" charset="0"/>
                <a:cs typeface="Times New Roman" pitchFamily="18" charset="0"/>
              </a:rPr>
              <a:t> buková se na našem území objevuje poměrně vzácně. Vyrůstá obvykle ve skupinách z odumřelých kmenů, především z buků, lip, habrů a javorů a setkat se s ní můžeme od července do listopadu. </a:t>
            </a:r>
            <a:br>
              <a:rPr lang="cs-CZ" sz="2000" dirty="0" smtClean="0">
                <a:solidFill>
                  <a:srgbClr val="038CFD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solidFill>
                  <a:srgbClr val="038CFD"/>
                </a:solidFill>
                <a:latin typeface="Times New Roman" pitchFamily="18" charset="0"/>
                <a:cs typeface="Times New Roman" pitchFamily="18" charset="0"/>
              </a:rPr>
              <a:t>Přestože je nejedlá, dokáže houbaře potěšit svým vzezřením. Její jemně plstnaté, konzolovité a zaoblené klobouky vylučují často načervenalé kapičky, což působí velmi esteticky. </a:t>
            </a:r>
            <a:br>
              <a:rPr lang="cs-CZ" sz="2000" dirty="0" smtClean="0">
                <a:solidFill>
                  <a:srgbClr val="038CFD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solidFill>
                  <a:srgbClr val="038CFD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solidFill>
                  <a:srgbClr val="038CFD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solidFill>
                  <a:srgbClr val="038CFD"/>
                </a:solidFill>
                <a:latin typeface="Times New Roman" pitchFamily="18" charset="0"/>
                <a:cs typeface="Times New Roman" pitchFamily="18" charset="0"/>
              </a:rPr>
              <a:t>Možnost záměny: Zaměnit bychom ji mohli za </a:t>
            </a:r>
            <a:r>
              <a:rPr lang="cs-CZ" sz="2000" dirty="0" err="1" smtClean="0">
                <a:solidFill>
                  <a:srgbClr val="038CFD"/>
                </a:solidFill>
                <a:latin typeface="Times New Roman" pitchFamily="18" charset="0"/>
                <a:cs typeface="Times New Roman" pitchFamily="18" charset="0"/>
              </a:rPr>
              <a:t>smolokorku</a:t>
            </a:r>
            <a:r>
              <a:rPr lang="cs-CZ" sz="2000" dirty="0" smtClean="0">
                <a:solidFill>
                  <a:srgbClr val="038CFD"/>
                </a:solidFill>
                <a:latin typeface="Times New Roman" pitchFamily="18" charset="0"/>
                <a:cs typeface="Times New Roman" pitchFamily="18" charset="0"/>
              </a:rPr>
              <a:t> pryskyřičnatou, která se objevuje především na jehličnanech, a která se liší tmavě rezavě hnědými a tenčími klobouky. </a:t>
            </a:r>
            <a:br>
              <a:rPr lang="cs-CZ" sz="2000" dirty="0" smtClean="0">
                <a:solidFill>
                  <a:srgbClr val="038CFD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solidFill>
                  <a:srgbClr val="038CFD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solidFill>
                  <a:srgbClr val="038CFD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solidFill>
                  <a:srgbClr val="038CFD"/>
                </a:solidFill>
                <a:latin typeface="Times New Roman" pitchFamily="18" charset="0"/>
                <a:cs typeface="Times New Roman" pitchFamily="18" charset="0"/>
              </a:rPr>
              <a:t>Zajímavost: </a:t>
            </a:r>
            <a:r>
              <a:rPr lang="cs-CZ" sz="2000" dirty="0" err="1" smtClean="0">
                <a:solidFill>
                  <a:srgbClr val="038CFD"/>
                </a:solidFill>
                <a:latin typeface="Times New Roman" pitchFamily="18" charset="0"/>
                <a:cs typeface="Times New Roman" pitchFamily="18" charset="0"/>
              </a:rPr>
              <a:t>Smolokorky</a:t>
            </a:r>
            <a:r>
              <a:rPr lang="cs-CZ" sz="2000" dirty="0" smtClean="0">
                <a:solidFill>
                  <a:srgbClr val="038CFD"/>
                </a:solidFill>
                <a:latin typeface="Times New Roman" pitchFamily="18" charset="0"/>
                <a:cs typeface="Times New Roman" pitchFamily="18" charset="0"/>
              </a:rPr>
              <a:t> způsobují bílou hnilobu dřeva. </a:t>
            </a:r>
            <a:br>
              <a:rPr lang="cs-CZ" sz="2000" dirty="0" smtClean="0">
                <a:solidFill>
                  <a:srgbClr val="038CFD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000" dirty="0">
              <a:solidFill>
                <a:srgbClr val="038CFD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Soubor:Ischnoderma.resinosum2.-.lindsey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73318"/>
            <a:ext cx="3744416" cy="2486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332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76672"/>
            <a:ext cx="7772400" cy="168361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houževnatec šupinatý (</a:t>
            </a:r>
            <a:r>
              <a:rPr lang="cs-CZ" b="1" dirty="0" err="1" smtClean="0">
                <a:solidFill>
                  <a:srgbClr val="FF0000"/>
                </a:solidFill>
                <a:latin typeface="Algerian" pitchFamily="82" charset="0"/>
              </a:rPr>
              <a:t>Neolentinus</a:t>
            </a:r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Algerian" pitchFamily="82" charset="0"/>
              </a:rPr>
              <a:t>lepideus</a:t>
            </a:r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)</a:t>
            </a: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132856"/>
            <a:ext cx="5402163" cy="2619672"/>
          </a:xfrm>
        </p:spPr>
        <p:txBody>
          <a:bodyPr>
            <a:noAutofit/>
          </a:bodyPr>
          <a:lstStyle/>
          <a:p>
            <a:pPr algn="l"/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Houževnatce patří mezi lupenaté houby se značně tuhými plodnicemi. K jejich nejcharakterističtějším znakům patří lupeny, které se vyznačují pilovitým ostřím. </a:t>
            </a:r>
            <a:b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Houževnatec šupinatý roste nepříliš hojně na dřevě jehličnanů, s oblibou na pařezech borovic. Vyznačuje se celistvě šupinatými, pevně tuhými plodnicemi s jemnou anýzovou vůní. </a:t>
            </a:r>
            <a:b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0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Nalézt jej můžeme od května do října.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http://www.houbar.cz/images/foto/atlas1209_houzevnatec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005064"/>
            <a:ext cx="3600400" cy="2704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6964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76672"/>
            <a:ext cx="7772400" cy="1470025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lgerian" pitchFamily="82" charset="0"/>
              </a:rPr>
              <a:t>muchomůrka </a:t>
            </a:r>
            <a:r>
              <a:rPr lang="cs-CZ" sz="4000" b="1" dirty="0" err="1" smtClean="0">
                <a:solidFill>
                  <a:srgbClr val="FFC000"/>
                </a:solidFill>
                <a:latin typeface="Algerian" pitchFamily="82" charset="0"/>
              </a:rPr>
              <a:t>Eliina</a:t>
            </a:r>
            <a:r>
              <a:rPr lang="cs-CZ" sz="4000" b="1" dirty="0" smtClean="0">
                <a:solidFill>
                  <a:srgbClr val="FFC000"/>
                </a:solidFill>
                <a:latin typeface="Algerian" pitchFamily="82" charset="0"/>
              </a:rPr>
              <a:t> (</a:t>
            </a:r>
            <a:r>
              <a:rPr lang="cs-CZ" sz="4000" b="1" dirty="0" err="1" smtClean="0">
                <a:solidFill>
                  <a:srgbClr val="FFC000"/>
                </a:solidFill>
                <a:latin typeface="Algerian" pitchFamily="82" charset="0"/>
              </a:rPr>
              <a:t>Amanita</a:t>
            </a:r>
            <a:r>
              <a:rPr lang="cs-CZ" sz="4000" b="1" dirty="0" smtClean="0">
                <a:solidFill>
                  <a:srgbClr val="FFC000"/>
                </a:solidFill>
                <a:latin typeface="Algerian" pitchFamily="82" charset="0"/>
              </a:rPr>
              <a:t> </a:t>
            </a:r>
            <a:r>
              <a:rPr lang="cs-CZ" sz="4000" b="1" dirty="0" err="1" smtClean="0">
                <a:solidFill>
                  <a:srgbClr val="FFC000"/>
                </a:solidFill>
                <a:latin typeface="Algerian" pitchFamily="82" charset="0"/>
              </a:rPr>
              <a:t>eliae</a:t>
            </a:r>
            <a:r>
              <a:rPr lang="cs-CZ" sz="4000" b="1" dirty="0" smtClean="0">
                <a:solidFill>
                  <a:srgbClr val="FFC000"/>
                </a:solidFill>
                <a:latin typeface="Algerian" pitchFamily="82" charset="0"/>
              </a:rPr>
              <a:t>)</a:t>
            </a:r>
            <a:r>
              <a:rPr lang="cs-CZ" sz="4000" b="1" dirty="0" smtClean="0">
                <a:solidFill>
                  <a:srgbClr val="FFC000"/>
                </a:solidFill>
              </a:rPr>
              <a:t/>
            </a:r>
            <a:br>
              <a:rPr lang="cs-CZ" sz="4000" b="1" dirty="0" smtClean="0">
                <a:solidFill>
                  <a:srgbClr val="FFC000"/>
                </a:solidFill>
              </a:rPr>
            </a:b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844824"/>
            <a:ext cx="4824536" cy="475252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Tuto vzácnější a jedovatou muchomůrku nalezneme na prosvětlených místech, v listnatých či ve smíšených lesích, v opadu listí. Přestože je dosti podobná muchomůrce </a:t>
            </a:r>
            <a:r>
              <a:rPr lang="cs-CZ" sz="2000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slámožluté</a:t>
            </a:r>
            <a:r>
              <a:rPr lang="cs-CZ" sz="2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, vyznačuje se některými charakteristickými znaky, především válcovitým </a:t>
            </a:r>
            <a:r>
              <a:rPr lang="cs-CZ" sz="2000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třeněm</a:t>
            </a:r>
            <a:r>
              <a:rPr lang="cs-CZ" sz="2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s výraznou hlízovitou bází. Hlízovitá část s pochvou je často zakořeněna v půdě a není téměř vidět. </a:t>
            </a:r>
            <a:br>
              <a:rPr lang="cs-CZ" sz="2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Plodnice dorůstají středně velkých rozměrů a objevují se většinou jednotlivě. </a:t>
            </a:r>
            <a:br>
              <a:rPr lang="cs-CZ" sz="2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Atlas hub - Houby lupenaté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12976"/>
            <a:ext cx="3545481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9163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836712"/>
            <a:ext cx="7148111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Test k houbám, které začínají písmeny ze slova KOPRETINA: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Která z hub měla v názvu dívčí jméno?     </a:t>
            </a:r>
          </a:p>
          <a:p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muchomůrka </a:t>
            </a:r>
            <a:r>
              <a:rPr lang="cs-CZ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Eliina</a:t>
            </a:r>
            <a:endParaRPr lang="cs-CZ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endParaRPr lang="cs-CZ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   Jak se jmenovala houba, která tvoří oranžové plodnice ve tvaru misky?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</a:t>
            </a:r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ohnivec šarlatový      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 startAt="3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tato houba jedlá?  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</a:t>
            </a:r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není    </a:t>
            </a:r>
          </a:p>
          <a:p>
            <a:endParaRPr lang="cs-CZ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 startAt="4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Jedna z hub začíná písmeny p a m, jak se jmenuje?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</a:t>
            </a:r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penízovka máslová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   Dá se využít v kuchyni? 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</a:t>
            </a:r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ano například do polévek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3596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828091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http://upload.wikimedia.org/wikipedia/commons/thumb/4/4e/Daphnia_pulex.png/250px-Daphnia_pulex.png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http://www.eprojekty.cz/weby/demo/_app/Repository/yy2009/mm10/dd15/3443.jpg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http://www.pripravy.estranky.cz/archiv/iobrazek/12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http://www.inzahrada.cz/pic/pomnenka.jpg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http://www.hamerskypotok.cz/media/BLATNICE.jpg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http://i.idnes.cz/08/114/gal/LUD277527_kopretinabilaNOV.jpg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http://www.guh.cz/edu/bi/biologie_obratlovci/foto04/foto_038.jpg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hlinkClick r:id="rId9"/>
              </a:rPr>
              <a:t>http://upload.wikimedia.org/wikipedia/commons/thumb/c/cb/Kozak_brezovy_01_-_Jabkenicko.jpg/800px-Kozak_brezovy_01_-_</a:t>
            </a:r>
            <a:r>
              <a:rPr lang="cs-CZ" sz="1200" dirty="0" smtClean="0">
                <a:hlinkClick r:id="rId9"/>
              </a:rPr>
              <a:t>Jabkenicko.jpg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upload.wikimedia.org/wikipedia/commons/thumb/7/7c/Sarcoscypha_coccinea_74716.jpg/800px-Sarcoscypha_coccinea_74716.jpg</a:t>
            </a:r>
            <a:endParaRPr lang="cs-CZ" sz="1200" dirty="0" smtClean="0"/>
          </a:p>
          <a:p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www.receptyonline.cz/data/pics/atlas-hub-lupenate3/penizovka_kuzelovita_rhodocollybia_butyracea1.jpg</a:t>
            </a:r>
            <a:endParaRPr lang="cs-CZ" sz="1200" dirty="0" smtClean="0"/>
          </a:p>
          <a:p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upload.wikimedia.org/wikipedia/commons/thumb/5/51/2010-10-09_Tremiscus_helvelloides_crop.jpg/761px-2010-10-09_Tremiscus_helvelloides_crop.jpg</a:t>
            </a:r>
            <a:endParaRPr lang="cs-CZ" sz="1200" dirty="0" smtClean="0"/>
          </a:p>
          <a:p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www.atlashub.net/houbicky/zavojenka_hedvabna/img00002.jpg</a:t>
            </a:r>
            <a:endParaRPr lang="cs-CZ" sz="1200" dirty="0" smtClean="0"/>
          </a:p>
          <a:p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www.atlashub.net/houbicky/trepenitka_cihlova/img00004.jpg</a:t>
            </a:r>
            <a:endParaRPr lang="cs-CZ" sz="1200" dirty="0" smtClean="0"/>
          </a:p>
          <a:p>
            <a:r>
              <a:rPr lang="cs-CZ" sz="1200" dirty="0">
                <a:hlinkClick r:id="rId15"/>
              </a:rPr>
              <a:t>http://upload.wikimedia.org/wikipedia/commons/1/1f/Ischnoderma.resinosum2.-.</a:t>
            </a:r>
            <a:r>
              <a:rPr lang="cs-CZ" sz="1200" dirty="0" smtClean="0">
                <a:hlinkClick r:id="rId15"/>
              </a:rPr>
              <a:t>lindsey.jpg</a:t>
            </a:r>
            <a:endParaRPr lang="cs-CZ" sz="1200" dirty="0" smtClean="0"/>
          </a:p>
          <a:p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www.houbar.cz/images/foto/atlas1209_houzevnatec.jpg</a:t>
            </a:r>
            <a:endParaRPr lang="cs-CZ" sz="1200" dirty="0" smtClean="0"/>
          </a:p>
          <a:p>
            <a:r>
              <a:rPr lang="cs-CZ" sz="1200" dirty="0">
                <a:hlinkClick r:id="rId17"/>
              </a:rPr>
              <a:t>http://</a:t>
            </a:r>
            <a:r>
              <a:rPr lang="cs-CZ" sz="1200" dirty="0" smtClean="0">
                <a:hlinkClick r:id="rId17"/>
              </a:rPr>
              <a:t>www.receptyonline.cz/data/pics/atlas-hub-lupenate4/muchomurka-slamozluta-amanita-gemmata.jpg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790394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222</TotalTime>
  <Words>781</Words>
  <Application>Microsoft Office PowerPoint</Application>
  <PresentationFormat>Předvádění na obrazovce (4:3)</PresentationFormat>
  <Paragraphs>100</Paragraphs>
  <Slides>15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VY_32_INOVACE_02_Miniatlas - houby</vt:lpstr>
      <vt:lpstr>Prezentace aplikace PowerPoint</vt:lpstr>
      <vt:lpstr>Prezentace aplikace PowerPoint</vt:lpstr>
      <vt:lpstr>HOUBY</vt:lpstr>
      <vt:lpstr>KOZÁK BŘEZOVÝ</vt:lpstr>
      <vt:lpstr>Ohnivec šarlatový</vt:lpstr>
      <vt:lpstr>Penízovka KUŽELOVITÁ</vt:lpstr>
      <vt:lpstr>Rosolovec červený</vt:lpstr>
      <vt:lpstr>závojenka hedvábná (Entoloma sericeum) </vt:lpstr>
      <vt:lpstr>Třepenitka cihlová</vt:lpstr>
      <vt:lpstr>smolokorka buková (Ischnoderma resinosum) </vt:lpstr>
      <vt:lpstr>houževnatec šupinatý (Neolentinus lepideus) </vt:lpstr>
      <vt:lpstr>muchomůrka Eliina (Amanita eliae) 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30</cp:revision>
  <dcterms:created xsi:type="dcterms:W3CDTF">2012-10-22T17:59:49Z</dcterms:created>
  <dcterms:modified xsi:type="dcterms:W3CDTF">2013-04-26T17:25:22Z</dcterms:modified>
</cp:coreProperties>
</file>