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75" r:id="rId2"/>
    <p:sldId id="27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73" r:id="rId11"/>
    <p:sldId id="263" r:id="rId12"/>
    <p:sldId id="271" r:id="rId13"/>
    <p:sldId id="264" r:id="rId14"/>
    <p:sldId id="265" r:id="rId15"/>
    <p:sldId id="266" r:id="rId16"/>
    <p:sldId id="270" r:id="rId17"/>
    <p:sldId id="267" r:id="rId18"/>
    <p:sldId id="269" r:id="rId19"/>
    <p:sldId id="278" r:id="rId20"/>
    <p:sldId id="279" r:id="rId21"/>
    <p:sldId id="280" r:id="rId22"/>
    <p:sldId id="268" r:id="rId23"/>
    <p:sldId id="274" r:id="rId24"/>
    <p:sldId id="277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VY_32_INOVACE_10_INF_05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Marcel Bednařík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err="1" smtClean="0"/>
            <a:t>Inf</a:t>
          </a:r>
          <a:r>
            <a:rPr lang="cs-CZ" sz="2000" dirty="0" smtClean="0">
              <a:solidFill>
                <a:srgbClr val="FF0000"/>
              </a:solidFill>
            </a:rPr>
            <a:t> </a:t>
          </a:r>
          <a:r>
            <a:rPr lang="cs-CZ" sz="2000" dirty="0" smtClean="0">
              <a:solidFill>
                <a:schemeClr val="tx1"/>
              </a:solidFill>
            </a:rPr>
            <a:t>– 5</a:t>
          </a:r>
          <a:r>
            <a:rPr lang="cs-CZ" sz="2000" dirty="0" smtClean="0">
              <a:solidFill>
                <a:schemeClr val="tx1"/>
              </a:solidFill>
            </a:rPr>
            <a:t>. A </a:t>
          </a:r>
          <a:r>
            <a:rPr lang="cs-CZ" sz="2000" dirty="0" smtClean="0">
              <a:solidFill>
                <a:schemeClr val="tx1"/>
              </a:solidFill>
            </a:rPr>
            <a:t>– Periferie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1FFBC8-AD14-49C8-8BDF-A20CB16ADB16}" type="presOf" srcId="{D8197B8C-B260-4A16-BDF4-0947B075E274}" destId="{5A5FFA88-C948-4069-8E93-59FA12366E83}" srcOrd="1" destOrd="0" presId="urn:microsoft.com/office/officeart/2005/8/layout/target3"/>
    <dgm:cxn modelId="{7C0F8CE1-C6D1-42F3-9A46-9B0F59E2B003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DBAD052-3496-4144-BB7B-37C11640F74F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10A236-A779-408F-8B1C-3681CB401024}" type="presOf" srcId="{D1B46980-6531-4606-95E6-44980827E919}" destId="{2BE915AB-18AA-4053-B92C-3BFC9ED204BB}" srcOrd="1" destOrd="0" presId="urn:microsoft.com/office/officeart/2005/8/layout/target3"/>
    <dgm:cxn modelId="{65BB5FDF-EF22-49D9-ADAF-9EC4038EB96D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9D7702D-ADB0-4224-9D00-5812F0A58835}" type="presOf" srcId="{4C35D32F-0EAB-4CD7-82EE-45574DC2A586}" destId="{890E4F0B-2866-4A3F-A3C7-2A14B1797930}" srcOrd="1" destOrd="0" presId="urn:microsoft.com/office/officeart/2005/8/layout/target3"/>
    <dgm:cxn modelId="{796C7F29-36A1-4A44-BA90-4ECD13113A26}" type="presOf" srcId="{D8197B8C-B260-4A16-BDF4-0947B075E274}" destId="{25B08C86-7E15-44DC-BE7F-FFB55DD49D12}" srcOrd="0" destOrd="0" presId="urn:microsoft.com/office/officeart/2005/8/layout/target3"/>
    <dgm:cxn modelId="{9A1E4BAD-FE2A-411E-B62F-5399FB765738}" type="presOf" srcId="{D1D4F407-5343-4D3F-B5B9-D407B03CAEB4}" destId="{AED2198E-93D5-4001-81B4-73124B309672}" srcOrd="1" destOrd="0" presId="urn:microsoft.com/office/officeart/2005/8/layout/target3"/>
    <dgm:cxn modelId="{B5ECFF13-3743-4402-8282-F8CB46135552}" type="presOf" srcId="{757F3AB3-0718-4624-B441-E567A8F0AB56}" destId="{333A1088-737F-45CB-B68E-254E46348037}" srcOrd="0" destOrd="0" presId="urn:microsoft.com/office/officeart/2005/8/layout/target3"/>
    <dgm:cxn modelId="{4B715DC9-5EC7-4313-99FF-6B5EAE3D1490}" type="presOf" srcId="{B651F6E3-6281-48DB-9319-2AEAFDAE7572}" destId="{619D679B-A015-4ECF-8348-D1034C574F40}" srcOrd="0" destOrd="0" presId="urn:microsoft.com/office/officeart/2005/8/layout/target3"/>
    <dgm:cxn modelId="{D7C7A17D-0FD3-4CDB-B513-D1B94C0AA5EE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F7CE11C-DA7E-48DC-AB90-9F1E957349AA}" type="presParOf" srcId="{333A1088-737F-45CB-B68E-254E46348037}" destId="{F5ABB229-8D3B-4694-996A-96F23CF14429}" srcOrd="0" destOrd="0" presId="urn:microsoft.com/office/officeart/2005/8/layout/target3"/>
    <dgm:cxn modelId="{CCE9C199-BDAA-4610-8E63-F4AF3FC0A790}" type="presParOf" srcId="{333A1088-737F-45CB-B68E-254E46348037}" destId="{F41139FD-01EE-4571-8B17-4FB00FC51163}" srcOrd="1" destOrd="0" presId="urn:microsoft.com/office/officeart/2005/8/layout/target3"/>
    <dgm:cxn modelId="{FAF30720-CD95-4792-951C-98BDE0A2023B}" type="presParOf" srcId="{333A1088-737F-45CB-B68E-254E46348037}" destId="{D005CE8C-CC26-4C3E-AC11-E15060ECD759}" srcOrd="2" destOrd="0" presId="urn:microsoft.com/office/officeart/2005/8/layout/target3"/>
    <dgm:cxn modelId="{E02E945F-281E-4DB4-81F5-604A31A6DEAD}" type="presParOf" srcId="{333A1088-737F-45CB-B68E-254E46348037}" destId="{2C702D82-9B77-49B7-9568-BB8EB47C3372}" srcOrd="3" destOrd="0" presId="urn:microsoft.com/office/officeart/2005/8/layout/target3"/>
    <dgm:cxn modelId="{C6098036-1105-4DF4-90A0-36175D76AC2F}" type="presParOf" srcId="{333A1088-737F-45CB-B68E-254E46348037}" destId="{A52A0455-90FF-4808-ABD0-F02540D31D5A}" srcOrd="4" destOrd="0" presId="urn:microsoft.com/office/officeart/2005/8/layout/target3"/>
    <dgm:cxn modelId="{B72561E4-A9E2-4035-BEA0-BF0392B6F9AB}" type="presParOf" srcId="{333A1088-737F-45CB-B68E-254E46348037}" destId="{6140AFEC-043D-4C43-A2F9-D0F5331DF3A3}" srcOrd="5" destOrd="0" presId="urn:microsoft.com/office/officeart/2005/8/layout/target3"/>
    <dgm:cxn modelId="{49EAA78C-DB92-45B1-AB96-9BCDC57B8A20}" type="presParOf" srcId="{333A1088-737F-45CB-B68E-254E46348037}" destId="{9358AC05-5D7D-4327-9F80-1AD486AEA664}" srcOrd="6" destOrd="0" presId="urn:microsoft.com/office/officeart/2005/8/layout/target3"/>
    <dgm:cxn modelId="{FCA16A3C-213B-45F2-86C9-4DA46BD2F3DB}" type="presParOf" srcId="{333A1088-737F-45CB-B68E-254E46348037}" destId="{313FC574-E1CD-4FB4-B054-0B805CE0447D}" srcOrd="7" destOrd="0" presId="urn:microsoft.com/office/officeart/2005/8/layout/target3"/>
    <dgm:cxn modelId="{0E9A8F97-56AA-4E1D-ABF3-3DFC7A321F9A}" type="presParOf" srcId="{333A1088-737F-45CB-B68E-254E46348037}" destId="{619D679B-A015-4ECF-8348-D1034C574F40}" srcOrd="8" destOrd="0" presId="urn:microsoft.com/office/officeart/2005/8/layout/target3"/>
    <dgm:cxn modelId="{2DB3C14C-D064-423D-92EB-A55BF5254A8A}" type="presParOf" srcId="{333A1088-737F-45CB-B68E-254E46348037}" destId="{322283A8-4A27-4CDA-BAE3-F381106A9174}" srcOrd="9" destOrd="0" presId="urn:microsoft.com/office/officeart/2005/8/layout/target3"/>
    <dgm:cxn modelId="{C4DBA4CD-CC35-461C-AFF3-AE41EA3AE763}" type="presParOf" srcId="{333A1088-737F-45CB-B68E-254E46348037}" destId="{FFC9F71D-1B4F-4AD9-A4A6-86ADEFC8AF5C}" srcOrd="10" destOrd="0" presId="urn:microsoft.com/office/officeart/2005/8/layout/target3"/>
    <dgm:cxn modelId="{29C92774-02FB-4BAB-8A1C-1739FCA03486}" type="presParOf" srcId="{333A1088-737F-45CB-B68E-254E46348037}" destId="{25B08C86-7E15-44DC-BE7F-FFB55DD49D12}" srcOrd="11" destOrd="0" presId="urn:microsoft.com/office/officeart/2005/8/layout/target3"/>
    <dgm:cxn modelId="{859A80DA-F9D9-4A48-9BC4-817AE7AE824F}" type="presParOf" srcId="{333A1088-737F-45CB-B68E-254E46348037}" destId="{76644BE8-9D7C-4C09-B250-3D10AF48CBB7}" srcOrd="12" destOrd="0" presId="urn:microsoft.com/office/officeart/2005/8/layout/target3"/>
    <dgm:cxn modelId="{7E4A9355-63C7-4972-838E-45908E40C46F}" type="presParOf" srcId="{333A1088-737F-45CB-B68E-254E46348037}" destId="{EE85B701-7295-41C0-BA7A-34D3756A2AE6}" srcOrd="13" destOrd="0" presId="urn:microsoft.com/office/officeart/2005/8/layout/target3"/>
    <dgm:cxn modelId="{E943CE05-71A7-4CA7-94ED-8487F34B3491}" type="presParOf" srcId="{333A1088-737F-45CB-B68E-254E46348037}" destId="{8BEBB6EC-1DAA-4CAC-8A25-BC0FCBD5DBD5}" srcOrd="14" destOrd="0" presId="urn:microsoft.com/office/officeart/2005/8/layout/target3"/>
    <dgm:cxn modelId="{823D1EC1-BC89-47FD-83BB-0D0390488548}" type="presParOf" srcId="{333A1088-737F-45CB-B68E-254E46348037}" destId="{AED2198E-93D5-4001-81B4-73124B309672}" srcOrd="15" destOrd="0" presId="urn:microsoft.com/office/officeart/2005/8/layout/target3"/>
    <dgm:cxn modelId="{71B3227B-4D5F-451E-B5F5-C6718AB0DCC5}" type="presParOf" srcId="{333A1088-737F-45CB-B68E-254E46348037}" destId="{2BE915AB-18AA-4053-B92C-3BFC9ED204BB}" srcOrd="16" destOrd="0" presId="urn:microsoft.com/office/officeart/2005/8/layout/target3"/>
    <dgm:cxn modelId="{B70468E5-F3B7-4A58-B2EC-EAEECC47C7BA}" type="presParOf" srcId="{333A1088-737F-45CB-B68E-254E46348037}" destId="{6BB5E863-4638-4E1D-BFDE-399D028AC4ED}" srcOrd="17" destOrd="0" presId="urn:microsoft.com/office/officeart/2005/8/layout/target3"/>
    <dgm:cxn modelId="{8B4848EB-23A7-48C4-8476-688CC640B8E9}" type="presParOf" srcId="{333A1088-737F-45CB-B68E-254E46348037}" destId="{5A5FFA88-C948-4069-8E93-59FA12366E83}" srcOrd="18" destOrd="0" presId="urn:microsoft.com/office/officeart/2005/8/layout/target3"/>
    <dgm:cxn modelId="{B3310388-7C18-437C-AC13-B1FBFE60E85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Marcel Bednařík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VY_32_INOVACE_10_INF_05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err="1" smtClean="0"/>
            <a:t>Inf</a:t>
          </a:r>
          <a:r>
            <a:rPr lang="cs-CZ" sz="2000" kern="1200" dirty="0" smtClean="0">
              <a:solidFill>
                <a:srgbClr val="FF0000"/>
              </a:solidFill>
            </a:rPr>
            <a:t> </a:t>
          </a:r>
          <a:r>
            <a:rPr lang="cs-CZ" sz="2000" kern="1200" dirty="0" smtClean="0">
              <a:solidFill>
                <a:schemeClr val="tx1"/>
              </a:solidFill>
            </a:rPr>
            <a:t>– 5</a:t>
          </a:r>
          <a:r>
            <a:rPr lang="cs-CZ" sz="2000" kern="1200" dirty="0" smtClean="0">
              <a:solidFill>
                <a:schemeClr val="tx1"/>
              </a:solidFill>
            </a:rPr>
            <a:t>. A </a:t>
          </a:r>
          <a:r>
            <a:rPr lang="cs-CZ" sz="2000" kern="1200" dirty="0" smtClean="0">
              <a:solidFill>
                <a:schemeClr val="tx1"/>
              </a:solidFill>
            </a:rPr>
            <a:t>– Periferie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D4A79A-ECEA-41A5-90C3-35449C8B2763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860F18-CA0E-4A82-9FB1-81610751A5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24051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48B6F-AB38-4673-A23B-72ADDDED0FC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05E3D-22DB-49C3-AF52-8F513363D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48B6F-AB38-4673-A23B-72ADDDED0FC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05E3D-22DB-49C3-AF52-8F513363D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48B6F-AB38-4673-A23B-72ADDDED0FC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05E3D-22DB-49C3-AF52-8F513363D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48B6F-AB38-4673-A23B-72ADDDED0FC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05E3D-22DB-49C3-AF52-8F513363D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48B6F-AB38-4673-A23B-72ADDDED0FC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05E3D-22DB-49C3-AF52-8F513363D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48B6F-AB38-4673-A23B-72ADDDED0FC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05E3D-22DB-49C3-AF52-8F513363D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48B6F-AB38-4673-A23B-72ADDDED0FC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05E3D-22DB-49C3-AF52-8F513363D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48B6F-AB38-4673-A23B-72ADDDED0FC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05E3D-22DB-49C3-AF52-8F513363D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48B6F-AB38-4673-A23B-72ADDDED0FC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05E3D-22DB-49C3-AF52-8F513363D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48B6F-AB38-4673-A23B-72ADDDED0FC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05E3D-22DB-49C3-AF52-8F513363D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48B6F-AB38-4673-A23B-72ADDDED0FC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05E3D-22DB-49C3-AF52-8F513363D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348B6F-AB38-4673-A23B-72ADDDED0FC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05E3D-22DB-49C3-AF52-8F513363D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13" Type="http://schemas.openxmlformats.org/officeDocument/2006/relationships/image" Target="../media/image26.png"/><Relationship Id="rId3" Type="http://schemas.openxmlformats.org/officeDocument/2006/relationships/image" Target="../media/image17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24.png"/><Relationship Id="rId5" Type="http://schemas.openxmlformats.org/officeDocument/2006/relationships/image" Target="../media/image19.png"/><Relationship Id="rId15" Type="http://schemas.openxmlformats.org/officeDocument/2006/relationships/image" Target="../media/image28.png"/><Relationship Id="rId10" Type="http://schemas.openxmlformats.org/officeDocument/2006/relationships/image" Target="../media/image23.png"/><Relationship Id="rId4" Type="http://schemas.openxmlformats.org/officeDocument/2006/relationships/image" Target="../media/image18.png"/><Relationship Id="rId9" Type="http://schemas.openxmlformats.org/officeDocument/2006/relationships/image" Target="../media/image22.jpeg"/><Relationship Id="rId14" Type="http://schemas.openxmlformats.org/officeDocument/2006/relationships/image" Target="../media/image27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29.png"/><Relationship Id="rId7" Type="http://schemas.openxmlformats.org/officeDocument/2006/relationships/image" Target="../media/image18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png"/><Relationship Id="rId5" Type="http://schemas.openxmlformats.org/officeDocument/2006/relationships/image" Target="../media/image26.png"/><Relationship Id="rId10" Type="http://schemas.openxmlformats.org/officeDocument/2006/relationships/image" Target="../media/image21.jpeg"/><Relationship Id="rId4" Type="http://schemas.openxmlformats.org/officeDocument/2006/relationships/image" Target="../media/image22.jpeg"/><Relationship Id="rId9" Type="http://schemas.openxmlformats.org/officeDocument/2006/relationships/image" Target="../media/image20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29.png"/><Relationship Id="rId7" Type="http://schemas.openxmlformats.org/officeDocument/2006/relationships/image" Target="../media/image18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png"/><Relationship Id="rId5" Type="http://schemas.openxmlformats.org/officeDocument/2006/relationships/image" Target="../media/image26.png"/><Relationship Id="rId10" Type="http://schemas.openxmlformats.org/officeDocument/2006/relationships/image" Target="../media/image21.jpeg"/><Relationship Id="rId4" Type="http://schemas.openxmlformats.org/officeDocument/2006/relationships/image" Target="../media/image22.jpeg"/><Relationship Id="rId9" Type="http://schemas.openxmlformats.org/officeDocument/2006/relationships/image" Target="../media/image2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Periferie.docx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c/c5/Logitech_Quickcam_Pro_4000.jpg/643px-Logitech_Quickcam_Pro_4000.jpg" TargetMode="External"/><Relationship Id="rId13" Type="http://schemas.openxmlformats.org/officeDocument/2006/relationships/hyperlink" Target="http://img.tomshardware.com/us/2005/07/14/headsets_gamers_can_love/hs-medusa5.1usb-01.jpg" TargetMode="External"/><Relationship Id="rId3" Type="http://schemas.openxmlformats.org/officeDocument/2006/relationships/hyperlink" Target="http://upload.wikimedia.org/wikipedia/commons/thumb/0/08/Computer_keyboard_US.svg/800px-Computer_keyboard_US.svg.png" TargetMode="External"/><Relationship Id="rId7" Type="http://schemas.openxmlformats.org/officeDocument/2006/relationships/hyperlink" Target="http://plazmaxcomputers.com/images/21-69-3248_large.gif" TargetMode="External"/><Relationship Id="rId12" Type="http://schemas.openxmlformats.org/officeDocument/2006/relationships/hyperlink" Target="http://www.dropshipstrategy.com/imgs/products/speakers.jpg" TargetMode="External"/><Relationship Id="rId2" Type="http://schemas.openxmlformats.org/officeDocument/2006/relationships/hyperlink" Target="http://intrototechnology.com/wp-content/uploads/2011/07/clean-computer-mouse.jpg" TargetMode="External"/><Relationship Id="rId16" Type="http://schemas.openxmlformats.org/officeDocument/2006/relationships/hyperlink" Target="http://pc-skrine.heureka.cz/cooler-master-cm-690-ii/galeri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7/70/Quickshot.jpg" TargetMode="External"/><Relationship Id="rId11" Type="http://schemas.openxmlformats.org/officeDocument/2006/relationships/hyperlink" Target="http://www.digitalpaperhearts.com/wp-content/uploads/2011/06/printer-repair-service-oxfordshire.jpg" TargetMode="External"/><Relationship Id="rId5" Type="http://schemas.openxmlformats.org/officeDocument/2006/relationships/hyperlink" Target="http://upload.wikimedia.org/wikipedia/commons/thumb/8/8e/Scanner-epson4870.jpg/706px-Scanner-epson4870.jpg" TargetMode="External"/><Relationship Id="rId15" Type="http://schemas.openxmlformats.org/officeDocument/2006/relationships/hyperlink" Target="http://www.marketeo.pl/photoArticle/big/1503_big.jpg" TargetMode="External"/><Relationship Id="rId10" Type="http://schemas.openxmlformats.org/officeDocument/2006/relationships/hyperlink" Target="http://www.newtechnology.co.in/wp-content/uploads/2009/01/samsung_p2370l.jpg" TargetMode="External"/><Relationship Id="rId4" Type="http://schemas.openxmlformats.org/officeDocument/2006/relationships/hyperlink" Target="http://pan.fotovista.com/dev/7/3/05051737/u_05051737.jpg" TargetMode="External"/><Relationship Id="rId9" Type="http://schemas.openxmlformats.org/officeDocument/2006/relationships/hyperlink" Target="http://www.pwkits.org/wp-content/uploads/2008/07/wired-microphone.jpg" TargetMode="External"/><Relationship Id="rId14" Type="http://schemas.openxmlformats.org/officeDocument/2006/relationships/hyperlink" Target="http://upload.wikimedia.org/wikipedia/commons/d/d3/Projektor_PGD2870W_firmy_Sharp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435946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 výkladová část prezentace je zaměřena na seznámení žáků s pojmem periferie, rozdělení na vstupní a výstupní, se zařízeními, která se používají k zadávání dat, příkazů do PC a zařízeními, která nám tato data zobrazují</a:t>
            </a:r>
          </a:p>
          <a:p>
            <a:r>
              <a:rPr lang="cs-CZ" dirty="0" smtClean="0"/>
              <a:t>cvičení je zaměřeno na procvičení získaných vědomostí, pojmů</a:t>
            </a:r>
          </a:p>
          <a:p>
            <a:r>
              <a:rPr lang="cs-CZ" dirty="0" smtClean="0"/>
              <a:t>možno využít  při výkladu nového učiva, opakování, procvičování, zkoušení</a:t>
            </a:r>
          </a:p>
          <a:p>
            <a:r>
              <a:rPr lang="cs-CZ" dirty="0" smtClean="0"/>
              <a:t>cvičení obsahuje řešení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Informatika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PERIFERIE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Periferie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zařízení, která rozšiřují možnosti počítače, slouží ke vstupu, zadávání dat a výstupu dat: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rgbClr val="FF0000"/>
                </a:solidFill>
              </a:rPr>
              <a:t>vstupní</a:t>
            </a:r>
          </a:p>
          <a:p>
            <a:pPr marL="514350" indent="-514350">
              <a:buAutoNum type="alphaLcParenR"/>
            </a:pPr>
            <a:r>
              <a:rPr lang="cs-CZ" dirty="0" smtClean="0">
                <a:solidFill>
                  <a:srgbClr val="0070C0"/>
                </a:solidFill>
              </a:rPr>
              <a:t>výstupní</a:t>
            </a: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) Vstupní </a:t>
            </a:r>
            <a:r>
              <a:rPr lang="cs-CZ" dirty="0" smtClean="0">
                <a:solidFill>
                  <a:srgbClr val="FF0000"/>
                </a:solidFill>
              </a:rPr>
              <a:t>periferie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1442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myš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2357430"/>
            <a:ext cx="3929090" cy="28844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2357422" y="5715016"/>
            <a:ext cx="571504" cy="285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1857364"/>
            <a:ext cx="7144088" cy="45005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7154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klávesnice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14612" y="6357958"/>
            <a:ext cx="571504" cy="285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5723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tablet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1643050"/>
            <a:ext cx="5326272" cy="47244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286512" y="6000768"/>
            <a:ext cx="571504" cy="285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Obr.3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1714488"/>
            <a:ext cx="5719778" cy="48528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7154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Scanner (</a:t>
            </a:r>
            <a:r>
              <a:rPr lang="cs-CZ" dirty="0" smtClean="0">
                <a:solidFill>
                  <a:srgbClr val="FF0000"/>
                </a:solidFill>
              </a:rPr>
              <a:t>skener)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29454" y="6357958"/>
            <a:ext cx="571504" cy="285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Obr.4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5723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joystick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00430" y="2071678"/>
            <a:ext cx="4361320" cy="38052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143636" y="6286520"/>
            <a:ext cx="571504" cy="285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Obr.5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8668"/>
          </a:xfrm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gamepad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2071678"/>
            <a:ext cx="5976946" cy="39806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143636" y="6286520"/>
            <a:ext cx="571504" cy="285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Obr.6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0010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web kamera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00430" y="1785926"/>
            <a:ext cx="4212571" cy="39243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715008" y="6215082"/>
            <a:ext cx="571504" cy="285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Obr.7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25729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mikrofon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2143116"/>
            <a:ext cx="4676781" cy="3487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4857752" y="6286520"/>
            <a:ext cx="571504" cy="285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Obr.8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b</a:t>
            </a:r>
            <a:r>
              <a:rPr lang="cs-CZ" dirty="0" smtClean="0">
                <a:solidFill>
                  <a:srgbClr val="0070C0"/>
                </a:solidFill>
              </a:rPr>
              <a:t>) Výstupní </a:t>
            </a:r>
            <a:r>
              <a:rPr lang="cs-CZ" dirty="0" smtClean="0">
                <a:solidFill>
                  <a:srgbClr val="0070C0"/>
                </a:solidFill>
              </a:rPr>
              <a:t>zařízení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85792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monitor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02" y="1500174"/>
            <a:ext cx="4843483" cy="44680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643702" y="6215082"/>
            <a:ext cx="857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Obr.9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14354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tiskárna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14678" y="1785926"/>
            <a:ext cx="4767282" cy="4030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6286512" y="6286520"/>
            <a:ext cx="7143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Obr.10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8668"/>
          </a:xfrm>
        </p:spPr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repro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14678" y="1357298"/>
            <a:ext cx="4714908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6643702" y="6286520"/>
            <a:ext cx="7858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5723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sluchátka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68" y="1928802"/>
            <a:ext cx="4048125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929586" y="6357958"/>
            <a:ext cx="857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Obr.12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85792"/>
          </a:xfrm>
        </p:spPr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dataprojektor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2428868"/>
            <a:ext cx="6238892" cy="39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7715272" y="6357958"/>
            <a:ext cx="7143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Obr.13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1442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plotter</a:t>
            </a:r>
            <a:endParaRPr lang="cs-CZ" i="1" dirty="0">
              <a:solidFill>
                <a:srgbClr val="0070C0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2214554"/>
            <a:ext cx="669273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6286512" y="6357958"/>
            <a:ext cx="7858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Obr.14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1700808"/>
            <a:ext cx="2292846" cy="3439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404664"/>
            <a:ext cx="1317012" cy="8906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1340768"/>
            <a:ext cx="1472626" cy="9295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2276872"/>
            <a:ext cx="1158463" cy="13519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20272" y="3501008"/>
            <a:ext cx="1546041" cy="13070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52320" y="5157192"/>
            <a:ext cx="1113329" cy="102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93360" y="332656"/>
            <a:ext cx="900015" cy="660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7544" y="1124744"/>
            <a:ext cx="1528884" cy="9631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95536" y="1988840"/>
            <a:ext cx="1851533" cy="1642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83568" y="3573016"/>
            <a:ext cx="1378379" cy="116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899592" y="4869160"/>
            <a:ext cx="1351666" cy="1179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267744" y="5517232"/>
            <a:ext cx="1364445" cy="908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2411760" y="260648"/>
            <a:ext cx="1289343" cy="12011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923928" y="5661248"/>
            <a:ext cx="1160929" cy="8656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8" name="Přímá spojovací šipka 17"/>
          <p:cNvCxnSpPr/>
          <p:nvPr/>
        </p:nvCxnSpPr>
        <p:spPr>
          <a:xfrm>
            <a:off x="3500430" y="1357298"/>
            <a:ext cx="504056" cy="57606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1763688" y="908720"/>
            <a:ext cx="1872208" cy="151216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>
            <a:off x="1979712" y="1916832"/>
            <a:ext cx="1512168" cy="7920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2123728" y="3068960"/>
            <a:ext cx="1376702" cy="14572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2195736" y="4221088"/>
            <a:ext cx="1296144" cy="7200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V="1">
            <a:off x="2000232" y="4714884"/>
            <a:ext cx="1500198" cy="64864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V="1">
            <a:off x="3131840" y="4941168"/>
            <a:ext cx="576064" cy="72008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V="1">
            <a:off x="4500562" y="5072074"/>
            <a:ext cx="0" cy="72008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flipV="1">
            <a:off x="5500694" y="1124744"/>
            <a:ext cx="1231546" cy="875496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 flipV="1">
            <a:off x="5508104" y="2132856"/>
            <a:ext cx="1584176" cy="504056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flipV="1">
            <a:off x="5572132" y="3068960"/>
            <a:ext cx="1664164" cy="74288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>
            <a:off x="5580112" y="3933056"/>
            <a:ext cx="1656184" cy="288032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>
            <a:off x="5715008" y="5072074"/>
            <a:ext cx="1593296" cy="661182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Šipkou znázorni, zda se jedná o </a:t>
            </a:r>
            <a:r>
              <a:rPr lang="cs-CZ" dirty="0" smtClean="0">
                <a:solidFill>
                  <a:srgbClr val="FF0000"/>
                </a:solidFill>
              </a:rPr>
              <a:t>vstupní </a:t>
            </a:r>
            <a:r>
              <a:rPr lang="cs-CZ" dirty="0" smtClean="0"/>
              <a:t>nebo </a:t>
            </a:r>
            <a:r>
              <a:rPr lang="cs-CZ" dirty="0" smtClean="0">
                <a:solidFill>
                  <a:srgbClr val="00B0F0"/>
                </a:solidFill>
              </a:rPr>
              <a:t>výstupní</a:t>
            </a:r>
            <a:r>
              <a:rPr lang="cs-CZ" dirty="0" smtClean="0"/>
              <a:t> </a:t>
            </a:r>
            <a:r>
              <a:rPr lang="cs-CZ" dirty="0" smtClean="0"/>
              <a:t>zařízení.</a:t>
            </a:r>
            <a:endParaRPr lang="cs-CZ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780928"/>
            <a:ext cx="2004814" cy="3007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76872"/>
            <a:ext cx="1607989" cy="14262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2204864"/>
            <a:ext cx="1528884" cy="9631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5733256"/>
            <a:ext cx="1364445" cy="908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11760" y="5733256"/>
            <a:ext cx="1160929" cy="8656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43808" y="1484784"/>
            <a:ext cx="1472626" cy="9295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20272" y="3573016"/>
            <a:ext cx="1158463" cy="13519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331640" y="4293096"/>
            <a:ext cx="1113329" cy="102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004048" y="1628800"/>
            <a:ext cx="900015" cy="660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4357686" y="6581001"/>
            <a:ext cx="7858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Obr.15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Šipkou znázorni, zda se jedná o </a:t>
            </a:r>
            <a:r>
              <a:rPr lang="cs-CZ" dirty="0" smtClean="0">
                <a:solidFill>
                  <a:srgbClr val="0070C0"/>
                </a:solidFill>
              </a:rPr>
              <a:t>vstupní</a:t>
            </a:r>
            <a:r>
              <a:rPr lang="cs-CZ" dirty="0" smtClean="0"/>
              <a:t> nebo</a:t>
            </a:r>
            <a:r>
              <a:rPr lang="cs-CZ" dirty="0" smtClean="0">
                <a:solidFill>
                  <a:srgbClr val="FF0000"/>
                </a:solidFill>
              </a:rPr>
              <a:t> výstupní </a:t>
            </a:r>
            <a:r>
              <a:rPr lang="cs-CZ" dirty="0" smtClean="0"/>
              <a:t>zařízení </a:t>
            </a:r>
            <a:r>
              <a:rPr lang="cs-CZ" dirty="0" smtClean="0"/>
              <a:t>– řešení.</a:t>
            </a:r>
            <a:endParaRPr lang="cs-CZ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780928"/>
            <a:ext cx="2004814" cy="3007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76872"/>
            <a:ext cx="1607989" cy="14262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2204864"/>
            <a:ext cx="1528884" cy="9631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5733256"/>
            <a:ext cx="1364445" cy="908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11760" y="5733256"/>
            <a:ext cx="1160929" cy="8656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43808" y="1484784"/>
            <a:ext cx="1472626" cy="9295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20272" y="3573016"/>
            <a:ext cx="1158463" cy="13519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331640" y="4293096"/>
            <a:ext cx="1113329" cy="102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004048" y="1628800"/>
            <a:ext cx="900015" cy="660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2" name="Přímá spojovací šipka 11"/>
          <p:cNvCxnSpPr/>
          <p:nvPr/>
        </p:nvCxnSpPr>
        <p:spPr>
          <a:xfrm>
            <a:off x="2699792" y="3356992"/>
            <a:ext cx="1080120" cy="2880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3347864" y="5445224"/>
            <a:ext cx="576064" cy="57606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>
            <a:off x="4932040" y="2276872"/>
            <a:ext cx="504056" cy="86409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H="1">
            <a:off x="5220072" y="2996952"/>
            <a:ext cx="936104" cy="64807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H="1" flipV="1">
            <a:off x="5364088" y="5229200"/>
            <a:ext cx="720080" cy="57606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H="1" flipV="1">
            <a:off x="3491880" y="2276872"/>
            <a:ext cx="576064" cy="936104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H="1">
            <a:off x="2411760" y="4869160"/>
            <a:ext cx="1224136" cy="72008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V="1">
            <a:off x="5436096" y="4509120"/>
            <a:ext cx="1656184" cy="144016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/>
          <a:lstStyle/>
          <a:p>
            <a:r>
              <a:rPr lang="cs-CZ" dirty="0" smtClean="0"/>
              <a:t>Periferie - 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2000264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4000" dirty="0" smtClean="0"/>
              <a:t>Co patří mezi vstupní zařízení?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smtClean="0"/>
              <a:t>Co patří mezi výstupní zařízení?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</a:t>
            </a:r>
          </a:p>
          <a:p>
            <a:pPr>
              <a:buNone/>
            </a:pPr>
            <a:r>
              <a:rPr lang="cs-CZ" dirty="0" smtClean="0">
                <a:hlinkClick r:id="rId2" action="ppaction://hlinkfile"/>
              </a:rPr>
              <a:t>Periferie_cvičení.</a:t>
            </a:r>
            <a:r>
              <a:rPr lang="cs-CZ" dirty="0" err="1" smtClean="0">
                <a:hlinkClick r:id="rId2" action="ppaction://hlinkfile"/>
              </a:rPr>
              <a:t>docx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0430" y="2571744"/>
            <a:ext cx="576258" cy="5762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/>
          <a:lstStyle/>
          <a:p>
            <a:r>
              <a:rPr lang="cs-CZ" dirty="0" smtClean="0"/>
              <a:t>Periferie - 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2000264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patří mezi vstupní zařízení? </a:t>
            </a:r>
            <a:r>
              <a:rPr lang="cs-CZ" dirty="0" smtClean="0"/>
              <a:t>- 1</a:t>
            </a:r>
            <a:r>
              <a:rPr lang="cs-CZ" dirty="0" smtClean="0"/>
              <a:t>, 7, 8, 9, 11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patří mezi výstupní zařízení</a:t>
            </a:r>
            <a:r>
              <a:rPr lang="cs-CZ" dirty="0" smtClean="0"/>
              <a:t>? - </a:t>
            </a:r>
            <a:r>
              <a:rPr lang="cs-CZ" dirty="0" smtClean="0"/>
              <a:t>6, 10, 12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Zdroje,citace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643578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US" sz="1600" dirty="0" smtClean="0"/>
              <a:t>[</a:t>
            </a:r>
            <a:r>
              <a:rPr lang="cs-CZ" sz="1100" dirty="0" smtClean="0"/>
              <a:t>obr.1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2012-01-18]. Dostupný  na WWW:</a:t>
            </a:r>
          </a:p>
          <a:p>
            <a:pPr>
              <a:buNone/>
            </a:pPr>
            <a:r>
              <a:rPr lang="cs-CZ" sz="1100" dirty="0" smtClean="0">
                <a:hlinkClick r:id="rId2"/>
              </a:rPr>
              <a:t>http://intrototechnology.com/wp-content/uploads/2011/07/clean-computer-mouse.jpg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obr.2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2012-01-18]. Dostupný  na WWW:</a:t>
            </a:r>
          </a:p>
          <a:p>
            <a:pPr>
              <a:buNone/>
            </a:pPr>
            <a:r>
              <a:rPr lang="cs-CZ" sz="1100" dirty="0" smtClean="0">
                <a:hlinkClick r:id="rId3"/>
              </a:rPr>
              <a:t>http://upload.wikimedia.org/wikipedia/commons/thumb/0/08/Computer_keyboard_US.svg/800px-Computer_keyboard_US.svg.png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obr.3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2012-01-18]. Dostupný  na WWW:</a:t>
            </a:r>
          </a:p>
          <a:p>
            <a:pPr>
              <a:buNone/>
            </a:pPr>
            <a:r>
              <a:rPr lang="cs-CZ" sz="1100" dirty="0" smtClean="0">
                <a:hlinkClick r:id="rId4"/>
              </a:rPr>
              <a:t>http://pan.</a:t>
            </a:r>
            <a:r>
              <a:rPr lang="cs-CZ" sz="1100" dirty="0" err="1" smtClean="0">
                <a:hlinkClick r:id="rId4"/>
              </a:rPr>
              <a:t>fotovista.com</a:t>
            </a:r>
            <a:r>
              <a:rPr lang="cs-CZ" sz="1100" dirty="0" smtClean="0">
                <a:hlinkClick r:id="rId4"/>
              </a:rPr>
              <a:t>/</a:t>
            </a:r>
            <a:r>
              <a:rPr lang="cs-CZ" sz="1100" dirty="0" err="1" smtClean="0">
                <a:hlinkClick r:id="rId4"/>
              </a:rPr>
              <a:t>dev</a:t>
            </a:r>
            <a:r>
              <a:rPr lang="cs-CZ" sz="1100" dirty="0" smtClean="0">
                <a:hlinkClick r:id="rId4"/>
              </a:rPr>
              <a:t>/7/3/05051737/u_05051737.jpg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obr.4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2012-01-18]. Dostupný  na WWW:</a:t>
            </a:r>
          </a:p>
          <a:p>
            <a:pPr>
              <a:buNone/>
            </a:pPr>
            <a:r>
              <a:rPr lang="cs-CZ" sz="1100" dirty="0" smtClean="0">
                <a:hlinkClick r:id="rId5"/>
              </a:rPr>
              <a:t>http://upload.wikimedia.org/wikipedia/commons/thumb/8/8e/Scanner-epson4870.jpg/706px-Scanner-epson4870.jpg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obr.5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2012-01-18]. Dostupný  na WWW:</a:t>
            </a:r>
          </a:p>
          <a:p>
            <a:pPr>
              <a:buNone/>
            </a:pPr>
            <a:r>
              <a:rPr lang="cs-CZ" sz="1100" dirty="0" smtClean="0">
                <a:hlinkClick r:id="rId6"/>
              </a:rPr>
              <a:t>http://upload.wikimedia.org/wikipedia/commons/7/70/Quickshot.jpg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obr.6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2012-01-18]. Dostupný  na WWW:</a:t>
            </a:r>
          </a:p>
          <a:p>
            <a:pPr>
              <a:buNone/>
            </a:pPr>
            <a:r>
              <a:rPr lang="cs-CZ" sz="1100" dirty="0" smtClean="0">
                <a:hlinkClick r:id="rId7"/>
              </a:rPr>
              <a:t>http://plazmaxcomputers.com/images/21-69-3248_large.gif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obr.7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2012-01-18]. Dostupný  na WWW:</a:t>
            </a:r>
          </a:p>
          <a:p>
            <a:pPr>
              <a:buNone/>
            </a:pPr>
            <a:r>
              <a:rPr lang="cs-CZ" sz="1100" dirty="0" smtClean="0">
                <a:hlinkClick r:id="rId8"/>
              </a:rPr>
              <a:t>http://upload.wikimedia.org/wikipedia/commons/thumb/c/c5/Logitech_Quickcam_Pro_4000.jpg/643px-Logitech_Quickcam_Pro_4000.jpg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obr.8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2012-01-18]. Dostupný  na WWW:</a:t>
            </a:r>
          </a:p>
          <a:p>
            <a:pPr>
              <a:buNone/>
            </a:pPr>
            <a:r>
              <a:rPr lang="cs-CZ" sz="1100" dirty="0" smtClean="0">
                <a:hlinkClick r:id="rId9"/>
              </a:rPr>
              <a:t>http://www.</a:t>
            </a:r>
            <a:r>
              <a:rPr lang="cs-CZ" sz="1100" dirty="0" err="1" smtClean="0">
                <a:hlinkClick r:id="rId9"/>
              </a:rPr>
              <a:t>pwkits.org</a:t>
            </a:r>
            <a:r>
              <a:rPr lang="cs-CZ" sz="1100" dirty="0" smtClean="0">
                <a:hlinkClick r:id="rId9"/>
              </a:rPr>
              <a:t>/</a:t>
            </a:r>
            <a:r>
              <a:rPr lang="cs-CZ" sz="1100" dirty="0" err="1" smtClean="0">
                <a:hlinkClick r:id="rId9"/>
              </a:rPr>
              <a:t>wp</a:t>
            </a:r>
            <a:r>
              <a:rPr lang="cs-CZ" sz="1100" dirty="0" smtClean="0">
                <a:hlinkClick r:id="rId9"/>
              </a:rPr>
              <a:t>-</a:t>
            </a:r>
            <a:r>
              <a:rPr lang="cs-CZ" sz="1100" dirty="0" err="1" smtClean="0">
                <a:hlinkClick r:id="rId9"/>
              </a:rPr>
              <a:t>content</a:t>
            </a:r>
            <a:r>
              <a:rPr lang="cs-CZ" sz="1100" dirty="0" smtClean="0">
                <a:hlinkClick r:id="rId9"/>
              </a:rPr>
              <a:t>/</a:t>
            </a:r>
            <a:r>
              <a:rPr lang="cs-CZ" sz="1100" dirty="0" err="1" smtClean="0">
                <a:hlinkClick r:id="rId9"/>
              </a:rPr>
              <a:t>uploads</a:t>
            </a:r>
            <a:r>
              <a:rPr lang="cs-CZ" sz="1100" dirty="0" smtClean="0">
                <a:hlinkClick r:id="rId9"/>
              </a:rPr>
              <a:t>/2008/07/</a:t>
            </a:r>
            <a:r>
              <a:rPr lang="cs-CZ" sz="1100" dirty="0" err="1" smtClean="0">
                <a:hlinkClick r:id="rId9"/>
              </a:rPr>
              <a:t>wired</a:t>
            </a:r>
            <a:r>
              <a:rPr lang="cs-CZ" sz="1100" dirty="0" smtClean="0">
                <a:hlinkClick r:id="rId9"/>
              </a:rPr>
              <a:t>-</a:t>
            </a:r>
            <a:r>
              <a:rPr lang="cs-CZ" sz="1100" dirty="0" err="1" smtClean="0">
                <a:hlinkClick r:id="rId9"/>
              </a:rPr>
              <a:t>microphone.jpg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obr.9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2012-01-18]. Dostupný  na WWW:</a:t>
            </a:r>
          </a:p>
          <a:p>
            <a:pPr>
              <a:buNone/>
            </a:pPr>
            <a:r>
              <a:rPr lang="cs-CZ" sz="1100" dirty="0" smtClean="0">
                <a:hlinkClick r:id="rId10"/>
              </a:rPr>
              <a:t>http://www.</a:t>
            </a:r>
            <a:r>
              <a:rPr lang="cs-CZ" sz="1100" dirty="0" err="1" smtClean="0">
                <a:hlinkClick r:id="rId10"/>
              </a:rPr>
              <a:t>newtechnology.co.in</a:t>
            </a:r>
            <a:r>
              <a:rPr lang="cs-CZ" sz="1100" dirty="0" smtClean="0">
                <a:hlinkClick r:id="rId10"/>
              </a:rPr>
              <a:t>/</a:t>
            </a:r>
            <a:r>
              <a:rPr lang="cs-CZ" sz="1100" dirty="0" err="1" smtClean="0">
                <a:hlinkClick r:id="rId10"/>
              </a:rPr>
              <a:t>wp</a:t>
            </a:r>
            <a:r>
              <a:rPr lang="cs-CZ" sz="1100" dirty="0" smtClean="0">
                <a:hlinkClick r:id="rId10"/>
              </a:rPr>
              <a:t>-</a:t>
            </a:r>
            <a:r>
              <a:rPr lang="cs-CZ" sz="1100" dirty="0" err="1" smtClean="0">
                <a:hlinkClick r:id="rId10"/>
              </a:rPr>
              <a:t>content</a:t>
            </a:r>
            <a:r>
              <a:rPr lang="cs-CZ" sz="1100" dirty="0" smtClean="0">
                <a:hlinkClick r:id="rId10"/>
              </a:rPr>
              <a:t>/</a:t>
            </a:r>
            <a:r>
              <a:rPr lang="cs-CZ" sz="1100" dirty="0" err="1" smtClean="0">
                <a:hlinkClick r:id="rId10"/>
              </a:rPr>
              <a:t>uploads</a:t>
            </a:r>
            <a:r>
              <a:rPr lang="cs-CZ" sz="1100" dirty="0" smtClean="0">
                <a:hlinkClick r:id="rId10"/>
              </a:rPr>
              <a:t>/2009/01/</a:t>
            </a:r>
            <a:r>
              <a:rPr lang="cs-CZ" sz="1100" dirty="0" err="1" smtClean="0">
                <a:hlinkClick r:id="rId10"/>
              </a:rPr>
              <a:t>samsung</a:t>
            </a:r>
            <a:r>
              <a:rPr lang="cs-CZ" sz="1100" dirty="0" smtClean="0">
                <a:hlinkClick r:id="rId10"/>
              </a:rPr>
              <a:t>_p2370l.jpg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obr.10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2012-01-18]. Dostupný  na WWW:</a:t>
            </a:r>
          </a:p>
          <a:p>
            <a:pPr>
              <a:buNone/>
            </a:pPr>
            <a:r>
              <a:rPr lang="cs-CZ" sz="1100" dirty="0" smtClean="0">
                <a:hlinkClick r:id="rId11"/>
              </a:rPr>
              <a:t>http://www.</a:t>
            </a:r>
            <a:r>
              <a:rPr lang="cs-CZ" sz="1100" dirty="0" err="1" smtClean="0">
                <a:hlinkClick r:id="rId11"/>
              </a:rPr>
              <a:t>digitalpaperhearts.com</a:t>
            </a:r>
            <a:r>
              <a:rPr lang="cs-CZ" sz="1100" dirty="0" smtClean="0">
                <a:hlinkClick r:id="rId11"/>
              </a:rPr>
              <a:t>/</a:t>
            </a:r>
            <a:r>
              <a:rPr lang="cs-CZ" sz="1100" dirty="0" err="1" smtClean="0">
                <a:hlinkClick r:id="rId11"/>
              </a:rPr>
              <a:t>wp</a:t>
            </a:r>
            <a:r>
              <a:rPr lang="cs-CZ" sz="1100" dirty="0" smtClean="0">
                <a:hlinkClick r:id="rId11"/>
              </a:rPr>
              <a:t>-</a:t>
            </a:r>
            <a:r>
              <a:rPr lang="cs-CZ" sz="1100" dirty="0" err="1" smtClean="0">
                <a:hlinkClick r:id="rId11"/>
              </a:rPr>
              <a:t>content</a:t>
            </a:r>
            <a:r>
              <a:rPr lang="cs-CZ" sz="1100" dirty="0" smtClean="0">
                <a:hlinkClick r:id="rId11"/>
              </a:rPr>
              <a:t>/</a:t>
            </a:r>
            <a:r>
              <a:rPr lang="cs-CZ" sz="1100" dirty="0" err="1" smtClean="0">
                <a:hlinkClick r:id="rId11"/>
              </a:rPr>
              <a:t>uploads</a:t>
            </a:r>
            <a:r>
              <a:rPr lang="cs-CZ" sz="1100" dirty="0" smtClean="0">
                <a:hlinkClick r:id="rId11"/>
              </a:rPr>
              <a:t>/2011/06/</a:t>
            </a:r>
            <a:r>
              <a:rPr lang="cs-CZ" sz="1100" dirty="0" err="1" smtClean="0">
                <a:hlinkClick r:id="rId11"/>
              </a:rPr>
              <a:t>printer</a:t>
            </a:r>
            <a:r>
              <a:rPr lang="cs-CZ" sz="1100" dirty="0" smtClean="0">
                <a:hlinkClick r:id="rId11"/>
              </a:rPr>
              <a:t>-</a:t>
            </a:r>
            <a:r>
              <a:rPr lang="cs-CZ" sz="1100" dirty="0" err="1" smtClean="0">
                <a:hlinkClick r:id="rId11"/>
              </a:rPr>
              <a:t>repair</a:t>
            </a:r>
            <a:r>
              <a:rPr lang="cs-CZ" sz="1100" dirty="0" smtClean="0">
                <a:hlinkClick r:id="rId11"/>
              </a:rPr>
              <a:t>-</a:t>
            </a:r>
            <a:r>
              <a:rPr lang="cs-CZ" sz="1100" dirty="0" err="1" smtClean="0">
                <a:hlinkClick r:id="rId11"/>
              </a:rPr>
              <a:t>service</a:t>
            </a:r>
            <a:r>
              <a:rPr lang="cs-CZ" sz="1100" dirty="0" smtClean="0">
                <a:hlinkClick r:id="rId11"/>
              </a:rPr>
              <a:t>-</a:t>
            </a:r>
            <a:r>
              <a:rPr lang="cs-CZ" sz="1100" dirty="0" err="1" smtClean="0">
                <a:hlinkClick r:id="rId11"/>
              </a:rPr>
              <a:t>oxfordshire.jpg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obr.11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2012-01-18]. Dostupný  na WWW:</a:t>
            </a:r>
          </a:p>
          <a:p>
            <a:pPr>
              <a:buNone/>
            </a:pPr>
            <a:r>
              <a:rPr lang="cs-CZ" sz="1100" dirty="0" smtClean="0">
                <a:hlinkClick r:id="rId12"/>
              </a:rPr>
              <a:t>http://www.</a:t>
            </a:r>
            <a:r>
              <a:rPr lang="cs-CZ" sz="1100" dirty="0" err="1" smtClean="0">
                <a:hlinkClick r:id="rId12"/>
              </a:rPr>
              <a:t>dropshipstrategy.com</a:t>
            </a:r>
            <a:r>
              <a:rPr lang="cs-CZ" sz="1100" dirty="0" smtClean="0">
                <a:hlinkClick r:id="rId12"/>
              </a:rPr>
              <a:t>/</a:t>
            </a:r>
            <a:r>
              <a:rPr lang="cs-CZ" sz="1100" dirty="0" err="1" smtClean="0">
                <a:hlinkClick r:id="rId12"/>
              </a:rPr>
              <a:t>imgs</a:t>
            </a:r>
            <a:r>
              <a:rPr lang="cs-CZ" sz="1100" dirty="0" smtClean="0">
                <a:hlinkClick r:id="rId12"/>
              </a:rPr>
              <a:t>/</a:t>
            </a:r>
            <a:r>
              <a:rPr lang="cs-CZ" sz="1100" dirty="0" err="1" smtClean="0">
                <a:hlinkClick r:id="rId12"/>
              </a:rPr>
              <a:t>products</a:t>
            </a:r>
            <a:r>
              <a:rPr lang="cs-CZ" sz="1100" dirty="0" smtClean="0">
                <a:hlinkClick r:id="rId12"/>
              </a:rPr>
              <a:t>/</a:t>
            </a:r>
            <a:r>
              <a:rPr lang="cs-CZ" sz="1100" dirty="0" err="1" smtClean="0">
                <a:hlinkClick r:id="rId12"/>
              </a:rPr>
              <a:t>speakers.jpg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obr.12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2012-01-18]. Dostupný  na WWW:</a:t>
            </a:r>
          </a:p>
          <a:p>
            <a:pPr>
              <a:buNone/>
            </a:pPr>
            <a:r>
              <a:rPr lang="cs-CZ" sz="1100" dirty="0" smtClean="0">
                <a:hlinkClick r:id="rId13"/>
              </a:rPr>
              <a:t>http://img.tomshardware.com/us/2005/07/14/headsets_gamers_can_love/hs-medusa5.1usb-01.jpg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obr.13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2012-01-18]. Dostupný  na WWW:</a:t>
            </a:r>
          </a:p>
          <a:p>
            <a:pPr>
              <a:buNone/>
            </a:pPr>
            <a:r>
              <a:rPr lang="cs-CZ" sz="1100" dirty="0" smtClean="0">
                <a:hlinkClick r:id="rId14"/>
              </a:rPr>
              <a:t>http://upload.wikimedia.org/wikipedia/commons/d/d3/Projektor_PGD2870W_firmy_Sharp.jpg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obr.14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2012-01-18]. Dostupný  na WWW:</a:t>
            </a:r>
          </a:p>
          <a:p>
            <a:pPr>
              <a:buNone/>
            </a:pPr>
            <a:r>
              <a:rPr lang="cs-CZ" sz="1100" dirty="0" smtClean="0">
                <a:hlinkClick r:id="rId15"/>
              </a:rPr>
              <a:t>http://www.</a:t>
            </a:r>
            <a:r>
              <a:rPr lang="cs-CZ" sz="1100" dirty="0" err="1" smtClean="0">
                <a:hlinkClick r:id="rId15"/>
              </a:rPr>
              <a:t>marketeo.pl</a:t>
            </a:r>
            <a:r>
              <a:rPr lang="cs-CZ" sz="1100" dirty="0" smtClean="0">
                <a:hlinkClick r:id="rId15"/>
              </a:rPr>
              <a:t>/</a:t>
            </a:r>
            <a:r>
              <a:rPr lang="cs-CZ" sz="1100" dirty="0" err="1" smtClean="0">
                <a:hlinkClick r:id="rId15"/>
              </a:rPr>
              <a:t>photoArticle</a:t>
            </a:r>
            <a:r>
              <a:rPr lang="cs-CZ" sz="1100" dirty="0" smtClean="0">
                <a:hlinkClick r:id="rId15"/>
              </a:rPr>
              <a:t>/</a:t>
            </a:r>
            <a:r>
              <a:rPr lang="cs-CZ" sz="1100" dirty="0" err="1" smtClean="0">
                <a:hlinkClick r:id="rId15"/>
              </a:rPr>
              <a:t>big</a:t>
            </a:r>
            <a:r>
              <a:rPr lang="cs-CZ" sz="1100" dirty="0" smtClean="0">
                <a:hlinkClick r:id="rId15"/>
              </a:rPr>
              <a:t>/1503_</a:t>
            </a:r>
            <a:r>
              <a:rPr lang="cs-CZ" sz="1100" dirty="0" err="1" smtClean="0">
                <a:hlinkClick r:id="rId15"/>
              </a:rPr>
              <a:t>big.jpg</a:t>
            </a:r>
            <a:endParaRPr lang="cs-CZ" sz="1100" dirty="0" smtClean="0"/>
          </a:p>
          <a:p>
            <a:pPr>
              <a:buNone/>
            </a:pPr>
            <a:r>
              <a:rPr lang="en-US" sz="1100" dirty="0" smtClean="0"/>
              <a:t>[</a:t>
            </a:r>
            <a:r>
              <a:rPr lang="cs-CZ" sz="1100" dirty="0" smtClean="0"/>
              <a:t>obr.15</a:t>
            </a:r>
            <a:r>
              <a:rPr lang="en-US" sz="1100" dirty="0" smtClean="0"/>
              <a:t>] </a:t>
            </a:r>
            <a:r>
              <a:rPr lang="cs-CZ" sz="1100" dirty="0" smtClean="0"/>
              <a:t>[cit. 2012-01-18]. Dostupný  na WWW:</a:t>
            </a:r>
          </a:p>
          <a:p>
            <a:pPr>
              <a:buNone/>
            </a:pPr>
            <a:r>
              <a:rPr lang="cs-CZ" sz="1100" dirty="0" smtClean="0">
                <a:hlinkClick r:id="rId16"/>
              </a:rPr>
              <a:t>http://pc-skrine.heureka.cz/cooler-master-cm-690-ii/galerie/</a:t>
            </a:r>
            <a:endParaRPr lang="cs-CZ" sz="1100" dirty="0" smtClean="0"/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endParaRPr lang="cs-CZ" sz="11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494</TotalTime>
  <Words>469</Words>
  <Application>Microsoft Office PowerPoint</Application>
  <PresentationFormat>Předvádění na obrazovce (4:3)</PresentationFormat>
  <Paragraphs>100</Paragraphs>
  <Slides>24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Prezentace aplikace PowerPoint</vt:lpstr>
      <vt:lpstr>Anotace</vt:lpstr>
      <vt:lpstr>Informatika</vt:lpstr>
      <vt:lpstr>Periferie</vt:lpstr>
      <vt:lpstr>a) Vstupní periferie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b) Výstupní zařízení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Šipkou znázorni, zda se jedná o vstupní nebo výstupní zařízení.</vt:lpstr>
      <vt:lpstr>Šipkou znázorni, zda se jedná o vstupní nebo výstupní zařízení – řešení.</vt:lpstr>
      <vt:lpstr>Periferie - cvičení</vt:lpstr>
      <vt:lpstr>Periferie - cvičení</vt:lpstr>
      <vt:lpstr>Zdroje,citace</vt:lpstr>
    </vt:vector>
  </TitlesOfParts>
  <Company>ZŠ Uh.Ostroh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Informatika</dc:title>
  <dc:creator>ZŠ Uh.Ostroh</dc:creator>
  <cp:lastModifiedBy>Martin Králík</cp:lastModifiedBy>
  <cp:revision>70</cp:revision>
  <dcterms:created xsi:type="dcterms:W3CDTF">2011-10-19T10:38:56Z</dcterms:created>
  <dcterms:modified xsi:type="dcterms:W3CDTF">2012-03-13T19:31:18Z</dcterms:modified>
</cp:coreProperties>
</file>