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7" r:id="rId4"/>
    <p:sldId id="256" r:id="rId5"/>
    <p:sldId id="263" r:id="rId6"/>
    <p:sldId id="258" r:id="rId7"/>
    <p:sldId id="261" r:id="rId8"/>
    <p:sldId id="260" r:id="rId9"/>
    <p:sldId id="262" r:id="rId10"/>
    <p:sldId id="265" r:id="rId11"/>
    <p:sldId id="266" r:id="rId12"/>
    <p:sldId id="259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0BE1B14-BDA0-45F4-9D61-DE5186AB0E85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90A5AC8-CA6B-43DF-948A-F53421977A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s.all.biz/img/us/catalog/59383.jpe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businessweek.com/articles/2012-08-10/does-the-world-need-irans-oil-apparently-not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taty-usa.over.cz/files/National-atlas-general-reference-map-USA.jpg" TargetMode="External"/><Relationship Id="rId13" Type="http://schemas.openxmlformats.org/officeDocument/2006/relationships/hyperlink" Target="http://us.all.biz/img/us/catalog/59383.jpeg" TargetMode="External"/><Relationship Id="rId3" Type="http://schemas.openxmlformats.org/officeDocument/2006/relationships/hyperlink" Target="http://www.dolnioblastvitkovice.cz/default/file/download/id/6683/inline/1" TargetMode="External"/><Relationship Id="rId7" Type="http://schemas.openxmlformats.org/officeDocument/2006/relationships/hyperlink" Target="http://files.simplegreen.cz/system_preview_detail_200000068-e17dfe277a/Energeticky_prumysl_1.jpg" TargetMode="External"/><Relationship Id="rId12" Type="http://schemas.openxmlformats.org/officeDocument/2006/relationships/hyperlink" Target="http://zelenina.ntroi.info/image/saxarnaya_svekla_1.jpg" TargetMode="External"/><Relationship Id="rId2" Type="http://schemas.openxmlformats.org/officeDocument/2006/relationships/hyperlink" Target="http://www.enviport.cz/_app/Repository/yy2009/mm04/dd07/114438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Pr%C5%AFmysl" TargetMode="External"/><Relationship Id="rId11" Type="http://schemas.openxmlformats.org/officeDocument/2006/relationships/hyperlink" Target="http://www.veselyskolniautobus.cz/IS/pu_data/send_files/Image/user_img/veselyskolniautobus_cz/tipy/kostka_pik.jpg" TargetMode="External"/><Relationship Id="rId5" Type="http://schemas.openxmlformats.org/officeDocument/2006/relationships/hyperlink" Target="http://www.clovekvtisni.cz/download/pagePhotos/texts_277.jpg" TargetMode="External"/><Relationship Id="rId15" Type="http://schemas.openxmlformats.org/officeDocument/2006/relationships/hyperlink" Target="http://www.webnoviny.sk/fotografia/607113/stredna/japonsko-atomova-elektraren.jpg" TargetMode="External"/><Relationship Id="rId10" Type="http://schemas.openxmlformats.org/officeDocument/2006/relationships/hyperlink" Target="http://www.agromanual.cz/images/articles/411.jpg" TargetMode="External"/><Relationship Id="rId4" Type="http://schemas.openxmlformats.org/officeDocument/2006/relationships/hyperlink" Target="http://www.pevi.cz/public/userfiles/clanky/automobilovy-prumysl/ochranne-pracovni-pomucky.jpg" TargetMode="External"/><Relationship Id="rId9" Type="http://schemas.openxmlformats.org/officeDocument/2006/relationships/hyperlink" Target="http://www.ropneplosiny.cz/prace-na-ropne-plosine-grafika/prace-na-ropne-plosine-3.png" TargetMode="External"/><Relationship Id="rId14" Type="http://schemas.openxmlformats.org/officeDocument/2006/relationships/hyperlink" Target="http://www.geodus.com/globe-map/grand/klett-perthes_bestnr-5X6053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businessweek.com/cms/2012-08-10/0810_iran_oil_630x420.jpg" TargetMode="External"/><Relationship Id="rId7" Type="http://schemas.openxmlformats.org/officeDocument/2006/relationships/hyperlink" Target="http://www.pro-system.cz/doplnky/stroj%20pro%20uzavirani%20krabic.jpg" TargetMode="External"/><Relationship Id="rId2" Type="http://schemas.openxmlformats.org/officeDocument/2006/relationships/hyperlink" Target="http://www.japonsko24.cz/wp-content/gallery/japonsko/japonsko-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energyweb.cz/web/EE/images/02/24_mapa.jpg" TargetMode="External"/><Relationship Id="rId5" Type="http://schemas.openxmlformats.org/officeDocument/2006/relationships/hyperlink" Target="http://mapaonline.cz/pictures/35_o.jpg" TargetMode="External"/><Relationship Id="rId4" Type="http://schemas.openxmlformats.org/officeDocument/2006/relationships/hyperlink" Target="http://leccos.com/pics/pic/japonsko-_map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1587441" y="2564904"/>
            <a:ext cx="5962711" cy="722512"/>
          </a:xfrm>
        </p:spPr>
        <p:txBody>
          <a:bodyPr/>
          <a:lstStyle/>
          <a:p>
            <a:pPr lvl="0">
              <a:buNone/>
            </a:pPr>
            <a:r>
              <a:rPr lang="cs-CZ" sz="3200" b="1" dirty="0" smtClean="0"/>
              <a:t>VY_32_INOVACE_279_Průmysl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67694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4230" y="1067694"/>
            <a:ext cx="1415752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15.10. </a:t>
            </a: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2"/>
            <a:ext cx="1896653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Zeměpis, průmysl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9.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872928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6" y="489404"/>
            <a:ext cx="8295320" cy="10889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82945" tIns="41473" rIns="82945" bIns="41473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Anotace:</a:t>
            </a:r>
          </a:p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200">
                <a:solidFill>
                  <a:srgbClr val="000000"/>
                </a:solidFill>
                <a:latin typeface="Times New Roman" pitchFamily="18"/>
                <a:cs typeface="Times New Roman" pitchFamily="18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130121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97054" y="470750"/>
            <a:ext cx="3518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Průmysl</a:t>
            </a:r>
            <a:endParaRPr lang="cs-CZ" sz="72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enviport.cz/_app/Repository/yy2009/mm04/dd07/11443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2"/>
          <a:stretch/>
        </p:blipFill>
        <p:spPr bwMode="auto">
          <a:xfrm>
            <a:off x="6253980" y="4629316"/>
            <a:ext cx="2723285" cy="201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dolnioblastvitkovice.cz/default/file/download/id/6683/inline/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36" y="103951"/>
            <a:ext cx="2270363" cy="198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pevi.cz/public/userfiles/clanky/automobilovy-prumysl/ochranne-pracovni-pomuc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12" y="4655144"/>
            <a:ext cx="2767831" cy="2081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ovekvtisni.cz/download/pagePhotos/texts_27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304" y="2060848"/>
            <a:ext cx="309367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upload.wikimedia.org/wikipedia/commons/6/6c/Pet%C5%99vald,_t%C4%9B%C5%BEn%C3%AD_v%C4%9B%C5%BE_dolu_Fu%C4%8D%C3%ADk_(1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23" y="626892"/>
            <a:ext cx="2294142" cy="379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files.simplegreen.cz/system_preview_detail_200000068-e17dfe277a/Energeticky_prumysl_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979" y="4743643"/>
            <a:ext cx="260032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ráce na ropné plošině | Ropná plošina | Oil rig jobs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1" t="7515" r="9398" b="7340"/>
          <a:stretch/>
        </p:blipFill>
        <p:spPr bwMode="auto">
          <a:xfrm>
            <a:off x="269724" y="2300573"/>
            <a:ext cx="2232248" cy="219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6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793" y="1404129"/>
            <a:ext cx="884729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Základní dělení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těžební průmysl 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- těžba surovin a paliv</a:t>
            </a:r>
          </a:p>
          <a:p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zpracovatelský průmysl </a:t>
            </a:r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- zpracování surovin získaných těžebním průmyslem nebo surovin, </a:t>
            </a:r>
          </a:p>
          <a:p>
            <a:r>
              <a:rPr lang="cs-CZ" dirty="0" smtClean="0">
                <a:effectLst/>
                <a:latin typeface="Times New Roman" pitchFamily="18" charset="0"/>
                <a:cs typeface="Times New Roman" pitchFamily="18" charset="0"/>
              </a:rPr>
              <a:t>které získává zemědělství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8204" y="231328"/>
            <a:ext cx="8693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je významným odvětvím světového hospodářství.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http://www.veselyskolniautobus.cz/IS/pu_data/send_files/Image/user_img/veselyskolniautobus_cz/tipy/kostka_pi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32" y="4847907"/>
            <a:ext cx="1467177" cy="98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6300192" y="5339038"/>
            <a:ext cx="864096" cy="1393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http://zelenina.ntroi.info/image/saxarnaya_svekla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09827"/>
            <a:ext cx="2010710" cy="133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/>
          <p:cNvSpPr/>
          <p:nvPr/>
        </p:nvSpPr>
        <p:spPr>
          <a:xfrm>
            <a:off x="2555776" y="5408713"/>
            <a:ext cx="864096" cy="1393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Práce na ropné plošině | Ropná plošina | Oil rig jobs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1" t="7515" r="9398" b="7340"/>
          <a:stretch/>
        </p:blipFill>
        <p:spPr bwMode="auto">
          <a:xfrm>
            <a:off x="4911640" y="980728"/>
            <a:ext cx="2232248" cy="219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Výnos a jakost cukrovky po ošetření listovým hnojivem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390" y="462113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55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ro-system.cz/doplnky/stroj%20pro%20uzavirani%20krab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4664"/>
            <a:ext cx="150188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682" y="55032"/>
            <a:ext cx="871119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Jiné dělení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těžký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průmysl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vyrábí převážně výrobní prostředky 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strojírenství a obrábění kovů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elektrotechnický průmysl - výroba elektrických zařízení, přístrojů,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kabelů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hutnictví železa a neželezných kovů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těžební průmysl - těžba paliv a rud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elektroenergetika - výroba elektrické energie a technologického tepla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chemický průmysl a petrochemie - rafinerie ropy, výroba plastů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farmaceutický průmysl - výroba léčiv a zdravotnického materiálu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průmysl stavebních hmot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lehký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průmysl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vyrábí převážně spotřební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předměty -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také někdy nazývaný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spotřební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průmysl 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potravinářský průmysl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oděvní průmysl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obuvnický průmysl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kožedělný průmysl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nábytkářský průmysl</a:t>
            </a:r>
          </a:p>
          <a:p>
            <a:pPr lvl="1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papírenský a polygrafický průmysl</a:t>
            </a:r>
          </a:p>
          <a:p>
            <a:endParaRPr lang="cs-CZ" dirty="0"/>
          </a:p>
        </p:txBody>
      </p:sp>
      <p:pic>
        <p:nvPicPr>
          <p:cNvPr id="2052" name="Picture 4" descr="Gumové výrobky pro obuvnický průmysl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054" y="4881278"/>
            <a:ext cx="1773938" cy="169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90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5567"/>
            <a:ext cx="871296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Rozmístění průmyslové výroby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Průmyslové závody se dříve budovaly v blízkosti vody, ložisek nerostných surovin, v přímořských městech.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Dříve byla průmyslová výroba rozmístěná rovnoměrně, později se začaly zakládat průmyslové oblasti – špatné životní prostředí.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6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taty-usa.over.cz/files/National-atlas-general-reference-map-US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7" t="8329" r="1943" b="7922"/>
          <a:stretch/>
        </p:blipFill>
        <p:spPr bwMode="auto">
          <a:xfrm>
            <a:off x="1107474" y="1751446"/>
            <a:ext cx="6936828" cy="4666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 rot="20453162">
            <a:off x="5267953" y="2738947"/>
            <a:ext cx="2232248" cy="10081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82166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Nejvýznamnější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průmyslová oblast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světa -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everovýchod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oblast mezi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Atlantikem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Velkými jezery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71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921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Západní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Evropa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pás od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Anglie přes Benelux,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Francii,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střední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Německo  </a:t>
            </a:r>
          </a:p>
          <a:p>
            <a:pPr algn="ctr">
              <a:lnSpc>
                <a:spcPct val="9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Porýní, Porůří),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Švýcarsko,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sever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Itálie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http://www.geodus.com/globe-map/grand/klett-perthes_bestnr-5X6053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0" t="21519" r="4798" b="15763"/>
          <a:stretch/>
        </p:blipFill>
        <p:spPr bwMode="auto">
          <a:xfrm>
            <a:off x="1080714" y="1700808"/>
            <a:ext cx="7019678" cy="45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 rot="3104735">
            <a:off x="1917059" y="3486543"/>
            <a:ext cx="2346494" cy="96940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leccos.com/pics/pic/japonsko-_map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2" r="2376" b="12814"/>
          <a:stretch/>
        </p:blipFill>
        <p:spPr bwMode="auto">
          <a:xfrm>
            <a:off x="3466185" y="1778653"/>
            <a:ext cx="4844619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04664"/>
            <a:ext cx="8568952" cy="36656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Japonské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ostrovy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Honšú, Kjúšú</a:t>
            </a: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://www.webnoviny.sk/fotografia/607113/stredna/japonsko-atomova-elektrar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880" y="1094425"/>
            <a:ext cx="4016025" cy="255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japonsko24.cz/wp-content/gallery/japonsko/japonsko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77" y="3307631"/>
            <a:ext cx="3587142" cy="269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 rot="2692773">
            <a:off x="5916485" y="4034182"/>
            <a:ext cx="720080" cy="1878997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 rot="2214949">
            <a:off x="4437204" y="5628676"/>
            <a:ext cx="237592" cy="613357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3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06112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4. další velké průmyslové oblasti -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Rusko, Ukrajina, pacifické pobřeží USA,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Čína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Korea, JAR,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 + ropné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státy - zejména státy Perského zálivu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4" name="Picture 4" descr="http://mapaonline.cz/pictures/35_o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5" t="9264" r="2470" b="4522"/>
          <a:stretch/>
        </p:blipFill>
        <p:spPr bwMode="auto">
          <a:xfrm>
            <a:off x="142212" y="1671144"/>
            <a:ext cx="8860221" cy="4414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 rot="3814807">
            <a:off x="1184359" y="2732787"/>
            <a:ext cx="875470" cy="28868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495540" y="2395774"/>
            <a:ext cx="506106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228184" y="2758812"/>
            <a:ext cx="576064" cy="26383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48593" y="4653136"/>
            <a:ext cx="399471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18938293">
            <a:off x="7166368" y="2679191"/>
            <a:ext cx="232176" cy="2756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08104" y="3022650"/>
            <a:ext cx="72008" cy="19032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4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A section of the Maroun petrochemical plant at the Imam Khomeini port in southwestern Iran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07114"/>
            <a:ext cx="4171407" cy="278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energyweb.cz/web/EE/images/02/24_map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406" y="476672"/>
            <a:ext cx="4608513" cy="361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2375" y="1628800"/>
            <a:ext cx="380905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Těžba a zpracování ropy 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Perském zálivu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45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85698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http://www.enviport.cz/_app/Repository/yy2009/mm04/dd07/114438.jpg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www.dolnioblastvitkovice.cz/default/file/download/id/6683/inline/1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http://www.pevi.cz/public/userfiles/clanky/automobilovy-prumysl/ochranne-pracovni-pomucky.jpg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http://www.clovekvtisni.cz/download/pagePhotos/texts_277.jpg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http://cs.wikipedia.org/wiki/Pr%C5%AFmysl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files.simplegreen.cz/system_preview_detail_200000068-e17dfe277a/Energeticky_prumysl_1.jpg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staty-usa.over.cz/files/National-atlas-general-reference-map-USA.jpg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www.ropneplosiny.cz/prace-na-ropne-plosine-grafika/prace-na-ropne-plosine-3.png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www.agromanual.cz/images/articles/411.jpg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www.veselyskolniautobus.cz/IS/pu_data/send_files/Image/user_img/veselyskolniautobus_cz/tipy/kostka_pik.jpg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zelenina.ntroi.info/image/saxarnaya_svekla_1.jpg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</a:t>
            </a:r>
            <a:r>
              <a:rPr lang="cs-CZ" dirty="0">
                <a:hlinkClick r:id="rId13"/>
              </a:rPr>
              <a:t>://</a:t>
            </a:r>
            <a:r>
              <a:rPr lang="cs-CZ" dirty="0" smtClean="0">
                <a:hlinkClick r:id="rId13"/>
              </a:rPr>
              <a:t>us.all.biz/img/us/catalog/59383.jpeg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www.geodus.com/globe-map/grand/klett-perthes_bestnr-5X6053.jpg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www.webnoviny.sk/fotografia/607113/stredna/japonsko-atomova-elektraren.jpg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6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5579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www.japonsko24.cz/wp-content/gallery/japonsko/japonsko-1.jpg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images.businessweek.com/cms/2012-08-10/0810_iran_oil_630x420.jpg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http://leccos.com/pics/pic/japonsko-_</a:t>
            </a:r>
            <a:r>
              <a:rPr lang="cs-CZ" dirty="0" smtClean="0">
                <a:hlinkClick r:id="rId4"/>
              </a:rPr>
              <a:t>mapa.jpg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mapaonline.cz/pictures/35_o.jpg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www.energyweb.cz/web/EE/images/02/24_mapa.jpg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images.businessweek.com/cms/2012-08-10/0810_iran_oil_630x420.jpg</a:t>
            </a:r>
            <a:endParaRPr lang="cs-CZ" dirty="0" smtClean="0"/>
          </a:p>
          <a:p>
            <a:r>
              <a:rPr lang="cs-CZ">
                <a:hlinkClick r:id="rId7"/>
              </a:rPr>
              <a:t>http://</a:t>
            </a:r>
            <a:r>
              <a:rPr lang="cs-CZ" smtClean="0">
                <a:hlinkClick r:id="rId7"/>
              </a:rPr>
              <a:t>www.pro-system.cz/doplnky/stroj%20pro%20uzavirani%20krabic.jpg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573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309</TotalTime>
  <Words>351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VY_32_INOVACE_279_Průmysl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33</cp:revision>
  <dcterms:created xsi:type="dcterms:W3CDTF">2012-10-25T19:19:04Z</dcterms:created>
  <dcterms:modified xsi:type="dcterms:W3CDTF">2013-04-26T17:56:13Z</dcterms:modified>
</cp:coreProperties>
</file>