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7" r:id="rId5"/>
    <p:sldId id="260" r:id="rId6"/>
    <p:sldId id="261" r:id="rId7"/>
    <p:sldId id="259" r:id="rId8"/>
    <p:sldId id="262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5CD2B"/>
    <a:srgbClr val="99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67E06-FA94-46FE-B52B-B65F937F61CA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E0ABA-E349-45D2-88B8-326D0F700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0554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67E06-FA94-46FE-B52B-B65F937F61CA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E0ABA-E349-45D2-88B8-326D0F700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414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67E06-FA94-46FE-B52B-B65F937F61CA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E0ABA-E349-45D2-88B8-326D0F700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5240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67E06-FA94-46FE-B52B-B65F937F61CA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E0ABA-E349-45D2-88B8-326D0F700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9649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67E06-FA94-46FE-B52B-B65F937F61CA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E0ABA-E349-45D2-88B8-326D0F700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293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67E06-FA94-46FE-B52B-B65F937F61CA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E0ABA-E349-45D2-88B8-326D0F700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4055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67E06-FA94-46FE-B52B-B65F937F61CA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E0ABA-E349-45D2-88B8-326D0F700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5825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67E06-FA94-46FE-B52B-B65F937F61CA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E0ABA-E349-45D2-88B8-326D0F700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53324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67E06-FA94-46FE-B52B-B65F937F61CA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E0ABA-E349-45D2-88B8-326D0F700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5515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67E06-FA94-46FE-B52B-B65F937F61CA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E0ABA-E349-45D2-88B8-326D0F700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6899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67E06-FA94-46FE-B52B-B65F937F61CA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E0ABA-E349-45D2-88B8-326D0F700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7394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567E06-FA94-46FE-B52B-B65F937F61CA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4E0ABA-E349-45D2-88B8-326D0F700C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5037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hyperlink" Target="http://www.turistik.cz/cz/kraje/jihocesky-kraj/okres-ceske-budejovice/hluboka-nad-vltavou/prirodni-zajimavosti-hluboke/galerie/ir/files/gallery/3054/19983--c800x600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turistik.cz/cz/kraje/jihocesky-kraj/okres-jindrichuv-hradec/kunzak/kaproun-prirodni-rezervace/galerie/ir/files/gallery/3374/22540--c800x600.jpg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://www.turistik.cz/cz/kraje/jihocesky-kraj/okres-jindrichuv-hradec/chlum-u-trebone/raseliniste-pele/galerie/ir/files/gallery/3474/23542--c800x600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images.google.com/url?sa=i&amp;rct=j&amp;q=kulturn%C3%AD+krajina&amp;source=images&amp;cd=&amp;cad=rja&amp;docid=r-uy00X68dKoEM&amp;tbnid=DrbJ5410iIXDoM:&amp;ved=0CAUQjRw&amp;url=http://www.ubytovaniusolcu.cz/ubytovani-vinny-sklep-palava&amp;ei=VYQzUdPAFaj64QS0xIAY&amp;bvm=bv.43148975,d.bGE&amp;psig=AFQjCNGQOujQF0fWtq8vWnTNOVxoVyBHOw&amp;ust=1362417071570807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hyperlink" Target="http://images.google.com/url?sa=i&amp;rct=j&amp;q=kulturn%C3%AD+krajina&amp;source=images&amp;cd=&amp;cad=rja&amp;docid=BURQix8DJUJujM&amp;tbnid=l_ZvY6QDiGHV9M:&amp;ved=0CAUQjRw&amp;url=http://architektura.krnap.cz/rozptylena-zastavba/&amp;ei=24QzUdXZKsaStAbVmIDwCw&amp;bvm=bv.43148975,d.bGE&amp;psig=AFQjCNGQOujQF0fWtq8vWnTNOVxoVyBHOw&amp;ust=1362417071570807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m/url?sa=i&amp;rct=j&amp;q=t%C4%9B%C5%BEba+d%C5%99eva&amp;source=images&amp;cd=&amp;cad=rja&amp;docid=nz12GIDKLq1GQM&amp;tbnid=B7o23x-1OJkXSM:&amp;ved=0CAUQjRw&amp;url=http://www.hrdobec.net/clanky/aktualne/je-lepsi-lesy-nechat-stat--nez-pouzivat-drevo-jako-palivo--tvrdi-studie.html&amp;ei=goszUfTGK87ltQbakoHABA&amp;bvm=bv.43148975,d.bGE&amp;psig=AFQjCNEwxC6j5kYNIspvse1f9ichLhBkmg&amp;ust=1362418882512791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11.jpeg"/><Relationship Id="rId7" Type="http://schemas.openxmlformats.org/officeDocument/2006/relationships/hyperlink" Target="//upload.wikimedia.org/wikipedia/commons/2/2d/Ostrava%2C_pohled_z_Nov%C3%A9_radnice_2.jpg" TargetMode="External"/><Relationship Id="rId2" Type="http://schemas.openxmlformats.org/officeDocument/2006/relationships/hyperlink" Target="http://images.google.com/url?sa=i&amp;rct=j&amp;q=t%C4%9B%C5%BEba+d%C5%99eva&amp;source=images&amp;cd=&amp;cad=rja&amp;docid=PGSEK0FpTB20OM&amp;tbnid=P4stLBMxbd5tSM:&amp;ved=0CAUQjRw&amp;url=http://www.tjstartolesnice.wz.cz/2012/sponzor.html&amp;ei=fY0zUeWyAoTYtAb5s4DQBQ&amp;bvm=bv.43148975,d.bGE&amp;psig=AFQjCNEwxC6j5kYNIspvse1f9ichLhBkmg&amp;ust=1362418882512791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hyperlink" Target="http://images.google.com/url?sa=i&amp;rct=j&amp;q=zem%C4%9Bd%C4%9Blsk%C3%A1+krajina&amp;source=images&amp;cd=&amp;cad=rja&amp;docid=vh1rseCDSqV-iM&amp;tbnid=Dxqw-Ze6gtarjM:&amp;ved=0CAUQjRw&amp;url=http://ekolist.cz/cz/zpravodajstvi/zpravy/konkurencni-boj-v-zemedelstvi-nici-krajinu-tvrdi-senator-silar&amp;ei=840zUbX6G8jZswawwYCQBg&amp;bvm=bv.43148975,d.bGE&amp;psig=AFQjCNHrDtIK_38y1a5I-4tcp-x428oDWQ&amp;ust=1362419563506679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lapoty.cz/photos/5699.jpg?max_width=1233&amp;max_height=577" TargetMode="External"/><Relationship Id="rId13" Type="http://schemas.openxmlformats.org/officeDocument/2006/relationships/hyperlink" Target="http://geologie.vsb.cz/loziska/suroviny/stavdekor/10.JPG" TargetMode="External"/><Relationship Id="rId3" Type="http://schemas.openxmlformats.org/officeDocument/2006/relationships/hyperlink" Target="http://www.turistik.cz/cz/kraje/jihocesky-kraj/okres-jindrichuv-hradec/chlum-u-trebone/raseliniste-pele/galerie/ir/files/gallery/3474/23542--c302x302.jpg" TargetMode="External"/><Relationship Id="rId7" Type="http://schemas.openxmlformats.org/officeDocument/2006/relationships/hyperlink" Target="http://www.uake.cz/frvs1269/obr/temata_obrazky/5_tema/5obr17.jpg" TargetMode="External"/><Relationship Id="rId12" Type="http://schemas.openxmlformats.org/officeDocument/2006/relationships/hyperlink" Target="http://aa.ecn.cz/img_upload/e6ffb6c50bc1424ab10ecf09e063cd63/zemedelstvi.jpg" TargetMode="External"/><Relationship Id="rId2" Type="http://schemas.openxmlformats.org/officeDocument/2006/relationships/hyperlink" Target="http://www.turistik.cz/cz/kraje/jihocesky-kraj/okres-ceske-budejovice/hluboka-nad-vltavou/prirodni-zajimavosti-hluboke/galerie/ir/files/gallery/3054/19983--c302x30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krnap.cz/data/File/architektura/umisteni_pudorys/umisteni-pudorys1.jpg" TargetMode="External"/><Relationship Id="rId11" Type="http://schemas.openxmlformats.org/officeDocument/2006/relationships/hyperlink" Target="http://www.tjstartolesnice.wz.cz/ksandr/les2.jpg" TargetMode="External"/><Relationship Id="rId5" Type="http://schemas.openxmlformats.org/officeDocument/2006/relationships/hyperlink" Target="http://www.ubytovaniusolcu.cz/photos/palava.jpg" TargetMode="External"/><Relationship Id="rId10" Type="http://schemas.openxmlformats.org/officeDocument/2006/relationships/hyperlink" Target="http://www.hrdobec.net/img/picture/402/paseka.jpg" TargetMode="External"/><Relationship Id="rId4" Type="http://schemas.openxmlformats.org/officeDocument/2006/relationships/hyperlink" Target="http://www.turistik.cz/cz/kraje/jihocesky-kraj/okres-jindrichuv-hradec/kunzak/kaproun-prirodni-rezervace/galerie/ir/files/gallery/3374/22540--c302x302.jpg" TargetMode="External"/><Relationship Id="rId9" Type="http://schemas.openxmlformats.org/officeDocument/2006/relationships/hyperlink" Target="http://www.infoglobe.cz/res/data/326/038203_56_349913.jpg?seek=1284627579" TargetMode="External"/><Relationship Id="rId14" Type="http://schemas.openxmlformats.org/officeDocument/2006/relationships/hyperlink" Target="http://upload.wikimedia.org/wikipedia/commons/thumb/2/2d/Ostrava%2C_pohled_z_Nov%C3%A9_radnice_2.jpg/800px-Ostrava%2C_pohled_z_Nov%C3%A9_radnice_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251519" y="2130424"/>
            <a:ext cx="8424937" cy="1470021"/>
          </a:xfrm>
        </p:spPr>
        <p:txBody>
          <a:bodyPr/>
          <a:lstStyle/>
          <a:p>
            <a:pPr lvl="0">
              <a:buNone/>
            </a:pPr>
            <a:r>
              <a:rPr lang="cs-CZ" sz="3200" b="1" dirty="0" smtClean="0"/>
              <a:t>VY_32_INOVACE_280_Typy krajiny</a:t>
            </a:r>
            <a:endParaRPr lang="cs-CZ" sz="3200" dirty="0">
              <a:latin typeface="Calibri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835153" y="5373685"/>
            <a:ext cx="5714999" cy="1247774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2"/>
          <p:cNvSpPr txBox="1"/>
          <p:nvPr/>
        </p:nvSpPr>
        <p:spPr>
          <a:xfrm>
            <a:off x="3851272" y="1498599"/>
            <a:ext cx="1225547" cy="3436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30" tIns="45711" rIns="91430" bIns="45711" anchor="t" anchorCtr="1" compatLnSpc="1">
            <a:spAutoFit/>
          </a:bodyPr>
          <a:lstStyle/>
          <a:p>
            <a:pPr algn="ctr"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>
                <a:solidFill>
                  <a:srgbClr val="000000"/>
                </a:solidFill>
                <a:latin typeface="Calibri"/>
                <a:cs typeface="Arial"/>
              </a:rPr>
              <a:t>Šablona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684213" y="620710"/>
            <a:ext cx="1522379" cy="217974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>
                <a:solidFill>
                  <a:srgbClr val="000000"/>
                </a:solidFill>
                <a:latin typeface="Calibri"/>
                <a:cs typeface="Arial"/>
              </a:rPr>
              <a:t>Identifikátor školy: 600 150 569</a:t>
            </a:r>
          </a:p>
        </p:txBody>
      </p:sp>
      <p:sp>
        <p:nvSpPr>
          <p:cNvPr id="6" name="TextovéPole 2"/>
          <p:cNvSpPr txBox="1"/>
          <p:nvPr/>
        </p:nvSpPr>
        <p:spPr>
          <a:xfrm>
            <a:off x="684213" y="1067694"/>
            <a:ext cx="1557282" cy="217974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Jméno autora: Ivana Kašpárková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214230" y="1067694"/>
            <a:ext cx="1438194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Datum vytvoření: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29. 12. </a:t>
            </a: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2012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2"/>
            <a:ext cx="2068175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Vzdělávací obor, téma: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Zeměpis, typy krajiny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898"/>
            <a:ext cx="590206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Ročník: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9.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1825563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6996" y="489404"/>
            <a:ext cx="8295320" cy="108891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82945" tIns="41473" rIns="82945" bIns="41473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200">
                <a:solidFill>
                  <a:srgbClr val="000000"/>
                </a:solidFill>
                <a:latin typeface="Times New Roman" pitchFamily="18"/>
                <a:cs typeface="Times New Roman" pitchFamily="18"/>
              </a:rPr>
              <a:t>Anotace:</a:t>
            </a:r>
          </a:p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200">
                <a:solidFill>
                  <a:srgbClr val="000000"/>
                </a:solidFill>
                <a:latin typeface="Times New Roman" pitchFamily="18"/>
                <a:cs typeface="Times New Roman" pitchFamily="18"/>
              </a:rPr>
              <a:t>DUM je určen k názornému vysvětlení nebo pro shrnutí probíraného učiva. </a:t>
            </a:r>
          </a:p>
        </p:txBody>
      </p:sp>
    </p:spTree>
    <p:extLst>
      <p:ext uri="{BB962C8B-B14F-4D97-AF65-F5344CB8AC3E}">
        <p14:creationId xmlns:p14="http://schemas.microsoft.com/office/powerpoint/2010/main" val="1301214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5CD2B">
            <a:alpha val="49804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83768" y="332656"/>
            <a:ext cx="403815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Typy krajiny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14589" y="1664327"/>
            <a:ext cx="58573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přírodní krajina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původní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.....a rybníky.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996951"/>
            <a:ext cx="2876550" cy="2876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Rašeliniště Pele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5939" y="2996951"/>
            <a:ext cx="2876550" cy="2876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NPP Kaproun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1631" y="3217103"/>
            <a:ext cx="2436245" cy="2436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2848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183682" y="157390"/>
            <a:ext cx="952253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kulturní krajina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na jejím vývoji se podílí i člověk: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a)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vlastní k. k. 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ovlivněná člověkem, ale v souladu s přírodními podmínkami</a:t>
            </a:r>
          </a:p>
        </p:txBody>
      </p:sp>
      <p:pic>
        <p:nvPicPr>
          <p:cNvPr id="1026" name="Picture 2" descr="http://www.ubytovaniusolcu.cz/photos/palav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48880"/>
            <a:ext cx="4124518" cy="2747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krnap.cz/data/File/architektura/umisteni_pudorys/umisteni-pudorys1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7587" y="3667293"/>
            <a:ext cx="4225215" cy="2857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0486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11025"/>
            <a:ext cx="909102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b)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narušená k. k.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– v ní jsou přírodní složky značně poškozovány, ale náprava je ještě možná</a:t>
            </a:r>
          </a:p>
        </p:txBody>
      </p:sp>
      <p:pic>
        <p:nvPicPr>
          <p:cNvPr id="3" name="Picture 6" descr="Fotografi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87" y="1844823"/>
            <a:ext cx="4385782" cy="2915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6160" y="4760258"/>
            <a:ext cx="36920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Šumavská krajina narušená kůrovcem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http://www.hrdobec.net/img/picture/402/paseka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846123"/>
            <a:ext cx="4248472" cy="3184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218928" y="5980669"/>
            <a:ext cx="12426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ěžba dřeva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3908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64841" y="188640"/>
            <a:ext cx="930651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c)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zpustošená k. k.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– např. krajina s povrchovou těžbou nebo s chemickým a těžkým průmyslem</a:t>
            </a:r>
          </a:p>
        </p:txBody>
      </p:sp>
      <p:pic>
        <p:nvPicPr>
          <p:cNvPr id="2052" name="Picture 4" descr="Krajina připomínající sci-fi skutečně existuje, je to město Mirnyj a diamantový důl Mi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6578" y="3284985"/>
            <a:ext cx="4545924" cy="2880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949282" y="6232763"/>
            <a:ext cx="352051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iamantový důl – město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Mirnyj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v Rusku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6" name="Picture 8" descr="http://www.infoglobe.cz/res/data/326/038203_56_349913.jpg?seek=128462757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36" y="2132856"/>
            <a:ext cx="4167982" cy="2784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169" y="4917068"/>
            <a:ext cx="407194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Podkrušnohoří – povrchová těžba hnědého uhlí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3908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8029" y="0"/>
            <a:ext cx="7409401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Podle způsobu, kterým člověk využívá krajinu: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1. lesohospodářská krajina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zemědělská k.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3. těžební k.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4. městská a průmyslová k.</a:t>
            </a:r>
            <a:endParaRPr lang="cs-CZ" sz="2800" dirty="0" smtClean="0"/>
          </a:p>
        </p:txBody>
      </p:sp>
      <p:pic>
        <p:nvPicPr>
          <p:cNvPr id="4098" name="Picture 2" descr="http://www.tjstartolesnice.wz.cz/ksandr/les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46769"/>
            <a:ext cx="2746365" cy="2059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aa.ecn.cz/img_upload/e6ffb6c50bc1424ab10ecf09e063cd63/zemedelstvi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437112"/>
            <a:ext cx="2962389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geologie.vsb.cz/loziska/suroviny/stavdekor/1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620689"/>
            <a:ext cx="3816424" cy="2629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52120" y="3277889"/>
            <a:ext cx="21726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Nový lom v Černé Vodě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Súbor:Ostrava, pohled z Nové radnice 2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8554" y="3789040"/>
            <a:ext cx="4349909" cy="2909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5365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748883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b="1" dirty="0"/>
              <a:t>Typy </a:t>
            </a:r>
            <a:r>
              <a:rPr lang="cs-CZ" b="1" dirty="0" smtClean="0"/>
              <a:t>krajiny</a:t>
            </a:r>
          </a:p>
          <a:p>
            <a:endParaRPr lang="cs-CZ" dirty="0"/>
          </a:p>
          <a:p>
            <a:r>
              <a:rPr lang="cs-CZ" dirty="0"/>
              <a:t>1. </a:t>
            </a:r>
            <a:r>
              <a:rPr lang="cs-CZ" b="1" dirty="0"/>
              <a:t>přírodní krajina</a:t>
            </a:r>
            <a:r>
              <a:rPr lang="cs-CZ" dirty="0"/>
              <a:t> – původní</a:t>
            </a:r>
          </a:p>
          <a:p>
            <a:r>
              <a:rPr lang="cs-CZ" dirty="0"/>
              <a:t>2. </a:t>
            </a:r>
            <a:r>
              <a:rPr lang="cs-CZ" b="1" dirty="0"/>
              <a:t>kulturní k</a:t>
            </a:r>
            <a:r>
              <a:rPr lang="cs-CZ" dirty="0"/>
              <a:t>. – na jejím vývoji se podílí i člověk:</a:t>
            </a:r>
          </a:p>
          <a:p>
            <a:r>
              <a:rPr lang="cs-CZ" dirty="0"/>
              <a:t>   a) vlastní kulturní k. – ovlivněná člověkem, ale v souladu s přírodními </a:t>
            </a:r>
            <a:r>
              <a:rPr lang="cs-CZ" dirty="0" smtClean="0"/>
              <a:t>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podmínkami</a:t>
            </a:r>
            <a:endParaRPr lang="cs-CZ" dirty="0"/>
          </a:p>
          <a:p>
            <a:r>
              <a:rPr lang="cs-CZ" dirty="0"/>
              <a:t>   b) narušená k. k. – v ní jsou přírodní složky značně poškozovány, ale náprava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je </a:t>
            </a:r>
            <a:r>
              <a:rPr lang="cs-CZ" dirty="0"/>
              <a:t>ještě možná</a:t>
            </a:r>
          </a:p>
          <a:p>
            <a:r>
              <a:rPr lang="cs-CZ" dirty="0"/>
              <a:t>   c) zpustošená k. k. – např. krajina s povrchovou těžbou nebo s chemickým a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těžkým průmyslem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b="1" dirty="0"/>
              <a:t>Podle způsobu, kterým člověk využívá krajinu:</a:t>
            </a:r>
            <a:endParaRPr lang="cs-CZ" dirty="0"/>
          </a:p>
          <a:p>
            <a:r>
              <a:rPr lang="cs-CZ" dirty="0"/>
              <a:t>1. lesohospodářská krajina</a:t>
            </a:r>
          </a:p>
          <a:p>
            <a:r>
              <a:rPr lang="cs-CZ" dirty="0"/>
              <a:t>2. zemědělská k.</a:t>
            </a:r>
          </a:p>
          <a:p>
            <a:r>
              <a:rPr lang="cs-CZ" dirty="0"/>
              <a:t>3. těžební k.</a:t>
            </a:r>
          </a:p>
          <a:p>
            <a:r>
              <a:rPr lang="cs-CZ" dirty="0"/>
              <a:t>4. městská a průmyslová k.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47990"/>
            <a:ext cx="1723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Zápis do sešitu: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519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76672"/>
            <a:ext cx="896448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http://www.turistik.cz/cz/kraje/jihocesky-kraj/okres-ceske-budejovice/hluboka-nad-vltavou/prirodni-zajimavosti-hluboke/galerie/ir/files/gallery/3054/19983--c302x302.jpg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http://www.turistik.cz/cz/kraje/jihocesky-kraj/okres-jindrichuv-hradec/chlum-u-trebone/raseliniste-pele/galerie/ir/files/gallery/3474/23542--c302x302.jpg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http://www.turistik.cz/cz/kraje/jihocesky-kraj/okres-jindrichuv-hradec/kunzak/kaproun-prirodni-rezervace/galerie/ir/files/gallery/3374/22540--c302x302.jpg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www.ubytovaniusolcu.cz/photos/palava.jpg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www.krnap.cz/data/File/architektura/umisteni_pudorys/umisteni-pudorys1.jpg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www.uake.cz/frvs1269/obr/temata_obrazky/5_tema/5obr17.jpg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8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www.slapoty.cz/photos/5699.jpg?max_width=1233&amp;max_height=577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9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www.infoglobe.cz/res/data/326/038203_56_349913.jpg?seek=1284627579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10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www.hrdobec.net/img/picture/402/paseka.jpg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11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www.tjstartolesnice.wz.cz/ksandr/les2.jpg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12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aa.ecn.cz/img_upload/e6ffb6c50bc1424ab10ecf09e063cd63/zemedelstvi.jpg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13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geologie.vsb.cz/loziska/suroviny/stavdekor/10.JPG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>
                <a:latin typeface="Times New Roman" pitchFamily="18" charset="0"/>
                <a:cs typeface="Times New Roman" pitchFamily="18" charset="0"/>
                <a:hlinkClick r:id="rId14"/>
              </a:rPr>
              <a:t>http</a:t>
            </a:r>
            <a:r>
              <a:rPr lang="cs-CZ" sz="1400">
                <a:latin typeface="Times New Roman" pitchFamily="18" charset="0"/>
                <a:cs typeface="Times New Roman" pitchFamily="18" charset="0"/>
                <a:hlinkClick r:id="rId14"/>
              </a:rPr>
              <a:t>://</a:t>
            </a:r>
            <a:r>
              <a:rPr lang="cs-CZ" sz="1400" smtClean="0">
                <a:latin typeface="Times New Roman" pitchFamily="18" charset="0"/>
                <a:cs typeface="Times New Roman" pitchFamily="18" charset="0"/>
                <a:hlinkClick r:id="rId14"/>
              </a:rPr>
              <a:t>upload.wikimedia.org/wikipedia/commons/thumb/2/2d/Ostrava%2C_pohled_z_Nov%C3%A9_radnice_2.jpg/800px-Ostrava%2C_pohled_z_Nov%C3%A9_radnice_2.jpg</a:t>
            </a:r>
            <a:endParaRPr lang="cs-CZ" sz="140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8580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200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VY_32_INOVACE_280_Typy krajiny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14</cp:revision>
  <dcterms:created xsi:type="dcterms:W3CDTF">2013-03-02T22:09:12Z</dcterms:created>
  <dcterms:modified xsi:type="dcterms:W3CDTF">2013-04-26T18:11:44Z</dcterms:modified>
</cp:coreProperties>
</file>