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3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C3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>
            <a:spLocks noGrp="1"/>
          </p:cNvSpPr>
          <p:nvPr>
            <p:ph type="ctrTitle"/>
          </p:nvPr>
        </p:nvSpPr>
        <p:spPr>
          <a:xfrm>
            <a:off x="722376" y="2688336"/>
            <a:ext cx="7772400" cy="3108960"/>
          </a:xfrm>
        </p:spPr>
        <p:txBody>
          <a:bodyPr anchor="t" anchorCtr="0">
            <a:noAutofit/>
          </a:bodyPr>
          <a:lstStyle>
            <a:lvl1pPr algn="ctr">
              <a:defRPr lang="en-US" sz="6200" b="1" cap="none" spc="0" dirty="0" smtClean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ubTitle" idx="1"/>
          </p:nvPr>
        </p:nvSpPr>
        <p:spPr>
          <a:xfrm>
            <a:off x="722376" y="1133856"/>
            <a:ext cx="7772400" cy="1508760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18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fld id="{1D848412-F02B-4337-8DD2-941B8A89C889}" type="datetimeFigureOut">
              <a:rPr lang="cs-CZ" smtClean="0"/>
              <a:t>15.11.2011</a:t>
            </a:fld>
            <a:endParaRPr lang="cs-CZ"/>
          </a:p>
        </p:txBody>
      </p:sp>
      <p:sp>
        <p:nvSpPr>
          <p:cNvPr id="9" name="Rectangle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fld id="{9060B025-81D8-441A-A1A6-754BDA800ACF}" type="slidenum">
              <a:rPr lang="cs-CZ" smtClean="0"/>
              <a:t>‹#›</a:t>
            </a:fld>
            <a:endParaRPr lang="cs-CZ"/>
          </a:p>
        </p:txBody>
      </p:sp>
      <p:sp>
        <p:nvSpPr>
          <p:cNvPr id="25" name="Rectangle 2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48412-F02B-4337-8DD2-941B8A89C889}" type="datetimeFigureOut">
              <a:rPr lang="cs-CZ" smtClean="0"/>
              <a:t>15.11.2011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0B025-81D8-441A-A1A6-754BDA800AC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48412-F02B-4337-8DD2-941B8A89C889}" type="datetimeFigureOut">
              <a:rPr lang="cs-CZ" smtClean="0"/>
              <a:t>15.11.2011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0B025-81D8-441A-A1A6-754BDA800AC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48412-F02B-4337-8DD2-941B8A89C889}" type="datetimeFigureOut">
              <a:rPr lang="cs-CZ" smtClean="0"/>
              <a:t>15.11.2011</a:t>
            </a:fld>
            <a:endParaRPr lang="cs-CZ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0B025-81D8-441A-A1A6-754BDA800AC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690563" y="491696"/>
            <a:ext cx="7762875" cy="5874608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77240" y="795996"/>
            <a:ext cx="7589520" cy="3112843"/>
          </a:xfrm>
        </p:spPr>
        <p:txBody>
          <a:bodyPr anchor="b">
            <a:normAutofit/>
          </a:bodyPr>
          <a:lstStyle>
            <a:lvl1pPr algn="ctr">
              <a:buNone/>
              <a:defRPr lang="en-US" sz="6200" b="1" cap="none" spc="0" dirty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777240" y="3948552"/>
            <a:ext cx="7589520" cy="1509712"/>
          </a:xfrm>
        </p:spPr>
        <p:txBody>
          <a:bodyPr anchor="t">
            <a:normAutofit/>
          </a:bodyPr>
          <a:lstStyle>
            <a:lvl1pPr indent="0" algn="ctr">
              <a:buNone/>
              <a:defRPr lang="en-US" sz="2200" b="0" smtClean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762000" y="5958840"/>
            <a:ext cx="2133600" cy="365760"/>
          </a:xfrm>
        </p:spPr>
        <p:txBody>
          <a:bodyPr/>
          <a:lstStyle/>
          <a:p>
            <a:fld id="{1D848412-F02B-4337-8DD2-941B8A89C889}" type="datetimeFigureOut">
              <a:rPr lang="cs-CZ" smtClean="0"/>
              <a:t>15.11.2011</a:t>
            </a:fld>
            <a:endParaRPr lang="cs-CZ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5958840"/>
            <a:ext cx="28956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248400" y="5958840"/>
            <a:ext cx="2133600" cy="365760"/>
          </a:xfrm>
        </p:spPr>
        <p:txBody>
          <a:bodyPr/>
          <a:lstStyle/>
          <a:p>
            <a:fld id="{9060B025-81D8-441A-A1A6-754BDA800ACF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48412-F02B-4337-8DD2-941B8A89C889}" type="datetimeFigureOut">
              <a:rPr lang="cs-CZ" smtClean="0"/>
              <a:t>15.11.2011</a:t>
            </a:fld>
            <a:endParaRPr lang="cs-CZ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0B025-81D8-441A-A1A6-754BDA800AC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965960" y="2785402"/>
            <a:ext cx="5760720" cy="914400"/>
          </a:xfrm>
        </p:spPr>
        <p:txBody>
          <a:bodyPr lIns="91440" rIns="91440" anchor="ctr">
            <a:noAutofit/>
          </a:bodyPr>
          <a:lstStyle>
            <a:lvl1pPr algn="ctr">
              <a:defRPr sz="3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1600200" y="547468"/>
            <a:ext cx="3383280" cy="639762"/>
          </a:xfrm>
          <a:prstGeom prst="roundRect">
            <a:avLst>
              <a:gd name="adj" fmla="val 6772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1600200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5128846" y="547468"/>
            <a:ext cx="3383280" cy="639762"/>
          </a:xfrm>
          <a:prstGeom prst="roundRect">
            <a:avLst>
              <a:gd name="adj" fmla="val 5673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5128846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48412-F02B-4337-8DD2-941B8A89C889}" type="datetimeFigureOut">
              <a:rPr lang="cs-CZ" smtClean="0"/>
              <a:t>15.11.2011</a:t>
            </a:fld>
            <a:endParaRPr lang="cs-CZ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fld id="{9060B025-81D8-441A-A1A6-754BDA800AC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48412-F02B-4337-8DD2-941B8A89C889}" type="datetimeFigureOut">
              <a:rPr lang="cs-CZ" smtClean="0"/>
              <a:t>15.11.2011</a:t>
            </a:fld>
            <a:endParaRPr lang="cs-CZ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0B025-81D8-441A-A1A6-754BDA800AC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48412-F02B-4337-8DD2-941B8A89C889}" type="datetimeFigureOut">
              <a:rPr lang="cs-CZ" smtClean="0"/>
              <a:t>15.11.2011</a:t>
            </a:fld>
            <a:endParaRPr lang="cs-CZ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0B025-81D8-441A-A1A6-754BDA800AC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828801" y="2888565"/>
            <a:ext cx="5486400" cy="914400"/>
          </a:xfrm>
        </p:spPr>
        <p:txBody>
          <a:bodyPr anchor="b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l">
              <a:defRPr sz="28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590800" y="602566"/>
            <a:ext cx="5943600" cy="5486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 rot="16200000">
            <a:off x="-859303" y="2888566"/>
            <a:ext cx="5486400" cy="914400"/>
          </a:xfrm>
        </p:spPr>
        <p:txBody>
          <a:bodyPr lIns="91440" rIns="91440"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48412-F02B-4337-8DD2-941B8A89C889}" type="datetimeFigureOut">
              <a:rPr lang="cs-CZ" smtClean="0"/>
              <a:t>15.11.2011</a:t>
            </a:fld>
            <a:endParaRPr lang="cs-CZ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fld id="{9060B025-81D8-441A-A1A6-754BDA800AC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740812" y="794822"/>
            <a:ext cx="3960051" cy="5294376"/>
          </a:xfrm>
          <a:prstGeom prst="roundRect">
            <a:avLst>
              <a:gd name="adj" fmla="val 3541"/>
            </a:avLst>
          </a:prstGeom>
          <a:solidFill>
            <a:srgbClr val="FFFFFF">
              <a:alpha val="40000"/>
            </a:srgb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5277728" y="3501743"/>
            <a:ext cx="3200400" cy="1143000"/>
          </a:xfrm>
        </p:spPr>
        <p:txBody>
          <a:bodyPr anchor="t"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ctr">
              <a:buNone/>
              <a:defRPr sz="26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pic" idx="1"/>
          </p:nvPr>
        </p:nvSpPr>
        <p:spPr>
          <a:xfrm>
            <a:off x="527537" y="821202"/>
            <a:ext cx="4550899" cy="5215597"/>
          </a:xfrm>
          <a:prstGeom prst="roundRect">
            <a:avLst>
              <a:gd name="adj" fmla="val 622"/>
            </a:avLst>
          </a:prstGeom>
          <a:solidFill>
            <a:schemeClr val="bg1">
              <a:lumMod val="85000"/>
            </a:schemeClr>
          </a:solidFill>
          <a:ln w="101600">
            <a:solidFill>
              <a:srgbClr val="FFFFFF"/>
            </a:solidFill>
            <a:miter lim="800000"/>
          </a:ln>
          <a:effectLst>
            <a:outerShdw blurRad="65000" dist="25000" dir="5400000" algn="t" rotWithShape="0">
              <a:schemeClr val="bg2">
                <a:shade val="30000"/>
                <a:satMod val="250000"/>
                <a:alpha val="85000"/>
              </a:schemeClr>
            </a:outerShdw>
          </a:effectLst>
          <a:scene3d>
            <a:camera prst="orthographicFront"/>
            <a:lightRig rig="soft" dir="t">
              <a:rot lat="0" lon="0" rev="20100000"/>
            </a:lightRig>
          </a:scene3d>
          <a:sp3d contourW="3810">
            <a:bevelT w="95250" h="25400"/>
            <a:contourClr>
              <a:schemeClr val="bg2">
                <a:shade val="45000"/>
                <a:satMod val="145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>
            <a:lvl1pPr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cs-CZ" sz="2000" smtClean="0"/>
              <a:t>Kliknutím na ikonu přidáte obrázek.</a:t>
            </a:r>
            <a:endParaRPr lang="en-US" sz="2000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277728" y="1600200"/>
            <a:ext cx="3200400" cy="1825343"/>
          </a:xfrm>
        </p:spPr>
        <p:txBody>
          <a:bodyPr bIns="0" anchor="b">
            <a:normAutofit/>
          </a:bodyPr>
          <a:lstStyle>
            <a:lvl1pPr marL="0" marR="0" indent="0" algn="ctr">
              <a:buFontTx/>
              <a:buNone/>
              <a:defRPr sz="1300">
                <a:solidFill>
                  <a:schemeClr val="tx1">
                    <a:tint val="95000"/>
                  </a:schemeClr>
                </a:solidFill>
              </a:defRPr>
            </a:lvl1pPr>
            <a:lvl2pPr marL="460375" marR="0" indent="-112713">
              <a:buFontTx/>
              <a:buNone/>
              <a:defRPr sz="1200"/>
            </a:lvl2pPr>
            <a:lvl3pPr marL="914400" marR="0" indent="-117475">
              <a:buFontTx/>
              <a:buNone/>
              <a:defRPr sz="1000"/>
            </a:lvl3pPr>
            <a:lvl4pPr marL="1316038" marR="0" indent="-112713">
              <a:buFontTx/>
              <a:buNone/>
              <a:defRPr sz="900"/>
            </a:lvl4pPr>
            <a:lvl5pPr marL="1711325" marR="0" indent="-117475">
              <a:buFontTx/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48412-F02B-4337-8DD2-941B8A89C889}" type="datetimeFigureOut">
              <a:rPr lang="cs-CZ" smtClean="0"/>
              <a:t>15.11.2011</a:t>
            </a:fld>
            <a:endParaRPr lang="cs-CZ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0B025-81D8-441A-A1A6-754BDA800AC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42900" y="228600"/>
            <a:ext cx="8458200" cy="6400800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" name="Rectangle 10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anchor="b" anchorCtr="0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Rectangle 1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lIns="45720" rIns="45720" anchor="t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27" name="Rectangle 22"/>
          <p:cNvSpPr>
            <a:spLocks noGrp="1"/>
          </p:cNvSpPr>
          <p:nvPr>
            <p:ph type="dt" sz="half" idx="2"/>
          </p:nvPr>
        </p:nvSpPr>
        <p:spPr>
          <a:xfrm>
            <a:off x="457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fld id="{1D848412-F02B-4337-8DD2-941B8A89C889}" type="datetimeFigureOut">
              <a:rPr lang="cs-CZ" smtClean="0"/>
              <a:t>15.11.2011</a:t>
            </a:fld>
            <a:endParaRPr lang="cs-CZ"/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3"/>
          </p:nvPr>
        </p:nvSpPr>
        <p:spPr>
          <a:xfrm>
            <a:off x="3124200" y="6214404"/>
            <a:ext cx="2895600" cy="365760"/>
          </a:xfrm>
          <a:prstGeom prst="rect">
            <a:avLst/>
          </a:prstGeom>
        </p:spPr>
        <p:txBody>
          <a:bodyPr anchor="b" anchorCtr="0"/>
          <a:lstStyle>
            <a:lvl1pPr algn="ct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endParaRPr lang="cs-CZ"/>
          </a:p>
        </p:txBody>
      </p:sp>
      <p:sp>
        <p:nvSpPr>
          <p:cNvPr id="13" name="Rectangle 15"/>
          <p:cNvSpPr>
            <a:spLocks noGrp="1"/>
          </p:cNvSpPr>
          <p:nvPr>
            <p:ph type="sldNum" sz="quarter" idx="4"/>
          </p:nvPr>
        </p:nvSpPr>
        <p:spPr>
          <a:xfrm>
            <a:off x="6553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 algn="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fld id="{9060B025-81D8-441A-A1A6-754BDA800ACF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p:txStyles>
    <p:titleStyle>
      <a:defPPr>
        <a:defRPr sz="4400">
          <a:solidFill>
            <a:schemeClr val="tx2">
              <a:shade val="80000"/>
              <a:satMod val="150000"/>
            </a:schemeClr>
          </a:solidFill>
          <a:latin typeface="+mj-lt"/>
          <a:ea typeface="+mj-ea"/>
          <a:cs typeface="+mj-cs"/>
        </a:defRPr>
      </a:defPPr>
      <a:lvl1pPr algn="ctr" eaLnBrk="1" hangingPunct="1">
        <a:buNone/>
        <a:defRPr lang="en-US" sz="5300" b="1" strike="noStrike" kern="1200" baseline="0" dirty="0" smtClean="0">
          <a:solidFill>
            <a:schemeClr val="tx2">
              <a:shade val="85000"/>
              <a:satMod val="150000"/>
            </a:schemeClr>
          </a:solidFill>
          <a:effectLst/>
          <a:latin typeface="+mj-lt"/>
          <a:ea typeface="+mj-lt"/>
          <a:cs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457200" indent="-274320" algn="l" eaLnBrk="1" hangingPunct="1">
        <a:buClr>
          <a:schemeClr val="accent1"/>
        </a:buClr>
        <a:buSzPct val="80000"/>
        <a:buFont typeface="Wingdings 2" pitchFamily="18" charset="2"/>
        <a:buChar char="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758952" indent="-228600" algn="l" eaLnBrk="1" hangingPunct="1">
        <a:buClr>
          <a:schemeClr val="accent2"/>
        </a:buClr>
        <a:buFont typeface="Wingdings 2" pitchFamily="18" charset="2"/>
        <a:buChar char=""/>
        <a:defRPr sz="2200">
          <a:solidFill>
            <a:schemeClr val="tx1"/>
          </a:solidFill>
          <a:latin typeface="+mn-lt"/>
          <a:ea typeface="+mn-lt"/>
          <a:cs typeface="+mn-lt"/>
        </a:defRPr>
      </a:lvl2pPr>
      <a:lvl3pPr marL="1033272" indent="-228600" algn="l" eaLnBrk="1" hangingPunct="1">
        <a:buClr>
          <a:schemeClr val="accent3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298448" indent="-228600" algn="l" eaLnBrk="1" hangingPunct="1">
        <a:buClr>
          <a:schemeClr val="accent4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554480" indent="-228600" algn="l" eaLnBrk="1" hangingPunct="1">
        <a:buClr>
          <a:schemeClr val="accent5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1810512" indent="-228600" algn="l" eaLnBrk="1" hangingPunct="1">
        <a:buClr>
          <a:schemeClr val="accent6"/>
        </a:buClr>
        <a:buFont typeface="Wingdings 2" pitchFamily="18" charset="2"/>
        <a:buChar char=""/>
        <a:defRPr lang="en-US" sz="1600" baseline="0" smtClean="0">
          <a:latin typeface="+mn-lt"/>
        </a:defRPr>
      </a:lvl6pPr>
      <a:lvl7pPr marL="2075688" indent="-228600" algn="l" eaLnBrk="1" hangingPunct="1">
        <a:buClr>
          <a:schemeClr val="tx2"/>
        </a:buClr>
        <a:buFont typeface="Wingdings 2" pitchFamily="18" charset="2"/>
        <a:buChar char=""/>
        <a:defRPr lang="en-US" sz="1600" baseline="0" smtClean="0">
          <a:latin typeface="+mn-lt"/>
        </a:defRPr>
      </a:lvl7pPr>
      <a:lvl8pPr marL="2340864" indent="-228600" algn="l" eaLnBrk="1" hangingPunct="1">
        <a:buClr>
          <a:schemeClr val="accent2"/>
        </a:buClr>
        <a:buFont typeface="Wingdings 2" pitchFamily="18" charset="2"/>
        <a:buChar char=""/>
        <a:defRPr sz="1600" baseline="0">
          <a:latin typeface="+mn-lt"/>
        </a:defRPr>
      </a:lvl8pPr>
      <a:lvl9pPr marL="2596896" indent="-228600" algn="l" eaLnBrk="1" hangingPunct="1">
        <a:buClr>
          <a:schemeClr val="accent1"/>
        </a:buClr>
        <a:buFont typeface="Wingdings 2" pitchFamily="18" charset="2"/>
        <a:buChar char=""/>
        <a:defRPr sz="1400" baseline="0">
          <a:latin typeface="+mn-lt"/>
        </a:defRPr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roBook04\Pictures\obr.-sova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4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84C3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45719"/>
          </a:xfrm>
        </p:spPr>
        <p:txBody>
          <a:bodyPr>
            <a:normAutofit fontScale="90000"/>
          </a:bodyPr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6381328"/>
          </a:xfrm>
        </p:spPr>
        <p:txBody>
          <a:bodyPr>
            <a:normAutofit/>
          </a:bodyPr>
          <a:lstStyle/>
          <a:p>
            <a:r>
              <a:rPr lang="cs-CZ" b="1" dirty="0" smtClean="0"/>
              <a:t>Název výukového materiálu: </a:t>
            </a:r>
            <a:r>
              <a:rPr lang="cs-CZ" dirty="0" smtClean="0"/>
              <a:t>Náboženství a umění</a:t>
            </a:r>
          </a:p>
          <a:p>
            <a:r>
              <a:rPr lang="cs-CZ" b="1" dirty="0" smtClean="0"/>
              <a:t>Autor:</a:t>
            </a:r>
            <a:r>
              <a:rPr lang="cs-CZ" dirty="0" smtClean="0"/>
              <a:t> Mgr. Olga Mikšíková</a:t>
            </a:r>
          </a:p>
          <a:p>
            <a:r>
              <a:rPr lang="cs-CZ" b="1" dirty="0" smtClean="0"/>
              <a:t>Předmět:</a:t>
            </a:r>
            <a:r>
              <a:rPr lang="cs-CZ" dirty="0" smtClean="0"/>
              <a:t> dějepis</a:t>
            </a:r>
          </a:p>
          <a:p>
            <a:r>
              <a:rPr lang="cs-CZ" b="1" dirty="0" smtClean="0"/>
              <a:t>Datum: </a:t>
            </a:r>
            <a:r>
              <a:rPr lang="cs-CZ" dirty="0" smtClean="0"/>
              <a:t>listopad 2011</a:t>
            </a:r>
          </a:p>
          <a:p>
            <a:r>
              <a:rPr lang="cs-CZ" b="1" dirty="0" smtClean="0"/>
              <a:t>Cílová skupina:</a:t>
            </a:r>
            <a:r>
              <a:rPr lang="cs-CZ" dirty="0" smtClean="0"/>
              <a:t> 6. ročník</a:t>
            </a:r>
          </a:p>
          <a:p>
            <a:r>
              <a:rPr lang="cs-CZ" b="1" dirty="0" smtClean="0"/>
              <a:t>Anotace: </a:t>
            </a:r>
            <a:r>
              <a:rPr lang="cs-CZ" dirty="0" smtClean="0"/>
              <a:t>Prezentace opakuje s dětmi projevy náboženského cítění v jednotlivých obdobích pravěku. Součástí materiálu je pracovní list, ve kterém děti sledují projevy náboženského života, přiřazují pojmy k jednotlivým obdobím a opakují si základní informace z pravěku. Většina hledaných pojmů z pracovního listu je součástí prezentace.</a:t>
            </a:r>
          </a:p>
        </p:txBody>
      </p:sp>
    </p:spTree>
    <p:extLst>
      <p:ext uri="{BB962C8B-B14F-4D97-AF65-F5344CB8AC3E}">
        <p14:creationId xmlns:p14="http://schemas.microsoft.com/office/powerpoint/2010/main" val="157656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Náboženství a umění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>
                <a:solidFill>
                  <a:schemeClr val="tx1"/>
                </a:solidFill>
              </a:rPr>
              <a:t>P</a:t>
            </a:r>
            <a:r>
              <a:rPr lang="cs-CZ" dirty="0" smtClean="0">
                <a:solidFill>
                  <a:schemeClr val="tx1"/>
                </a:solidFill>
              </a:rPr>
              <a:t>ravěk</a:t>
            </a: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69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396008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Starší doba kamenná</a:t>
            </a:r>
            <a:br>
              <a:rPr lang="cs-CZ" dirty="0" smtClean="0"/>
            </a:br>
            <a:r>
              <a:rPr lang="cs-CZ" dirty="0" smtClean="0"/>
              <a:t>člověk současného typu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První umělecké projevy: kresby a  malby na stěnách jeskyní, rytiny na kostech, sošky žen (venuše)</a:t>
            </a:r>
          </a:p>
          <a:p>
            <a:r>
              <a:rPr lang="cs-CZ" dirty="0" smtClean="0"/>
              <a:t>Obřady na zajištění dobrého lovu</a:t>
            </a:r>
          </a:p>
          <a:p>
            <a:r>
              <a:rPr lang="cs-CZ" dirty="0" smtClean="0"/>
              <a:t>Pohřbívání mrtvých</a:t>
            </a:r>
          </a:p>
          <a:p>
            <a:r>
              <a:rPr lang="cs-CZ" dirty="0" smtClean="0"/>
              <a:t>Uctívání ženy- matky</a:t>
            </a:r>
          </a:p>
          <a:p>
            <a:r>
              <a:rPr lang="cs-CZ" dirty="0" smtClean="0"/>
              <a:t>Obřady vykonává šaman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7181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19944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Doba bronzová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Mnoho bohů, jejich sídlem bylo přírodní prostředí</a:t>
            </a:r>
          </a:p>
          <a:p>
            <a:r>
              <a:rPr lang="cs-CZ" dirty="0" smtClean="0"/>
              <a:t>Přinášení obětí k zajištění přízně bohů</a:t>
            </a:r>
          </a:p>
          <a:p>
            <a:r>
              <a:rPr lang="cs-CZ" dirty="0" smtClean="0"/>
              <a:t>Dva způsoby pohřbívání mrtvých:</a:t>
            </a:r>
          </a:p>
          <a:p>
            <a:pPr marL="0" indent="0">
              <a:buNone/>
            </a:pPr>
            <a:r>
              <a:rPr lang="cs-CZ" dirty="0" smtClean="0"/>
              <a:t>	A) pohřeb do země- mohyla</a:t>
            </a:r>
          </a:p>
          <a:p>
            <a:pPr marL="0" indent="0">
              <a:buNone/>
            </a:pPr>
            <a:r>
              <a:rPr lang="cs-CZ" dirty="0" smtClean="0"/>
              <a:t>	B) spálení mrtvého- urna na popel se 		     nazývá popelnice</a:t>
            </a:r>
          </a:p>
        </p:txBody>
      </p:sp>
    </p:spTree>
    <p:extLst>
      <p:ext uri="{BB962C8B-B14F-4D97-AF65-F5344CB8AC3E}">
        <p14:creationId xmlns:p14="http://schemas.microsoft.com/office/powerpoint/2010/main" val="67527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396008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Doba železná</a:t>
            </a:r>
            <a:br>
              <a:rPr lang="cs-CZ" dirty="0" smtClean="0"/>
            </a:br>
            <a:r>
              <a:rPr lang="cs-CZ" dirty="0" smtClean="0"/>
              <a:t>Keltové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752528"/>
          </a:xfrm>
        </p:spPr>
        <p:txBody>
          <a:bodyPr/>
          <a:lstStyle/>
          <a:p>
            <a:r>
              <a:rPr lang="cs-CZ" dirty="0" smtClean="0"/>
              <a:t>Mnoho bohů- uctívání na zvláštních místech v přírodě</a:t>
            </a:r>
          </a:p>
          <a:p>
            <a:r>
              <a:rPr lang="cs-CZ" dirty="0" smtClean="0"/>
              <a:t>Uctívání posvátných zvířat a rostlin (dub, jmelí, býk, medvěd)</a:t>
            </a:r>
          </a:p>
          <a:p>
            <a:r>
              <a:rPr lang="cs-CZ" dirty="0" smtClean="0"/>
              <a:t>Kněží se nazývali druidové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3333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396008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Období po odchodu Keltů</a:t>
            </a:r>
            <a:br>
              <a:rPr lang="cs-CZ" dirty="0" smtClean="0"/>
            </a:br>
            <a:r>
              <a:rPr lang="cs-CZ" dirty="0" smtClean="0"/>
              <a:t>Germáni, </a:t>
            </a:r>
            <a:r>
              <a:rPr lang="cs-CZ" dirty="0"/>
              <a:t>S</a:t>
            </a:r>
            <a:r>
              <a:rPr lang="cs-CZ" dirty="0" smtClean="0"/>
              <a:t>lované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r>
              <a:rPr lang="cs-CZ" dirty="0" smtClean="0"/>
              <a:t>Uctívání mnoha bohů</a:t>
            </a:r>
          </a:p>
          <a:p>
            <a:r>
              <a:rPr lang="cs-CZ" dirty="0" smtClean="0"/>
              <a:t>Přinášení darů a obětí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112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rnival">
  <a:themeElements>
    <a:clrScheme name="Carnival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Carnival">
      <a:majorFont>
        <a:latin typeface="Bodoni MT"/>
        <a:ea typeface=""/>
        <a:cs typeface=""/>
        <a:font script="Cyrl" typeface="Times New Roman"/>
        <a:font script="Grek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Verdana"/>
        <a:ea typeface=""/>
        <a:cs typeface=""/>
        <a:font script="Jpan" typeface="ＭＳ Ｐゴシック"/>
        <a:font script="Hang" typeface="맑은 고딕"/>
        <a:font script="Hans" typeface="华文楷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arnival">
      <a: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tint val="75000"/>
                <a:satMod val="170000"/>
              </a:schemeClr>
            </a:gs>
            <a:gs pos="37000">
              <a:schemeClr val="phClr">
                <a:tint val="50000"/>
                <a:satMod val="180000"/>
              </a:schemeClr>
            </a:gs>
            <a:gs pos="50000">
              <a:schemeClr val="phClr">
                <a:tint val="46000"/>
                <a:satMod val="180000"/>
              </a:schemeClr>
            </a:gs>
            <a:gs pos="64000">
              <a:schemeClr val="phClr">
                <a:tint val="50000"/>
                <a:satMod val="180000"/>
              </a:schemeClr>
            </a:gs>
            <a:gs pos="100000">
              <a:schemeClr val="phClr">
                <a:tint val="75000"/>
                <a:satMod val="17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35000"/>
                <a:satMod val="190000"/>
              </a:schemeClr>
            </a:gs>
            <a:gs pos="30000">
              <a:schemeClr val="phClr">
                <a:shade val="64000"/>
                <a:satMod val="165000"/>
              </a:schemeClr>
            </a:gs>
            <a:gs pos="46000">
              <a:schemeClr val="phClr">
                <a:shade val="74000"/>
                <a:satMod val="165000"/>
              </a:schemeClr>
            </a:gs>
            <a:gs pos="56000">
              <a:schemeClr val="phClr">
                <a:shade val="74000"/>
                <a:satMod val="165000"/>
              </a:schemeClr>
            </a:gs>
            <a:gs pos="70000">
              <a:schemeClr val="phClr">
                <a:shade val="64000"/>
                <a:satMod val="165000"/>
              </a:schemeClr>
            </a:gs>
            <a:gs pos="100000">
              <a:schemeClr val="phClr">
                <a:shade val="35000"/>
                <a:satMod val="190000"/>
              </a:schemeClr>
            </a:gs>
          </a:gsLst>
          <a:lin ang="5400000" scaled="0"/>
        </a:gradFill>
      </a:fillStyleLst>
      <a:lnStyleLst>
        <a:ln w="500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28100">
          <a:solidFill>
            <a:schemeClr val="phClr"/>
          </a:solidFill>
          <a:prstDash val="solid"/>
        </a:ln>
      </a:lnStyleLst>
      <a:effectStyleLst>
        <a:effectStyle>
          <a:effectLst>
            <a:outerShdw blurRad="39000" dist="25400" dir="5400000">
              <a:srgbClr val="1A0000">
                <a:alpha val="35000"/>
              </a:srgbClr>
            </a:outerShdw>
          </a:effectLst>
        </a:effectStyle>
        <a:effectStyle>
          <a:effectLst>
            <a:outerShdw blurRad="39000" dist="25000" dir="5400000">
              <a:srgbClr val="1A0000">
                <a:alpha val="40000"/>
              </a:srgbClr>
            </a:outerShdw>
          </a:effectLst>
        </a:effectStyle>
        <a:effectStyle>
          <a:effectLst>
            <a:outerShdw blurRad="39000" dist="25000" dir="540000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r">
              <a:rot lat="0" lon="0" rev="7000000"/>
            </a:lightRig>
          </a:scene3d>
          <a:sp3d prstMaterial="powder">
            <a:bevelT w="110000" h="50000"/>
          </a:sp3d>
        </a:effectStyle>
      </a:effectStyleLst>
      <a:bg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shade val="68000"/>
                <a:satMod val="150000"/>
              </a:schemeClr>
            </a:gs>
            <a:gs pos="40000">
              <a:schemeClr val="phClr">
                <a:tint val="90000"/>
                <a:satMod val="220000"/>
              </a:schemeClr>
            </a:gs>
            <a:gs pos="50000">
              <a:schemeClr val="phClr">
                <a:tint val="86500"/>
                <a:satMod val="255000"/>
              </a:schemeClr>
            </a:gs>
            <a:gs pos="53000">
              <a:schemeClr val="phClr">
                <a:tint val="86500"/>
                <a:satMod val="255000"/>
              </a:schemeClr>
            </a:gs>
            <a:gs pos="62000">
              <a:schemeClr val="phClr">
                <a:tint val="90000"/>
                <a:satMod val="220000"/>
              </a:schemeClr>
            </a:gs>
            <a:gs pos="100000">
              <a:schemeClr val="phClr">
                <a:shade val="68000"/>
                <a:satMod val="15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190000"/>
              </a:schemeClr>
              <a:schemeClr val="phClr">
                <a:shade val="78000"/>
                <a:satMod val="18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TC010205351[[fn=Karnevalový motiv]]</Template>
  <TotalTime>42</TotalTime>
  <Words>177</Words>
  <Application>Microsoft Office PowerPoint</Application>
  <PresentationFormat>Předvádění na obrazovce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Carnival</vt:lpstr>
      <vt:lpstr>Prezentace aplikace PowerPoint</vt:lpstr>
      <vt:lpstr>Prezentace aplikace PowerPoint</vt:lpstr>
      <vt:lpstr>Náboženství a umění</vt:lpstr>
      <vt:lpstr>Starší doba kamenná člověk současného typu</vt:lpstr>
      <vt:lpstr>Doba bronzová</vt:lpstr>
      <vt:lpstr>Doba železná Keltové</vt:lpstr>
      <vt:lpstr>Období po odchodu Keltů Germáni, Slované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ProBook04</dc:creator>
  <cp:lastModifiedBy>ProBook04</cp:lastModifiedBy>
  <cp:revision>9</cp:revision>
  <dcterms:created xsi:type="dcterms:W3CDTF">2011-11-15T13:10:36Z</dcterms:created>
  <dcterms:modified xsi:type="dcterms:W3CDTF">2011-11-15T13:53:12Z</dcterms:modified>
</cp:coreProperties>
</file>