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59" r:id="rId6"/>
    <p:sldId id="263" r:id="rId7"/>
    <p:sldId id="260" r:id="rId8"/>
    <p:sldId id="261" r:id="rId9"/>
    <p:sldId id="264" r:id="rId10"/>
    <p:sldId id="265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3859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8133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2763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56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1720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9414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165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7400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562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1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7601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0BE7C-DE2B-49D4-8E09-86B166C28D37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176AB-D530-40C7-B28C-310A4F302B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358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rtv%C3%A9_mo%C5%99e" TargetMode="External"/><Relationship Id="rId2" Type="http://schemas.openxmlformats.org/officeDocument/2006/relationships/hyperlink" Target="http://cs.wikipedia.org/wiki/Mount_Everes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vasikovastranka.sweb.cz/soubory/mapoveznacky.pdf%C3%A1_v%C3%BD%C5%A1ka" TargetMode="External"/><Relationship Id="rId2" Type="http://schemas.openxmlformats.org/officeDocument/2006/relationships/hyperlink" Target="http://cs.wikipedia.org/wiki/Nadmo%C5%99s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VY_32_INOVACE_271_Výškopis </a:t>
            </a:r>
            <a:r>
              <a:rPr lang="cs-CZ" sz="3200" b="1" dirty="0"/>
              <a:t>a polohopis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1959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vytvoření:5.11.2012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31454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 :Zeměpis – Znázorňování výškopisu a polohopisu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6778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Ročník:6.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047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probírání nového učiva </a:t>
            </a:r>
            <a:r>
              <a:rPr lang="cs-CZ" dirty="0" smtClean="0"/>
              <a:t>                   v </a:t>
            </a:r>
            <a:r>
              <a:rPr lang="cs-CZ" dirty="0" smtClean="0"/>
              <a:t>zeměpisu v 6. třídě, může také sloužit jako zápis do sešitů a při opakování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029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Znázorňování výškopisu a polohopisu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3WXDQCWM\MP9004022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1424" y="2302605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ye\AppData\Local\Microsoft\Windows\Temporary Internet Files\Content.IE5\S7GEZ5G5\MP900422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644349" cy="484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774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VÝŠKOPIS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Výškopis</a:t>
            </a:r>
          </a:p>
          <a:p>
            <a:r>
              <a:rPr lang="cs-CZ" dirty="0" smtClean="0"/>
              <a:t>Je to popis výškových poměrů krajiny</a:t>
            </a:r>
          </a:p>
          <a:p>
            <a:r>
              <a:rPr lang="cs-CZ" u="sng" dirty="0" smtClean="0"/>
              <a:t>Pojmy </a:t>
            </a:r>
            <a:r>
              <a:rPr lang="cs-CZ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dirty="0" smtClean="0"/>
              <a:t>Nadmořská výška</a:t>
            </a:r>
          </a:p>
          <a:p>
            <a:pPr marL="514350" indent="-514350">
              <a:buAutoNum type="alphaLcParenR"/>
            </a:pPr>
            <a:r>
              <a:rPr lang="cs-CZ" dirty="0" smtClean="0"/>
              <a:t>Kóta</a:t>
            </a:r>
          </a:p>
          <a:p>
            <a:pPr marL="514350" indent="-514350">
              <a:buAutoNum type="alphaLcParenR"/>
            </a:pPr>
            <a:r>
              <a:rPr lang="cs-CZ" dirty="0" smtClean="0"/>
              <a:t>vrstevnice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25AP39SZ\MP9003862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8498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618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Nadmořská výška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Nadmořská výška </a:t>
            </a:r>
            <a:r>
              <a:rPr lang="cs-CZ" dirty="0" smtClean="0"/>
              <a:t>– výška určitého místa </a:t>
            </a:r>
            <a:r>
              <a:rPr lang="cs-CZ" dirty="0" smtClean="0"/>
              <a:t>                    na </a:t>
            </a:r>
            <a:r>
              <a:rPr lang="cs-CZ" dirty="0" smtClean="0"/>
              <a:t>Zemi nad hladinou moře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0LT0PML9\MP9002017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56992"/>
            <a:ext cx="366325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12" y="3202544"/>
            <a:ext cx="3702799" cy="2403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9352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Největší a nejmenší nadmořská výška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Místem s největší nadmořskou výškou je vrchol hory </a:t>
            </a:r>
            <a:r>
              <a:rPr lang="cs-CZ" dirty="0" smtClean="0">
                <a:effectLst/>
                <a:hlinkClick r:id="rId2" action="ppaction://hlinkfile" tooltip="Mount Everest"/>
              </a:rPr>
              <a:t>Mount Everest</a:t>
            </a:r>
            <a:r>
              <a:rPr lang="cs-CZ" dirty="0" smtClean="0">
                <a:effectLst/>
              </a:rPr>
              <a:t> (8 848 m n. m.).</a:t>
            </a:r>
          </a:p>
          <a:p>
            <a:r>
              <a:rPr lang="cs-CZ" dirty="0" smtClean="0">
                <a:effectLst/>
              </a:rPr>
              <a:t>Místem s nejmenší nadmořskou výškou na pevnině je pouštní proláklina u </a:t>
            </a:r>
            <a:r>
              <a:rPr lang="cs-CZ" dirty="0" smtClean="0">
                <a:effectLst/>
                <a:hlinkClick r:id="rId3" action="ppaction://hlinkfile" tooltip="Mrtvé moře"/>
              </a:rPr>
              <a:t>Mrtvého moře</a:t>
            </a:r>
            <a:r>
              <a:rPr lang="cs-CZ" dirty="0" smtClean="0">
                <a:effectLst/>
              </a:rPr>
              <a:t> v Izraeli (-420 m n. m.)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602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Kóta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Kóta – číselný údaj u výškové značky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udává nadmořskou výšku vrcholů, měst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96952"/>
            <a:ext cx="500511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9053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Vrstevnice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Vrstevnice</a:t>
            </a:r>
            <a:r>
              <a:rPr lang="cs-CZ" dirty="0" smtClean="0"/>
              <a:t> – jsou to čáry, které na mapě spojují body o stejné nadmořské výšce</a:t>
            </a:r>
          </a:p>
          <a:p>
            <a:r>
              <a:rPr lang="cs-CZ" u="sng" dirty="0" smtClean="0"/>
              <a:t>Svah je příkrý </a:t>
            </a:r>
            <a:r>
              <a:rPr lang="cs-CZ" dirty="0" smtClean="0"/>
              <a:t>– vrstevnice jsou hustě vedle sebe</a:t>
            </a:r>
          </a:p>
          <a:p>
            <a:r>
              <a:rPr lang="cs-CZ" u="sng" dirty="0" smtClean="0"/>
              <a:t>Svah je mírný </a:t>
            </a:r>
            <a:r>
              <a:rPr lang="cs-CZ" dirty="0" smtClean="0"/>
              <a:t>– vrstevnice jsou dále od sebe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37112"/>
            <a:ext cx="36004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9535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/>
              <a:t>Polohopis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Polohopis</a:t>
            </a:r>
            <a:r>
              <a:rPr lang="cs-CZ" dirty="0"/>
              <a:t> – je to znázornění měst, vodních toků, hradů, jeskyní atd. na mapě</a:t>
            </a:r>
          </a:p>
          <a:p>
            <a:r>
              <a:rPr lang="cs-CZ" dirty="0"/>
              <a:t>Je na mapě vyjádřen smluvenými značkami</a:t>
            </a:r>
          </a:p>
          <a:p>
            <a:r>
              <a:rPr lang="cs-CZ" dirty="0"/>
              <a:t>Vysvětlení značek je součástí mapy</a:t>
            </a:r>
          </a:p>
          <a:p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P900400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3056"/>
            <a:ext cx="2850820" cy="228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25AP39SZ\MP9001825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5418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836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Některé mapové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36397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rad                               rozhledna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zřícenina </a:t>
            </a:r>
            <a:r>
              <a:rPr lang="cs-CZ" dirty="0" smtClean="0"/>
              <a:t>                       jeskyně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kostel </a:t>
            </a:r>
            <a:r>
              <a:rPr lang="cs-CZ" dirty="0" smtClean="0"/>
              <a:t>                             význačný </a:t>
            </a:r>
            <a:r>
              <a:rPr lang="cs-CZ" dirty="0"/>
              <a:t>strom</a:t>
            </a:r>
          </a:p>
          <a:p>
            <a:pPr marL="0" indent="0">
              <a:buNone/>
            </a:pPr>
            <a:r>
              <a:rPr lang="cs-CZ" dirty="0"/>
              <a:t>kaple </a:t>
            </a:r>
            <a:r>
              <a:rPr lang="cs-CZ" dirty="0" smtClean="0"/>
              <a:t>                              muzeum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kříž </a:t>
            </a:r>
            <a:r>
              <a:rPr lang="cs-CZ" dirty="0" smtClean="0"/>
              <a:t>                                 hotel, ubytovna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restaurace </a:t>
            </a:r>
            <a:r>
              <a:rPr lang="cs-CZ" dirty="0" smtClean="0"/>
              <a:t>                    veřejné </a:t>
            </a:r>
            <a:r>
              <a:rPr lang="cs-CZ" dirty="0"/>
              <a:t>tábořiště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arkoviště                      </a:t>
            </a:r>
            <a:r>
              <a:rPr lang="cs-CZ" dirty="0"/>
              <a:t>benzínové čerpadlo</a:t>
            </a:r>
          </a:p>
          <a:p>
            <a:pPr marL="0" indent="0">
              <a:buNone/>
            </a:pPr>
            <a:r>
              <a:rPr lang="cs-CZ" dirty="0"/>
              <a:t>pošta </a:t>
            </a:r>
            <a:r>
              <a:rPr lang="cs-CZ" dirty="0" smtClean="0"/>
              <a:t>                             hájovna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56792"/>
            <a:ext cx="504056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1521" y="2271037"/>
            <a:ext cx="392669" cy="392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710320" y="2708920"/>
            <a:ext cx="504056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5702" y="3333749"/>
            <a:ext cx="428673" cy="428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3" y="1625246"/>
            <a:ext cx="435601" cy="435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9945" y="2116303"/>
            <a:ext cx="552315" cy="552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728" y="2698647"/>
            <a:ext cx="454897" cy="454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1478" y="3333749"/>
            <a:ext cx="454897" cy="454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2733" y="3760855"/>
            <a:ext cx="454896" cy="454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6433" y="3665332"/>
            <a:ext cx="514520" cy="51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3453" y="4233826"/>
            <a:ext cx="406572" cy="406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9095" y="4286233"/>
            <a:ext cx="381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3453" y="4809890"/>
            <a:ext cx="393786" cy="393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377837"/>
            <a:ext cx="401903" cy="401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9095" y="4792322"/>
            <a:ext cx="418281" cy="418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0808" y="5377837"/>
            <a:ext cx="569137" cy="56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6043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Další mapové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Nemocnice 	</a:t>
            </a:r>
            <a:r>
              <a:rPr lang="cs-CZ" dirty="0"/>
              <a:t> </a:t>
            </a:r>
            <a:r>
              <a:rPr lang="cs-CZ" dirty="0" smtClean="0"/>
              <a:t>         horská </a:t>
            </a:r>
            <a:r>
              <a:rPr lang="cs-CZ" dirty="0"/>
              <a:t>služba</a:t>
            </a:r>
          </a:p>
          <a:p>
            <a:r>
              <a:rPr lang="cs-CZ" dirty="0" smtClean="0"/>
              <a:t>Lázně			koupaliště        </a:t>
            </a:r>
            <a:endParaRPr lang="cs-CZ" dirty="0"/>
          </a:p>
          <a:p>
            <a:r>
              <a:rPr lang="cs-CZ" dirty="0"/>
              <a:t>pramen </a:t>
            </a:r>
            <a:r>
              <a:rPr lang="cs-CZ" dirty="0" smtClean="0"/>
              <a:t>			minerální </a:t>
            </a:r>
            <a:r>
              <a:rPr lang="cs-CZ" dirty="0"/>
              <a:t>pramen</a:t>
            </a:r>
          </a:p>
          <a:p>
            <a:r>
              <a:rPr lang="cs-CZ" dirty="0"/>
              <a:t>rozhled </a:t>
            </a:r>
            <a:r>
              <a:rPr lang="cs-CZ" dirty="0" smtClean="0"/>
              <a:t>			výškový </a:t>
            </a:r>
            <a:r>
              <a:rPr lang="cs-CZ" dirty="0"/>
              <a:t>bod</a:t>
            </a:r>
          </a:p>
          <a:p>
            <a:r>
              <a:rPr lang="cs-CZ" dirty="0" smtClean="0"/>
              <a:t>Propast			kamenolom</a:t>
            </a:r>
            <a:endParaRPr lang="cs-CZ" dirty="0"/>
          </a:p>
          <a:p>
            <a:r>
              <a:rPr lang="cs-CZ" dirty="0"/>
              <a:t>nádraží </a:t>
            </a:r>
            <a:r>
              <a:rPr lang="cs-CZ" dirty="0" smtClean="0"/>
              <a:t>			železniční </a:t>
            </a:r>
            <a:r>
              <a:rPr lang="cs-CZ" dirty="0"/>
              <a:t>zastávka</a:t>
            </a:r>
          </a:p>
          <a:p>
            <a:r>
              <a:rPr lang="cs-CZ" dirty="0"/>
              <a:t>lanovka </a:t>
            </a:r>
            <a:r>
              <a:rPr lang="cs-CZ" dirty="0" smtClean="0"/>
              <a:t>			autobusová </a:t>
            </a:r>
            <a:r>
              <a:rPr lang="cs-CZ" dirty="0"/>
              <a:t>zastávka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915816" y="1628800"/>
            <a:ext cx="552822" cy="552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0627" y="2177155"/>
            <a:ext cx="531765" cy="531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310627" y="2708920"/>
            <a:ext cx="480814" cy="480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337989" y="3529445"/>
            <a:ext cx="408806" cy="408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9793" y="3938251"/>
            <a:ext cx="476023" cy="476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2780" y="4571844"/>
            <a:ext cx="503035" cy="503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5078" y="5074879"/>
            <a:ext cx="704923" cy="704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14711"/>
            <a:ext cx="462444" cy="462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1758" y="2177155"/>
            <a:ext cx="468052" cy="468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0595" y="2732259"/>
            <a:ext cx="531765" cy="531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0676" y="3429000"/>
            <a:ext cx="637608" cy="637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9480" y="3963941"/>
            <a:ext cx="471115" cy="471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00086"/>
            <a:ext cx="646549" cy="646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3586" y="5199315"/>
            <a:ext cx="612830" cy="612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738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http://cs.wikipedia.org/wiki/Nadmo%C5%99sk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vasikovastranka.sweb.cz/soubory/mapoveznacky.pdf%C3%A1_v%C3%BD%C5%A1ka</a:t>
            </a:r>
            <a:endParaRPr lang="cs-CZ" dirty="0" smtClean="0"/>
          </a:p>
          <a:p>
            <a:r>
              <a:rPr lang="cs-CZ" dirty="0" smtClean="0"/>
              <a:t>Brychtová Šárka </a:t>
            </a:r>
            <a:r>
              <a:rPr lang="cs-CZ" dirty="0"/>
              <a:t>a kol</a:t>
            </a:r>
            <a:r>
              <a:rPr lang="cs-CZ" dirty="0" smtClean="0"/>
              <a:t>., Planeta Země, Zeměpis pro 6. a 7. ročník základní školy, nakladatelství FORTUNA Praha 1998, </a:t>
            </a:r>
            <a:r>
              <a:rPr lang="cs-CZ" dirty="0"/>
              <a:t>s. </a:t>
            </a:r>
            <a:r>
              <a:rPr lang="cs-CZ" smtClean="0"/>
              <a:t>35 </a:t>
            </a:r>
            <a:r>
              <a:rPr lang="cs-CZ"/>
              <a:t>– </a:t>
            </a:r>
            <a:r>
              <a:rPr lang="cs-CZ" smtClean="0"/>
              <a:t>36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75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228</TotalTime>
  <Words>247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VY_32_INOVACE_271_Výškopis a polohopis</vt:lpstr>
      <vt:lpstr>Anotace</vt:lpstr>
      <vt:lpstr>Znázorňování výškopisu a polohopisu</vt:lpstr>
      <vt:lpstr>VÝŠKOPIS</vt:lpstr>
      <vt:lpstr>Nadmořská výška</vt:lpstr>
      <vt:lpstr>Největší a nejmenší nadmořská výška</vt:lpstr>
      <vt:lpstr>Kóta</vt:lpstr>
      <vt:lpstr>Vrstevnice</vt:lpstr>
      <vt:lpstr>Polohopis</vt:lpstr>
      <vt:lpstr>Některé mapové značky</vt:lpstr>
      <vt:lpstr>Další mapové značky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VY_32_INOVACE_41_Člověk a kultura</dc:title>
  <dc:creator>Zykmundová Ema</dc:creator>
  <cp:lastModifiedBy>Dum</cp:lastModifiedBy>
  <cp:revision>42</cp:revision>
  <dcterms:created xsi:type="dcterms:W3CDTF">2012-10-26T13:45:16Z</dcterms:created>
  <dcterms:modified xsi:type="dcterms:W3CDTF">2013-04-28T13:23:58Z</dcterms:modified>
</cp:coreProperties>
</file>