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79" r:id="rId2"/>
    <p:sldId id="298" r:id="rId3"/>
    <p:sldId id="256" r:id="rId4"/>
    <p:sldId id="297" r:id="rId5"/>
    <p:sldId id="258" r:id="rId6"/>
    <p:sldId id="282" r:id="rId7"/>
    <p:sldId id="283" r:id="rId8"/>
    <p:sldId id="284" r:id="rId9"/>
    <p:sldId id="285" r:id="rId10"/>
    <p:sldId id="293" r:id="rId11"/>
    <p:sldId id="291" r:id="rId12"/>
    <p:sldId id="286" r:id="rId13"/>
    <p:sldId id="296" r:id="rId14"/>
    <p:sldId id="287" r:id="rId15"/>
    <p:sldId id="294" r:id="rId16"/>
    <p:sldId id="281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>
              <a:solidFill>
                <a:schemeClr val="tx1"/>
              </a:solidFill>
            </a:rPr>
            <a:t>VY_32_INOVACE_10_INF_06</a:t>
          </a:r>
          <a:endParaRPr lang="cs-CZ" sz="2000" dirty="0">
            <a:solidFill>
              <a:schemeClr val="tx1"/>
            </a:solidFill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100" dirty="0" smtClean="0"/>
            <a:t>Základní škola, Uherský Ostroh, okres Uherské Hradiště, příspěvková organizace</a:t>
          </a:r>
          <a:endParaRPr lang="cs-CZ" sz="11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dirty="0" smtClean="0">
              <a:solidFill>
                <a:schemeClr val="tx1"/>
              </a:solidFill>
            </a:rPr>
            <a:t>Mgr. Marcel Bednařík</a:t>
          </a:r>
          <a:endParaRPr lang="cs-CZ" sz="2000" dirty="0">
            <a:solidFill>
              <a:schemeClr val="tx1"/>
            </a:solidFill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</a:t>
          </a:r>
          <a:r>
            <a:rPr lang="cs-CZ" sz="2000" b="0" dirty="0" err="1" smtClean="0">
              <a:solidFill>
                <a:schemeClr val="tx1"/>
              </a:solidFill>
            </a:rPr>
            <a:t>Inf</a:t>
          </a:r>
          <a:r>
            <a:rPr lang="cs-CZ" sz="2000" b="0" dirty="0" smtClean="0">
              <a:solidFill>
                <a:schemeClr val="tx1"/>
              </a:solidFill>
            </a:rPr>
            <a:t> – 5</a:t>
          </a:r>
          <a:r>
            <a:rPr lang="cs-CZ" sz="2000" b="0" dirty="0" smtClean="0">
              <a:solidFill>
                <a:schemeClr val="tx1"/>
              </a:solidFill>
            </a:rPr>
            <a:t>. B </a:t>
          </a:r>
          <a:r>
            <a:rPr lang="cs-CZ" sz="2000" b="0" dirty="0" smtClean="0">
              <a:solidFill>
                <a:schemeClr val="tx1"/>
              </a:solidFill>
            </a:rPr>
            <a:t>– Internet - Jak hledat informace</a:t>
          </a:r>
          <a:endParaRPr lang="cs-CZ" sz="2000" b="0" dirty="0">
            <a:solidFill>
              <a:schemeClr val="tx1"/>
            </a:solidFill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CZ.1.07/1.4.00/21.1616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1177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03AF64E-0579-4608-9071-F81703DBE68F}" type="presOf" srcId="{B651F6E3-6281-48DB-9319-2AEAFDAE7572}" destId="{619D679B-A015-4ECF-8348-D1034C574F40}" srcOrd="0" destOrd="0" presId="urn:microsoft.com/office/officeart/2005/8/layout/target3"/>
    <dgm:cxn modelId="{FE8501AF-2441-4454-96D0-8B6F67D16D01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C87E26E9-F355-4C84-8243-393DE6951AFD}" type="presOf" srcId="{4C35D32F-0EAB-4CD7-82EE-45574DC2A586}" destId="{890E4F0B-2866-4A3F-A3C7-2A14B1797930}" srcOrd="1" destOrd="0" presId="urn:microsoft.com/office/officeart/2005/8/layout/target3"/>
    <dgm:cxn modelId="{48307E55-4CDA-4DF4-A6E5-71D35BF90D7A}" type="presOf" srcId="{D1D4F407-5343-4D3F-B5B9-D407B03CAEB4}" destId="{AED2198E-93D5-4001-81B4-73124B309672}" srcOrd="1" destOrd="0" presId="urn:microsoft.com/office/officeart/2005/8/layout/target3"/>
    <dgm:cxn modelId="{803745DB-C362-443C-A19C-55A33F762DBA}" type="presOf" srcId="{4C35D32F-0EAB-4CD7-82EE-45574DC2A586}" destId="{8BEBB6EC-1DAA-4CAC-8A25-BC0FCBD5DBD5}" srcOrd="0" destOrd="0" presId="urn:microsoft.com/office/officeart/2005/8/layout/target3"/>
    <dgm:cxn modelId="{A2B47A37-DCCE-40B8-969F-1562E1EA072B}" type="presOf" srcId="{D1B46980-6531-4606-95E6-44980827E919}" destId="{2BE915AB-18AA-4053-B92C-3BFC9ED204BB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63C00664-08AA-4E9B-9E87-CF9881979782}" type="presOf" srcId="{D1D4F407-5343-4D3F-B5B9-D407B03CAEB4}" destId="{D005CE8C-CC26-4C3E-AC11-E15060ECD759}" srcOrd="0" destOrd="0" presId="urn:microsoft.com/office/officeart/2005/8/layout/target3"/>
    <dgm:cxn modelId="{FA33A025-0018-40BC-B205-08505E1416B2}" type="presOf" srcId="{B651F6E3-6281-48DB-9319-2AEAFDAE7572}" destId="{6BB5E863-4638-4E1D-BFDE-399D028AC4ED}" srcOrd="1" destOrd="0" presId="urn:microsoft.com/office/officeart/2005/8/layout/target3"/>
    <dgm:cxn modelId="{318BBE4E-5047-455D-BB69-D1AFAEDD4D1F}" type="presOf" srcId="{D8197B8C-B260-4A16-BDF4-0947B075E274}" destId="{25B08C86-7E15-44DC-BE7F-FFB55DD49D12}" srcOrd="0" destOrd="0" presId="urn:microsoft.com/office/officeart/2005/8/layout/target3"/>
    <dgm:cxn modelId="{2EB3A567-339C-4BB5-AB47-4D621F5598B0}" type="presOf" srcId="{D8197B8C-B260-4A16-BDF4-0947B075E274}" destId="{5A5FFA88-C948-4069-8E93-59FA12366E83}" srcOrd="1" destOrd="0" presId="urn:microsoft.com/office/officeart/2005/8/layout/target3"/>
    <dgm:cxn modelId="{F6AE1312-8C67-40E3-BF8F-398150A60A57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8F3D268F-B1C3-4BA1-A3F9-7AFB86F15CF6}" type="presParOf" srcId="{333A1088-737F-45CB-B68E-254E46348037}" destId="{F5ABB229-8D3B-4694-996A-96F23CF14429}" srcOrd="0" destOrd="0" presId="urn:microsoft.com/office/officeart/2005/8/layout/target3"/>
    <dgm:cxn modelId="{A42A03F0-F41A-4991-BE14-8B1EDD1898A2}" type="presParOf" srcId="{333A1088-737F-45CB-B68E-254E46348037}" destId="{F41139FD-01EE-4571-8B17-4FB00FC51163}" srcOrd="1" destOrd="0" presId="urn:microsoft.com/office/officeart/2005/8/layout/target3"/>
    <dgm:cxn modelId="{98702C0F-BA74-4E33-A840-6710DADC090F}" type="presParOf" srcId="{333A1088-737F-45CB-B68E-254E46348037}" destId="{D005CE8C-CC26-4C3E-AC11-E15060ECD759}" srcOrd="2" destOrd="0" presId="urn:microsoft.com/office/officeart/2005/8/layout/target3"/>
    <dgm:cxn modelId="{F316B17B-7DFD-4FF9-8420-DD71FB11E367}" type="presParOf" srcId="{333A1088-737F-45CB-B68E-254E46348037}" destId="{2C702D82-9B77-49B7-9568-BB8EB47C3372}" srcOrd="3" destOrd="0" presId="urn:microsoft.com/office/officeart/2005/8/layout/target3"/>
    <dgm:cxn modelId="{5C84B342-3E84-41AE-92F5-3A2ADCC9367A}" type="presParOf" srcId="{333A1088-737F-45CB-B68E-254E46348037}" destId="{A52A0455-90FF-4808-ABD0-F02540D31D5A}" srcOrd="4" destOrd="0" presId="urn:microsoft.com/office/officeart/2005/8/layout/target3"/>
    <dgm:cxn modelId="{C7D9E7D0-F2D6-4267-9B4E-717E0E3835C0}" type="presParOf" srcId="{333A1088-737F-45CB-B68E-254E46348037}" destId="{6140AFEC-043D-4C43-A2F9-D0F5331DF3A3}" srcOrd="5" destOrd="0" presId="urn:microsoft.com/office/officeart/2005/8/layout/target3"/>
    <dgm:cxn modelId="{6DCDDEE7-845B-4F5E-98EF-EA10429E57C4}" type="presParOf" srcId="{333A1088-737F-45CB-B68E-254E46348037}" destId="{9358AC05-5D7D-4327-9F80-1AD486AEA664}" srcOrd="6" destOrd="0" presId="urn:microsoft.com/office/officeart/2005/8/layout/target3"/>
    <dgm:cxn modelId="{789036A8-4A4C-4924-9E69-419FB2BB548A}" type="presParOf" srcId="{333A1088-737F-45CB-B68E-254E46348037}" destId="{313FC574-E1CD-4FB4-B054-0B805CE0447D}" srcOrd="7" destOrd="0" presId="urn:microsoft.com/office/officeart/2005/8/layout/target3"/>
    <dgm:cxn modelId="{839948D8-44F7-4B71-B535-7CCF5E6384C9}" type="presParOf" srcId="{333A1088-737F-45CB-B68E-254E46348037}" destId="{619D679B-A015-4ECF-8348-D1034C574F40}" srcOrd="8" destOrd="0" presId="urn:microsoft.com/office/officeart/2005/8/layout/target3"/>
    <dgm:cxn modelId="{AFAFF2A2-C6C7-420D-87F9-394B53ACC729}" type="presParOf" srcId="{333A1088-737F-45CB-B68E-254E46348037}" destId="{322283A8-4A27-4CDA-BAE3-F381106A9174}" srcOrd="9" destOrd="0" presId="urn:microsoft.com/office/officeart/2005/8/layout/target3"/>
    <dgm:cxn modelId="{BF13B457-0B4A-4C89-A4D0-F693549C5AC7}" type="presParOf" srcId="{333A1088-737F-45CB-B68E-254E46348037}" destId="{FFC9F71D-1B4F-4AD9-A4A6-86ADEFC8AF5C}" srcOrd="10" destOrd="0" presId="urn:microsoft.com/office/officeart/2005/8/layout/target3"/>
    <dgm:cxn modelId="{6A7775A9-1F2C-4EE8-9460-F6C23EE01C0D}" type="presParOf" srcId="{333A1088-737F-45CB-B68E-254E46348037}" destId="{25B08C86-7E15-44DC-BE7F-FFB55DD49D12}" srcOrd="11" destOrd="0" presId="urn:microsoft.com/office/officeart/2005/8/layout/target3"/>
    <dgm:cxn modelId="{F1613955-7080-4B8A-A615-1F234AE065E8}" type="presParOf" srcId="{333A1088-737F-45CB-B68E-254E46348037}" destId="{76644BE8-9D7C-4C09-B250-3D10AF48CBB7}" srcOrd="12" destOrd="0" presId="urn:microsoft.com/office/officeart/2005/8/layout/target3"/>
    <dgm:cxn modelId="{E9FF381E-E804-4238-B959-0EC1094C6F4A}" type="presParOf" srcId="{333A1088-737F-45CB-B68E-254E46348037}" destId="{EE85B701-7295-41C0-BA7A-34D3756A2AE6}" srcOrd="13" destOrd="0" presId="urn:microsoft.com/office/officeart/2005/8/layout/target3"/>
    <dgm:cxn modelId="{49C956B0-E013-4A29-8DA2-D8A9AD64AEE6}" type="presParOf" srcId="{333A1088-737F-45CB-B68E-254E46348037}" destId="{8BEBB6EC-1DAA-4CAC-8A25-BC0FCBD5DBD5}" srcOrd="14" destOrd="0" presId="urn:microsoft.com/office/officeart/2005/8/layout/target3"/>
    <dgm:cxn modelId="{03991E51-E6A0-490B-95A2-4E184A64783B}" type="presParOf" srcId="{333A1088-737F-45CB-B68E-254E46348037}" destId="{AED2198E-93D5-4001-81B4-73124B309672}" srcOrd="15" destOrd="0" presId="urn:microsoft.com/office/officeart/2005/8/layout/target3"/>
    <dgm:cxn modelId="{2BF4F647-572A-4756-A389-6054A4DCCC77}" type="presParOf" srcId="{333A1088-737F-45CB-B68E-254E46348037}" destId="{2BE915AB-18AA-4053-B92C-3BFC9ED204BB}" srcOrd="16" destOrd="0" presId="urn:microsoft.com/office/officeart/2005/8/layout/target3"/>
    <dgm:cxn modelId="{F323C855-AFEF-4473-A3B8-52D065FF7204}" type="presParOf" srcId="{333A1088-737F-45CB-B68E-254E46348037}" destId="{6BB5E863-4638-4E1D-BFDE-399D028AC4ED}" srcOrd="17" destOrd="0" presId="urn:microsoft.com/office/officeart/2005/8/layout/target3"/>
    <dgm:cxn modelId="{16B48465-7C5C-4FFC-948E-B757E36BCA1A}" type="presParOf" srcId="{333A1088-737F-45CB-B68E-254E46348037}" destId="{5A5FFA88-C948-4069-8E93-59FA12366E83}" srcOrd="18" destOrd="0" presId="urn:microsoft.com/office/officeart/2005/8/layout/target3"/>
    <dgm:cxn modelId="{AACF13FC-5926-4962-96E7-8CF317145F91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100" kern="1200" dirty="0" smtClean="0"/>
            <a:t>Základní škola, Uherský Ostroh, okres Uherské Hradiště, příspěvková organizace</a:t>
          </a:r>
          <a:endParaRPr lang="cs-CZ" sz="1100" kern="1200" dirty="0"/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dirty="0" smtClean="0">
              <a:solidFill>
                <a:schemeClr val="tx1"/>
              </a:solidFill>
            </a:rPr>
            <a:t>Mgr. Marcel Bednařík</a:t>
          </a:r>
          <a:endParaRPr lang="cs-CZ" sz="2000" kern="1200" dirty="0">
            <a:solidFill>
              <a:schemeClr val="tx1"/>
            </a:solidFill>
          </a:endParaRPr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>
              <a:solidFill>
                <a:schemeClr val="tx1"/>
              </a:solidFill>
            </a:rPr>
            <a:t>VY_32_INOVACE_10_INF_06</a:t>
          </a:r>
          <a:endParaRPr lang="cs-CZ" sz="2000" kern="1200" dirty="0">
            <a:solidFill>
              <a:schemeClr val="tx1"/>
            </a:solidFill>
          </a:endParaRPr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</a:t>
          </a:r>
          <a:r>
            <a:rPr lang="cs-CZ" sz="2000" b="0" kern="1200" dirty="0" err="1" smtClean="0">
              <a:solidFill>
                <a:schemeClr val="tx1"/>
              </a:solidFill>
            </a:rPr>
            <a:t>Inf</a:t>
          </a:r>
          <a:r>
            <a:rPr lang="cs-CZ" sz="2000" b="0" kern="1200" dirty="0" smtClean="0">
              <a:solidFill>
                <a:schemeClr val="tx1"/>
              </a:solidFill>
            </a:rPr>
            <a:t> – 5</a:t>
          </a:r>
          <a:r>
            <a:rPr lang="cs-CZ" sz="2000" b="0" kern="1200" dirty="0" smtClean="0">
              <a:solidFill>
                <a:schemeClr val="tx1"/>
              </a:solidFill>
            </a:rPr>
            <a:t>. B </a:t>
          </a:r>
          <a:r>
            <a:rPr lang="cs-CZ" sz="2000" b="0" kern="1200" dirty="0" smtClean="0">
              <a:solidFill>
                <a:schemeClr val="tx1"/>
              </a:solidFill>
            </a:rPr>
            <a:t>– Internet - Jak hledat informace</a:t>
          </a:r>
          <a:endParaRPr lang="cs-CZ" sz="2000" b="0" kern="1200" dirty="0">
            <a:solidFill>
              <a:schemeClr val="tx1"/>
            </a:solidFill>
          </a:endParaRPr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CZ.1.07/1.4.00/21.1616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35868A-AA44-4D86-BBAF-E4ABB42094B6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783079-BCBD-4287-826B-E202192CC6E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88682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5D79E-9F8A-4650-9FB7-D5EB02B6B8F8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DE5DF-0902-410E-BB31-09427AF931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5D79E-9F8A-4650-9FB7-D5EB02B6B8F8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DE5DF-0902-410E-BB31-09427AF931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5D79E-9F8A-4650-9FB7-D5EB02B6B8F8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DE5DF-0902-410E-BB31-09427AF931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5D79E-9F8A-4650-9FB7-D5EB02B6B8F8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DE5DF-0902-410E-BB31-09427AF931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5D79E-9F8A-4650-9FB7-D5EB02B6B8F8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DE5DF-0902-410E-BB31-09427AF931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5D79E-9F8A-4650-9FB7-D5EB02B6B8F8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DE5DF-0902-410E-BB31-09427AF931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5D79E-9F8A-4650-9FB7-D5EB02B6B8F8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DE5DF-0902-410E-BB31-09427AF931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5D79E-9F8A-4650-9FB7-D5EB02B6B8F8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DE5DF-0902-410E-BB31-09427AF931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5D79E-9F8A-4650-9FB7-D5EB02B6B8F8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DE5DF-0902-410E-BB31-09427AF931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5D79E-9F8A-4650-9FB7-D5EB02B6B8F8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DE5DF-0902-410E-BB31-09427AF931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5D79E-9F8A-4650-9FB7-D5EB02B6B8F8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DE5DF-0902-410E-BB31-09427AF931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45D79E-9F8A-4650-9FB7-D5EB02B6B8F8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9DE5DF-0902-410E-BB31-09427AF931D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media2.picsearch.com/is?LIwqLew7KVzl4H_l6vd07OOn8vzKEDsZnivm5i1aEpA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77967822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výuková </a:t>
            </a:r>
            <a:r>
              <a:rPr lang="cs-CZ" dirty="0" smtClean="0"/>
              <a:t>prezentace - seznámení s tím, co a jak můžeme využít při vyhledávání informací na internetu, s pojmy katalogový a fulltextový vyhledávač, ukázkami vyhledávačů</a:t>
            </a:r>
          </a:p>
          <a:p>
            <a:r>
              <a:rPr lang="cs-CZ" dirty="0" smtClean="0"/>
              <a:t>možno využít  při výkladu nového učiva nebo jeho opakování</a:t>
            </a:r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Informatika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Internet – Jak hledat informace? 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29322" y="357166"/>
            <a:ext cx="2867025" cy="349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7929586" y="6572272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obr.1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  <a:tabLst>
                <a:tab pos="6096000" algn="l"/>
              </a:tabLst>
            </a:pPr>
            <a:r>
              <a:rPr lang="cs-CZ" sz="6000" dirty="0" smtClean="0">
                <a:solidFill>
                  <a:srgbClr val="FF0000"/>
                </a:solidFill>
              </a:rPr>
              <a:t>Na Internetu je všechno, </a:t>
            </a:r>
          </a:p>
          <a:p>
            <a:pPr algn="ctr">
              <a:buNone/>
            </a:pPr>
            <a:r>
              <a:rPr lang="cs-CZ" sz="6000" dirty="0" smtClean="0">
                <a:solidFill>
                  <a:srgbClr val="FF0000"/>
                </a:solidFill>
              </a:rPr>
              <a:t>jenom je problém to najít!!!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Internet = mezinárodní síť</a:t>
            </a:r>
            <a:r>
              <a:rPr lang="cs-CZ" b="1" dirty="0" smtClean="0"/>
              <a:t/>
            </a:r>
            <a:br>
              <a:rPr lang="cs-CZ" b="1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1428736"/>
            <a:ext cx="8929718" cy="4900634"/>
          </a:xfrm>
        </p:spPr>
        <p:txBody>
          <a:bodyPr>
            <a:normAutofit/>
          </a:bodyPr>
          <a:lstStyle/>
          <a:p>
            <a:r>
              <a:rPr lang="cs-CZ" dirty="0" smtClean="0"/>
              <a:t>obsahuje obrovské množství informací, dat, doménových adres(www adres)</a:t>
            </a:r>
          </a:p>
          <a:p>
            <a:r>
              <a:rPr lang="cs-CZ" dirty="0" smtClean="0"/>
              <a:t>data nikdo netřídí, neorganizuje</a:t>
            </a:r>
          </a:p>
          <a:p>
            <a:r>
              <a:rPr lang="cs-CZ" dirty="0" smtClean="0"/>
              <a:t>chceme-li najít konkrétní informaci, musím využít speciální servery – internetové vyhledávače</a:t>
            </a:r>
          </a:p>
          <a:p>
            <a:r>
              <a:rPr lang="cs-CZ" dirty="0" smtClean="0"/>
              <a:t>nevěř všemu, co najdeš na internetu!</a:t>
            </a:r>
          </a:p>
          <a:p>
            <a:endParaRPr lang="cs-CZ" dirty="0" smtClean="0"/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Vyhledávání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= pro vyhledávání využíváme internetové vyhledávače:</a:t>
            </a:r>
          </a:p>
          <a:p>
            <a:pPr marL="514350" indent="649288">
              <a:buFont typeface="+mj-lt"/>
              <a:buAutoNum type="alphaLcParenR"/>
            </a:pPr>
            <a:r>
              <a:rPr lang="cs-CZ" dirty="0" smtClean="0">
                <a:solidFill>
                  <a:srgbClr val="FF0000"/>
                </a:solidFill>
              </a:rPr>
              <a:t>katalogové</a:t>
            </a:r>
          </a:p>
          <a:p>
            <a:pPr marL="514350" indent="649288">
              <a:buFont typeface="+mj-lt"/>
              <a:buAutoNum type="alphaLcParenR"/>
            </a:pPr>
            <a:r>
              <a:rPr lang="cs-CZ" dirty="0" smtClean="0">
                <a:solidFill>
                  <a:srgbClr val="00B0F0"/>
                </a:solidFill>
              </a:rPr>
              <a:t>fulltextové</a:t>
            </a:r>
          </a:p>
          <a:p>
            <a:pPr marL="514350" indent="649288">
              <a:buNone/>
            </a:pPr>
            <a:endParaRPr lang="cs-CZ" dirty="0" smtClean="0"/>
          </a:p>
          <a:p>
            <a:pPr marL="0" indent="360363"/>
            <a:r>
              <a:rPr lang="cs-CZ" dirty="0" smtClean="0"/>
              <a:t>liší se způsobem vyhledávání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a</a:t>
            </a:r>
            <a:r>
              <a:rPr lang="cs-CZ" dirty="0" smtClean="0">
                <a:solidFill>
                  <a:srgbClr val="FF0000"/>
                </a:solidFill>
              </a:rPr>
              <a:t>) katalogové </a:t>
            </a:r>
            <a:r>
              <a:rPr lang="cs-CZ" dirty="0" smtClean="0">
                <a:solidFill>
                  <a:srgbClr val="FF0000"/>
                </a:solidFill>
              </a:rPr>
              <a:t>vyhledávače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internetové stránky seřazeny v kategoriích, sekcích, oddílech = katalogu</a:t>
            </a:r>
          </a:p>
          <a:p>
            <a:r>
              <a:rPr lang="cs-CZ" dirty="0" smtClean="0"/>
              <a:t>můžu využít i vyhledávání stránky podle klíčových slov, jednoho nebo několika, slovního spojení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př. Seznam.</a:t>
            </a:r>
            <a:r>
              <a:rPr lang="cs-CZ" dirty="0" err="1" smtClean="0"/>
              <a:t>cz</a:t>
            </a:r>
            <a:r>
              <a:rPr lang="cs-CZ" dirty="0" smtClean="0"/>
              <a:t>, Centrum.</a:t>
            </a:r>
            <a:r>
              <a:rPr lang="cs-CZ" dirty="0" err="1" smtClean="0"/>
              <a:t>cz</a:t>
            </a:r>
            <a:r>
              <a:rPr lang="cs-CZ" dirty="0" smtClean="0"/>
              <a:t>, Atlas.</a:t>
            </a:r>
            <a:r>
              <a:rPr lang="cs-CZ" dirty="0" err="1" smtClean="0"/>
              <a:t>cz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Seznam.</a:t>
            </a:r>
            <a:r>
              <a:rPr lang="cs-CZ" dirty="0" err="1" smtClean="0"/>
              <a:t>cz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1285860"/>
            <a:ext cx="7953402" cy="5315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ovéPole 7"/>
          <p:cNvSpPr txBox="1"/>
          <p:nvPr/>
        </p:nvSpPr>
        <p:spPr>
          <a:xfrm>
            <a:off x="3357554" y="2643182"/>
            <a:ext cx="1214446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kategorie</a:t>
            </a:r>
            <a:endParaRPr lang="cs-CZ" dirty="0"/>
          </a:p>
        </p:txBody>
      </p:sp>
      <p:cxnSp>
        <p:nvCxnSpPr>
          <p:cNvPr id="10" name="Přímá spojovací šipka 9"/>
          <p:cNvCxnSpPr>
            <a:stCxn id="8" idx="1"/>
          </p:cNvCxnSpPr>
          <p:nvPr/>
        </p:nvCxnSpPr>
        <p:spPr>
          <a:xfrm rot="10800000" flipV="1">
            <a:off x="2857488" y="2827848"/>
            <a:ext cx="500066" cy="386838"/>
          </a:xfrm>
          <a:prstGeom prst="straightConnector1">
            <a:avLst/>
          </a:prstGeom>
          <a:ln w="381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 rot="16200000" flipH="1">
            <a:off x="3107521" y="4250537"/>
            <a:ext cx="3214710" cy="857256"/>
          </a:xfrm>
          <a:prstGeom prst="straightConnector1">
            <a:avLst/>
          </a:prstGeom>
          <a:ln w="381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7929586" y="6572272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Katalog Cestování – oddíl Ubytování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357298"/>
            <a:ext cx="6715125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76538" y="2928934"/>
            <a:ext cx="4867462" cy="3268835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ffectLst/>
        </p:spPr>
      </p:pic>
      <p:cxnSp>
        <p:nvCxnSpPr>
          <p:cNvPr id="6" name="Přímá spojovací šipka 5"/>
          <p:cNvCxnSpPr/>
          <p:nvPr/>
        </p:nvCxnSpPr>
        <p:spPr>
          <a:xfrm>
            <a:off x="5429256" y="2571744"/>
            <a:ext cx="1143008" cy="428628"/>
          </a:xfrm>
          <a:prstGeom prst="straightConnector1">
            <a:avLst/>
          </a:prstGeom>
          <a:ln w="381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7929586" y="6572272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obr.3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Centrum.</a:t>
            </a:r>
            <a:r>
              <a:rPr lang="cs-CZ" dirty="0" err="1" smtClean="0"/>
              <a:t>cz</a:t>
            </a:r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643050"/>
            <a:ext cx="8715404" cy="4392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ovéPole 3"/>
          <p:cNvSpPr txBox="1"/>
          <p:nvPr/>
        </p:nvSpPr>
        <p:spPr>
          <a:xfrm>
            <a:off x="7929586" y="6572272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obr.4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Atlas.</a:t>
            </a:r>
            <a:r>
              <a:rPr lang="cs-CZ" dirty="0" err="1" smtClean="0"/>
              <a:t>cz</a:t>
            </a:r>
            <a:endParaRPr lang="cs-CZ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19" y="1643050"/>
            <a:ext cx="8744443" cy="46790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ovéPole 3"/>
          <p:cNvSpPr txBox="1"/>
          <p:nvPr/>
        </p:nvSpPr>
        <p:spPr>
          <a:xfrm>
            <a:off x="7929586" y="6572272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obr.5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F0"/>
                </a:solidFill>
              </a:rPr>
              <a:t>b</a:t>
            </a:r>
            <a:r>
              <a:rPr lang="cs-CZ" dirty="0" smtClean="0">
                <a:solidFill>
                  <a:srgbClr val="00B0F0"/>
                </a:solidFill>
              </a:rPr>
              <a:t>) fulltextové </a:t>
            </a:r>
            <a:r>
              <a:rPr lang="cs-CZ" dirty="0" smtClean="0">
                <a:solidFill>
                  <a:srgbClr val="00B0F0"/>
                </a:solidFill>
              </a:rPr>
              <a:t>vyhledávače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vyhledávají stránky podle klíčových slov, jednoho nebo několika, slovního spojení</a:t>
            </a:r>
          </a:p>
          <a:p>
            <a:r>
              <a:rPr lang="cs-CZ" dirty="0" smtClean="0"/>
              <a:t>můžu určit zemi, např. jen ČR nebo celý svět</a:t>
            </a:r>
          </a:p>
          <a:p>
            <a:r>
              <a:rPr lang="cs-CZ" dirty="0" smtClean="0"/>
              <a:t>př</a:t>
            </a:r>
            <a:r>
              <a:rPr lang="cs-CZ" dirty="0" smtClean="0"/>
              <a:t>. Google.cz</a:t>
            </a:r>
            <a:r>
              <a:rPr lang="cs-CZ" dirty="0" smtClean="0"/>
              <a:t>, Jyxo.cz, …..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Google.cz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857364"/>
            <a:ext cx="8643966" cy="3864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ovéPole 3"/>
          <p:cNvSpPr txBox="1"/>
          <p:nvPr/>
        </p:nvSpPr>
        <p:spPr>
          <a:xfrm>
            <a:off x="8001024" y="6286520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obr.6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0"/>
            <a:ext cx="7429520" cy="3187453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0" y="928670"/>
            <a:ext cx="3786182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zadám klíčové slovo - př. </a:t>
            </a:r>
            <a:r>
              <a:rPr lang="cs-CZ" dirty="0" smtClean="0">
                <a:solidFill>
                  <a:srgbClr val="FF0000"/>
                </a:solidFill>
              </a:rPr>
              <a:t>pevný disk</a:t>
            </a:r>
            <a:endParaRPr lang="cs-CZ" dirty="0">
              <a:solidFill>
                <a:srgbClr val="FF0000"/>
              </a:solidFill>
            </a:endParaRPr>
          </a:p>
        </p:txBody>
      </p:sp>
      <p:cxnSp>
        <p:nvCxnSpPr>
          <p:cNvPr id="6" name="Přímá spojovací šipka 5"/>
          <p:cNvCxnSpPr/>
          <p:nvPr/>
        </p:nvCxnSpPr>
        <p:spPr>
          <a:xfrm rot="16200000" flipH="1">
            <a:off x="3143240" y="1428736"/>
            <a:ext cx="1214446" cy="928694"/>
          </a:xfrm>
          <a:prstGeom prst="straightConnector1">
            <a:avLst/>
          </a:prstGeom>
          <a:ln w="381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21812" y="3128804"/>
            <a:ext cx="7422188" cy="3729196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ffectLst/>
        </p:spPr>
      </p:pic>
      <p:sp>
        <p:nvSpPr>
          <p:cNvPr id="9" name="TextovéPole 8"/>
          <p:cNvSpPr txBox="1"/>
          <p:nvPr/>
        </p:nvSpPr>
        <p:spPr>
          <a:xfrm>
            <a:off x="0" y="5357826"/>
            <a:ext cx="1928794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nalezené stránky</a:t>
            </a:r>
            <a:endParaRPr lang="cs-CZ" dirty="0"/>
          </a:p>
        </p:txBody>
      </p:sp>
      <p:cxnSp>
        <p:nvCxnSpPr>
          <p:cNvPr id="10" name="Přímá spojovací šipka 9"/>
          <p:cNvCxnSpPr/>
          <p:nvPr/>
        </p:nvCxnSpPr>
        <p:spPr>
          <a:xfrm>
            <a:off x="1928794" y="5643554"/>
            <a:ext cx="1214446" cy="857280"/>
          </a:xfrm>
          <a:prstGeom prst="straightConnector1">
            <a:avLst/>
          </a:prstGeom>
          <a:ln w="381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357158" y="6488668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obr.7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Jyxo.cz</a:t>
            </a:r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643050"/>
            <a:ext cx="8929718" cy="4753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ovéPole 3"/>
          <p:cNvSpPr txBox="1"/>
          <p:nvPr/>
        </p:nvSpPr>
        <p:spPr>
          <a:xfrm>
            <a:off x="7929586" y="6572272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obr.8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Zdroje,citace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/>
          </a:bodyPr>
          <a:lstStyle/>
          <a:p>
            <a:r>
              <a:rPr lang="en-US" sz="1600" dirty="0" smtClean="0"/>
              <a:t>[</a:t>
            </a:r>
            <a:r>
              <a:rPr lang="cs-CZ" sz="1600" dirty="0" smtClean="0"/>
              <a:t>obr.</a:t>
            </a:r>
            <a:r>
              <a:rPr lang="en-US" sz="1600" dirty="0" smtClean="0"/>
              <a:t>1] </a:t>
            </a:r>
            <a:r>
              <a:rPr lang="cs-CZ" sz="1600" dirty="0" smtClean="0"/>
              <a:t>[cit. 2012-01-28]. Dostupný na WWW: </a:t>
            </a:r>
            <a:r>
              <a:rPr lang="cs-CZ" sz="1600" dirty="0" smtClean="0">
                <a:hlinkClick r:id="rId2"/>
              </a:rPr>
              <a:t>http://media2.picsearch.com/</a:t>
            </a:r>
            <a:r>
              <a:rPr lang="cs-CZ" sz="1600" dirty="0" err="1" smtClean="0">
                <a:hlinkClick r:id="rId2"/>
              </a:rPr>
              <a:t>is</a:t>
            </a:r>
            <a:r>
              <a:rPr lang="cs-CZ" sz="1600" dirty="0" smtClean="0">
                <a:hlinkClick r:id="rId2"/>
              </a:rPr>
              <a:t>?LIwqLew7KVzl4H_l6vd07OOn8vzKEDsZnivm5i1aEpA</a:t>
            </a:r>
            <a:endParaRPr lang="cs-CZ" sz="1600" dirty="0" smtClean="0"/>
          </a:p>
          <a:p>
            <a:r>
              <a:rPr lang="en-US" sz="1600" dirty="0" smtClean="0"/>
              <a:t>[</a:t>
            </a:r>
            <a:r>
              <a:rPr lang="cs-CZ" sz="1600" dirty="0" smtClean="0"/>
              <a:t>obr.</a:t>
            </a:r>
            <a:r>
              <a:rPr lang="en-US" sz="1600" dirty="0" smtClean="0"/>
              <a:t>2</a:t>
            </a:r>
            <a:r>
              <a:rPr lang="cs-CZ" sz="1600" dirty="0" smtClean="0"/>
              <a:t> - 8</a:t>
            </a:r>
            <a:r>
              <a:rPr lang="en-US" sz="1600" dirty="0" smtClean="0"/>
              <a:t>] </a:t>
            </a:r>
            <a:r>
              <a:rPr lang="cs-CZ" sz="1600" dirty="0" smtClean="0"/>
              <a:t>[cit. </a:t>
            </a:r>
            <a:r>
              <a:rPr lang="cs-CZ" sz="1600" smtClean="0"/>
              <a:t>2012-01-28</a:t>
            </a:r>
            <a:r>
              <a:rPr lang="cs-CZ" sz="1600" dirty="0" smtClean="0"/>
              <a:t>]. archiv autora</a:t>
            </a:r>
          </a:p>
          <a:p>
            <a:pPr>
              <a:buNone/>
            </a:pPr>
            <a:r>
              <a:rPr lang="en-US" sz="1600" dirty="0" smtClean="0"/>
              <a:t/>
            </a:r>
            <a:br>
              <a:rPr lang="en-US" sz="1600" dirty="0" smtClean="0"/>
            </a:br>
            <a:endParaRPr lang="cs-CZ" sz="1600" dirty="0" smtClean="0"/>
          </a:p>
          <a:p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927</TotalTime>
  <Words>281</Words>
  <Application>Microsoft Office PowerPoint</Application>
  <PresentationFormat>Předvádění na obrazovce (4:3)</PresentationFormat>
  <Paragraphs>56</Paragraphs>
  <Slides>16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sady Office</vt:lpstr>
      <vt:lpstr>Prezentace aplikace PowerPoint</vt:lpstr>
      <vt:lpstr>Anotace</vt:lpstr>
      <vt:lpstr>Informatika</vt:lpstr>
      <vt:lpstr>Prezentace aplikace PowerPoint</vt:lpstr>
      <vt:lpstr>Internet = mezinárodní síť </vt:lpstr>
      <vt:lpstr>Vyhledávání</vt:lpstr>
      <vt:lpstr>a) katalogové vyhledávače </vt:lpstr>
      <vt:lpstr>Seznam.cz</vt:lpstr>
      <vt:lpstr>Katalog Cestování – oddíl Ubytování</vt:lpstr>
      <vt:lpstr>Centrum.cz</vt:lpstr>
      <vt:lpstr>Atlas.cz</vt:lpstr>
      <vt:lpstr>b) fulltextové vyhledávače</vt:lpstr>
      <vt:lpstr>Google.cz</vt:lpstr>
      <vt:lpstr>Prezentace aplikace PowerPoint</vt:lpstr>
      <vt:lpstr>Jyxo.cz</vt:lpstr>
      <vt:lpstr>Zdroje,citace</vt:lpstr>
    </vt:vector>
  </TitlesOfParts>
  <Company>ZŠ Uh.Ostroh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Informatika</dc:title>
  <dc:creator>ZŠ Uh.Ostroh</dc:creator>
  <cp:lastModifiedBy>Martin Králík</cp:lastModifiedBy>
  <cp:revision>95</cp:revision>
  <dcterms:created xsi:type="dcterms:W3CDTF">2011-12-20T06:53:36Z</dcterms:created>
  <dcterms:modified xsi:type="dcterms:W3CDTF">2012-03-13T19:37:57Z</dcterms:modified>
</cp:coreProperties>
</file>