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58" r:id="rId5"/>
    <p:sldId id="266" r:id="rId6"/>
    <p:sldId id="267" r:id="rId7"/>
    <p:sldId id="259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E465A-A551-4209-83C2-3B2F2C0D407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156D879-D679-43B3-A77B-D7B033DD4B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E465A-A551-4209-83C2-3B2F2C0D407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156D879-D679-43B3-A77B-D7B033DD4B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E465A-A551-4209-83C2-3B2F2C0D407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156D879-D679-43B3-A77B-D7B033DD4B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C2E465A-A551-4209-83C2-3B2F2C0D407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6D879-D679-43B3-A77B-D7B033DD4B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E465A-A551-4209-83C2-3B2F2C0D407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156D879-D679-43B3-A77B-D7B033DD4B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E465A-A551-4209-83C2-3B2F2C0D407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156D879-D679-43B3-A77B-D7B033DD4B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E465A-A551-4209-83C2-3B2F2C0D407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156D879-D679-43B3-A77B-D7B033DD4B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156D879-D679-43B3-A77B-D7B033DD4B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E465A-A551-4209-83C2-3B2F2C0D407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156D879-D679-43B3-A77B-D7B033DD4B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C2E465A-A551-4209-83C2-3B2F2C0D407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E465A-A551-4209-83C2-3B2F2C0D407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6D879-D679-43B3-A77B-D7B033DD4B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156D879-D679-43B3-A77B-D7B033DD4B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E465A-A551-4209-83C2-3B2F2C0D407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C2E465A-A551-4209-83C2-3B2F2C0D407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156D879-D679-43B3-A77B-D7B033DD4B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kr%C3%A9tsk%C3%A9+pal%C3%A1ce&amp;source=images&amp;cd=&amp;cad=rja&amp;docid=pzACTca_KDhK-M&amp;tbnid=2o689qWkb1qthM:&amp;ved=0CAUQjRw&amp;url=http%3A%2F%2Flife.ihned.cz%2Fc1-38129840-knossky-palac-dokazuje-ze-bajna-kretska-civilizace-byla-skutecnosti&amp;ei=Iht9UZz4MYvKPYy1gaAM&amp;psig=AFQjCNHFk8aiTg-dH6uhN22zrhFoAlQbpA&amp;ust=1367239834369107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a95P3ffQH9Q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iamare.cz/recko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4164688"/>
              </p:ext>
            </p:extLst>
          </p:nvPr>
        </p:nvGraphicFramePr>
        <p:xfrm>
          <a:off x="1360488" y="2781300"/>
          <a:ext cx="6405562" cy="3578241"/>
        </p:xfrm>
        <a:graphic>
          <a:graphicData uri="http://schemas.openxmlformats.org/drawingml/2006/table">
            <a:tbl>
              <a:tblPr/>
              <a:tblGrid>
                <a:gridCol w="1201737"/>
                <a:gridCol w="114300"/>
                <a:gridCol w="5089525"/>
              </a:tblGrid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VY_32_INOVACE_9C_09_KRÉTA – Kréta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9C_DĚ6.roč.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dne10.1.2013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4546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Součástí prezentace je i video 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Knosském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paláci a jeho stavu dnes, aby žákům více přiblížil existující situaci krétských paláců.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10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20688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09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10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59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xtLst/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Tento materi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l byl vytvořen 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 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r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mci projektu EU pen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ze 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š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kol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m</a:t>
            </a:r>
            <a:endParaRPr lang="cs-CZ" sz="1100" dirty="0">
              <a:solidFill>
                <a:schemeClr val="tx1">
                  <a:lumMod val="95000"/>
                  <a:lumOff val="5000"/>
                </a:schemeClr>
              </a:solidFill>
              <a:latin typeface="Tahoma" charset="0"/>
              <a:ea typeface="Calibri" pitchFamily="34" charset="0"/>
              <a:cs typeface="Times New Roman" charset="0"/>
            </a:endParaRPr>
          </a:p>
          <a:p>
            <a:pPr algn="ctr" eaLnBrk="0" hangingPunct="0">
              <a:defRPr/>
            </a:pP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Operačn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ho programu Vzděl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v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n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charset="0"/>
                <a:ea typeface="Calibri" pitchFamily="34" charset="0"/>
                <a:cs typeface="Times New Roman" charset="0"/>
              </a:rPr>
              <a:t> pro konkurenceschopnost</a:t>
            </a:r>
            <a:endParaRPr lang="cs-CZ" sz="1100" dirty="0">
              <a:solidFill>
                <a:schemeClr val="tx1">
                  <a:lumMod val="95000"/>
                  <a:lumOff val="5000"/>
                </a:schemeClr>
              </a:solidFill>
              <a:latin typeface="Tahoma" charset="0"/>
              <a:ea typeface="Calibri" pitchFamily="34" charset="0"/>
              <a:cs typeface="Times New Roman" charset="0"/>
            </a:endParaRPr>
          </a:p>
          <a:p>
            <a:pPr eaLnBrk="0" hangingPunct="0">
              <a:defRPr/>
            </a:pPr>
            <a:endParaRPr lang="cs-CZ" dirty="0">
              <a:latin typeface="Tahoma" charset="0"/>
              <a:ea typeface="Calibri" pitchFamily="34" charset="0"/>
              <a:cs typeface="Times New Roman" charset="0"/>
            </a:endParaRPr>
          </a:p>
        </p:txBody>
      </p:sp>
      <p:sp>
        <p:nvSpPr>
          <p:cNvPr id="3112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74790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789040"/>
            <a:ext cx="6400800" cy="175260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KRÉTA</a:t>
            </a:r>
            <a:endParaRPr lang="cs-CZ" sz="7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887760"/>
          </a:xfrm>
        </p:spPr>
        <p:txBody>
          <a:bodyPr/>
          <a:lstStyle/>
          <a:p>
            <a:r>
              <a:rPr lang="cs-CZ" dirty="0" smtClean="0"/>
              <a:t>PRVNÍ ŘEKOVÉ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154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KRÉTA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20. – 14. století př.n.l.</a:t>
            </a:r>
          </a:p>
          <a:p>
            <a:r>
              <a:rPr lang="cs-CZ" dirty="0"/>
              <a:t>v</a:t>
            </a:r>
            <a:r>
              <a:rPr lang="cs-CZ" dirty="0" smtClean="0"/>
              <a:t>ýhodná pozice ostrova ve Středozemním moři</a:t>
            </a:r>
            <a:endParaRPr lang="cs-CZ" dirty="0"/>
          </a:p>
        </p:txBody>
      </p:sp>
      <p:pic>
        <p:nvPicPr>
          <p:cNvPr id="1026" name="Picture 2" descr="Reck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59"/>
          <a:stretch/>
        </p:blipFill>
        <p:spPr bwMode="auto">
          <a:xfrm>
            <a:off x="2699792" y="2515817"/>
            <a:ext cx="3672408" cy="42686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315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Městské paláce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07030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c</a:t>
            </a:r>
            <a:r>
              <a:rPr lang="cs-CZ" dirty="0" smtClean="0"/>
              <a:t>entra rozlehlých měst</a:t>
            </a:r>
          </a:p>
          <a:p>
            <a:pPr>
              <a:lnSpc>
                <a:spcPct val="150000"/>
              </a:lnSpc>
            </a:pPr>
            <a:r>
              <a:rPr lang="cs-CZ" dirty="0"/>
              <a:t>v</a:t>
            </a:r>
            <a:r>
              <a:rPr lang="cs-CZ" dirty="0" smtClean="0"/>
              <a:t>znikaly od počátku 2. tisíciletí</a:t>
            </a:r>
          </a:p>
          <a:p>
            <a:pPr>
              <a:lnSpc>
                <a:spcPct val="150000"/>
              </a:lnSpc>
            </a:pPr>
            <a:r>
              <a:rPr lang="cs-CZ" dirty="0"/>
              <a:t>n</a:t>
            </a:r>
            <a:r>
              <a:rPr lang="cs-CZ" dirty="0" smtClean="0"/>
              <a:t>ejvýznamnější byl </a:t>
            </a:r>
            <a:r>
              <a:rPr lang="cs-CZ" dirty="0" err="1" smtClean="0"/>
              <a:t>Knossos</a:t>
            </a:r>
            <a:r>
              <a:rPr lang="cs-CZ" dirty="0" smtClean="0"/>
              <a:t>, kde vládl král </a:t>
            </a:r>
            <a:r>
              <a:rPr lang="cs-CZ" dirty="0" err="1" smtClean="0"/>
              <a:t>Minos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			období minojské</a:t>
            </a:r>
          </a:p>
          <a:p>
            <a:pPr>
              <a:lnSpc>
                <a:spcPct val="150000"/>
              </a:lnSpc>
            </a:pPr>
            <a:r>
              <a:rPr lang="cs-CZ" dirty="0"/>
              <a:t>c</a:t>
            </a:r>
            <a:r>
              <a:rPr lang="cs-CZ" dirty="0" smtClean="0"/>
              <a:t>entrem paláce byl dvůr obklopen obytnými, úředními a hospodářskými místnostmi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		pověst o labyrintu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2453694" y="3933056"/>
            <a:ext cx="489204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453694" y="5998430"/>
            <a:ext cx="489204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05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img.ihned.cz/attachment.php/970/22217970/ostuv34BCDEGHIKMjkl6bcdefhpq1ST9/Knossky-palac---rekonstrukc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8680"/>
            <a:ext cx="8528758" cy="569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541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media.novinky.cz/791/217917-original1-blo7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3728"/>
            <a:ext cx="8285559" cy="6422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76256" y="6226930"/>
            <a:ext cx="1880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/>
              </a:rPr>
              <a:t>video - </a:t>
            </a:r>
            <a:r>
              <a:rPr lang="cs-CZ" dirty="0" err="1" smtClean="0">
                <a:solidFill>
                  <a:srgbClr val="FF0000"/>
                </a:solidFill>
                <a:hlinkClick r:id="rId2"/>
              </a:rPr>
              <a:t>Knossos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347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Společnost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/>
              <a:t>n</a:t>
            </a:r>
            <a:r>
              <a:rPr lang="cs-CZ" dirty="0" smtClean="0"/>
              <a:t>utnost obchodování s okolím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			stavba dobrých lodí</a:t>
            </a:r>
          </a:p>
          <a:p>
            <a:pPr>
              <a:lnSpc>
                <a:spcPct val="150000"/>
              </a:lnSpc>
            </a:pPr>
            <a:r>
              <a:rPr lang="cs-CZ" dirty="0"/>
              <a:t>v</a:t>
            </a:r>
            <a:r>
              <a:rPr lang="cs-CZ" dirty="0" smtClean="0"/>
              <a:t>elmi vyspělá civilizace</a:t>
            </a:r>
          </a:p>
          <a:p>
            <a:pPr>
              <a:lnSpc>
                <a:spcPct val="150000"/>
              </a:lnSpc>
            </a:pPr>
            <a:r>
              <a:rPr lang="cs-CZ" dirty="0"/>
              <a:t>v</a:t>
            </a:r>
            <a:r>
              <a:rPr lang="cs-CZ" dirty="0" smtClean="0"/>
              <a:t>lastní písmo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ve 14. století - zánik minojské civilizace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				nejspíš díky zemětřesení a 					vpádu </a:t>
            </a:r>
            <a:r>
              <a:rPr lang="cs-CZ" dirty="0" err="1" smtClean="0"/>
              <a:t>Achájů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347864" y="2447180"/>
            <a:ext cx="489204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347771" y="5085184"/>
            <a:ext cx="489204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86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Opakování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842248" cy="4572000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Ve kterém století vznikla civilizace na Krétě?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Jak vypadal krétský městský palác?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Díky komu se nazývá toto období také jako minojské?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Proč právě zde vznikla pověst o labyrintu?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 jakém řemesle byli Kréťané zdařilí řemeslníci?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Z jakého důvodu zanikla minojská civilizace?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280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AUTOR NEUVEDEN. </a:t>
            </a:r>
            <a:r>
              <a:rPr lang="cs-CZ" sz="1600" i="1" dirty="0" err="1"/>
              <a:t>řecko</a:t>
            </a:r>
            <a:r>
              <a:rPr lang="cs-CZ" sz="1600" i="1" dirty="0"/>
              <a:t> 2012</a:t>
            </a:r>
            <a:r>
              <a:rPr lang="cs-CZ" sz="1600" dirty="0"/>
              <a:t> [online]. [cit. 28.4.2013]. Dostupný na WWW: http://www.viamare.cz/recko</a:t>
            </a:r>
            <a:r>
              <a:rPr lang="cs-CZ" sz="1600" dirty="0" smtClean="0"/>
              <a:t>/</a:t>
            </a:r>
            <a:endParaRPr lang="cs-CZ" sz="1600" dirty="0" smtClean="0">
              <a:hlinkClick r:id="rId2"/>
            </a:endParaRPr>
          </a:p>
          <a:p>
            <a:r>
              <a:rPr lang="cs-CZ" sz="1600" dirty="0"/>
              <a:t>AUTOR NEUVEDEN. </a:t>
            </a:r>
            <a:r>
              <a:rPr lang="cs-CZ" sz="1600" i="1" dirty="0"/>
              <a:t>ihned.cz</a:t>
            </a:r>
            <a:r>
              <a:rPr lang="cs-CZ" sz="1600" dirty="0"/>
              <a:t> [online]. [cit. 28.4.2013]. Dostupný na WWW: http://life.ihned.cz/c1-38129840-knossky-palac-dokazuje-ze-bajna-kretska-civilizace-byla-skutecnosti </a:t>
            </a:r>
            <a:r>
              <a:rPr lang="cs-CZ" sz="1600" dirty="0" smtClean="0"/>
              <a:t> </a:t>
            </a:r>
          </a:p>
          <a:p>
            <a:r>
              <a:rPr lang="cs-CZ" sz="1600" dirty="0"/>
              <a:t>AUTOR NEUVEDEN. </a:t>
            </a:r>
            <a:r>
              <a:rPr lang="cs-CZ" sz="1600" i="1" dirty="0"/>
              <a:t>novinky.cz</a:t>
            </a:r>
            <a:r>
              <a:rPr lang="cs-CZ" sz="1600" dirty="0"/>
              <a:t> [online]. [cit. 28.4.2013]. Dostupný na WWW: http://www.novinky.cz/cestovani/leto-u-more/202132-knossos-fascinujici-vylet-do-kolebky-moderni-civilizace.html 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792195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8701849"/>
              </p:ext>
            </p:extLst>
          </p:nvPr>
        </p:nvGraphicFramePr>
        <p:xfrm>
          <a:off x="1368425" y="3233738"/>
          <a:ext cx="6407150" cy="3189424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výše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2079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Součástí prezentace je i video o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Knosském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paláci a jeho stavu dnes, aby žákům více přiblížil existující situaci krétských paláců.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5380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81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406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>
                  <a:lumMod val="95000"/>
                  <a:lumOff val="5000"/>
                </a:schemeClr>
              </a:solidFill>
              <a:latin typeface="Tahoma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>
              <a:defRPr/>
            </a:pP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>
                  <a:lumMod val="95000"/>
                  <a:lumOff val="5000"/>
                </a:schemeClr>
              </a:solidFill>
              <a:latin typeface="Tahoma" charset="0"/>
              <a:ea typeface="Calibri" pitchFamily="34" charset="0"/>
            </a:endParaRPr>
          </a:p>
          <a:p>
            <a:pPr eaLnBrk="0" hangingPunct="0">
              <a:defRPr/>
            </a:pPr>
            <a:endParaRPr lang="cs-CZ" dirty="0">
              <a:solidFill>
                <a:schemeClr val="bg1">
                  <a:lumMod val="95000"/>
                </a:schemeClr>
              </a:solidFill>
              <a:latin typeface="Tahoma" charset="0"/>
              <a:ea typeface="Calibri" pitchFamily="34" charset="0"/>
            </a:endParaRPr>
          </a:p>
        </p:txBody>
      </p:sp>
      <p:sp>
        <p:nvSpPr>
          <p:cNvPr id="15383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26512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67</TotalTime>
  <Words>241</Words>
  <Application>Microsoft Office PowerPoint</Application>
  <PresentationFormat>Předvádění na obrazovce (4:3)</PresentationFormat>
  <Paragraphs>68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PRVNÍ ŘEKOVÉ</vt:lpstr>
      <vt:lpstr>KRÉTA</vt:lpstr>
      <vt:lpstr>Městské paláce</vt:lpstr>
      <vt:lpstr>Prezentace aplikace PowerPoint</vt:lpstr>
      <vt:lpstr>Prezentace aplikace PowerPoint</vt:lpstr>
      <vt:lpstr>Společnost</vt:lpstr>
      <vt:lpstr>Opakování</vt:lpstr>
      <vt:lpstr>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ŘEKOVÉ</dc:title>
  <dc:creator>ntb</dc:creator>
  <cp:lastModifiedBy>ntb</cp:lastModifiedBy>
  <cp:revision>7</cp:revision>
  <dcterms:created xsi:type="dcterms:W3CDTF">2012-12-25T13:00:55Z</dcterms:created>
  <dcterms:modified xsi:type="dcterms:W3CDTF">2013-04-28T13:10:57Z</dcterms:modified>
</cp:coreProperties>
</file>