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55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3514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88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342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648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264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5144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091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23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574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141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991E7-C457-4526-9BC8-2D8AAD6B170C}" type="datetimeFigureOut">
              <a:rPr lang="cs-CZ" smtClean="0"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1BC9D-E5E3-4AC5-9AD6-31EF2EFC7C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3568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69"/>
            <a:ext cx="9144000" cy="1986671"/>
          </a:xfrm>
        </p:spPr>
        <p:txBody>
          <a:bodyPr>
            <a:normAutofit/>
          </a:bodyPr>
          <a:lstStyle/>
          <a:p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2060848"/>
            <a:ext cx="9144000" cy="439248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sz="2800" b="1" dirty="0" smtClean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l"/>
            <a:r>
              <a:rPr lang="cs-CZ" sz="2800" b="1" dirty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    Základní </a:t>
            </a:r>
            <a:r>
              <a:rPr lang="cs-CZ" sz="2800" b="1" dirty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škola a Mateřská škola Libáň, okres </a:t>
            </a:r>
            <a:r>
              <a:rPr lang="cs-CZ" sz="2800" b="1" dirty="0" smtClean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Jičín</a:t>
            </a:r>
          </a:p>
          <a:p>
            <a:pPr algn="l"/>
            <a:endParaRPr lang="cs-CZ" dirty="0">
              <a:solidFill>
                <a:srgbClr val="000096"/>
              </a:solidFill>
            </a:endParaRPr>
          </a:p>
          <a:p>
            <a:pPr algn="l"/>
            <a:endParaRPr lang="cs-CZ" dirty="0" smtClean="0">
              <a:solidFill>
                <a:srgbClr val="000096"/>
              </a:solidFill>
            </a:endParaRPr>
          </a:p>
          <a:p>
            <a:pPr algn="l"/>
            <a:r>
              <a:rPr lang="cs-CZ" sz="2800" b="1" dirty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                                  Moderní </a:t>
            </a:r>
            <a:r>
              <a:rPr lang="cs-CZ" sz="2800" b="1" dirty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škola </a:t>
            </a:r>
            <a:r>
              <a:rPr lang="cs-CZ" sz="2800" b="1" dirty="0" smtClean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2010</a:t>
            </a:r>
          </a:p>
          <a:p>
            <a:pPr algn="l"/>
            <a:endParaRPr lang="cs-CZ" sz="2000" b="1" dirty="0">
              <a:solidFill>
                <a:srgbClr val="000096"/>
              </a:solidFill>
            </a:endParaRPr>
          </a:p>
          <a:p>
            <a:pPr algn="l"/>
            <a:endParaRPr lang="cs-CZ" sz="2000" b="1" dirty="0" smtClean="0">
              <a:solidFill>
                <a:srgbClr val="000096"/>
              </a:solidFill>
            </a:endParaRPr>
          </a:p>
          <a:p>
            <a:pPr algn="l"/>
            <a:endParaRPr lang="cs-CZ" sz="2000" b="1" dirty="0">
              <a:solidFill>
                <a:srgbClr val="000096"/>
              </a:solidFill>
            </a:endParaRPr>
          </a:p>
          <a:p>
            <a:pPr algn="l"/>
            <a:endParaRPr lang="cs-CZ" sz="2000" b="1" dirty="0" smtClean="0">
              <a:solidFill>
                <a:srgbClr val="000096"/>
              </a:solidFill>
            </a:endParaRPr>
          </a:p>
          <a:p>
            <a:pPr algn="l"/>
            <a:r>
              <a:rPr lang="cs-CZ" sz="3000" b="1" dirty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VY_32_INOVACE_E </a:t>
            </a:r>
            <a:r>
              <a:rPr lang="cs-CZ" sz="3000" b="1" dirty="0" smtClean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20-23 </a:t>
            </a:r>
            <a:r>
              <a:rPr lang="cs-CZ" sz="3000" b="1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3000" b="1" smtClean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Př4 </a:t>
            </a:r>
            <a:r>
              <a:rPr lang="cs-CZ" sz="3000" b="1" dirty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3000" b="1" dirty="0" smtClean="0">
                <a:solidFill>
                  <a:srgbClr val="000096"/>
                </a:solidFill>
                <a:latin typeface="Times New Roman" pitchFamily="18" charset="0"/>
                <a:cs typeface="Times New Roman" pitchFamily="18" charset="0"/>
              </a:rPr>
              <a:t>okolí lidských obydlí</a:t>
            </a:r>
            <a:endParaRPr lang="cs-CZ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000" dirty="0"/>
          </a:p>
          <a:p>
            <a:pPr algn="l"/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260350"/>
            <a:ext cx="8497887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725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69"/>
            <a:ext cx="9144000" cy="1986671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Společenstva okolí lidských obydlí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988840"/>
            <a:ext cx="669674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32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04867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V okolí obydlí, zahrad a parků, člověk vysazuje </a:t>
            </a:r>
            <a:r>
              <a:rPr lang="cs-CZ" b="1" dirty="0" smtClean="0"/>
              <a:t>užitkové a okrasné rostliny.</a:t>
            </a:r>
          </a:p>
          <a:p>
            <a:pPr marL="0" indent="0">
              <a:buNone/>
            </a:pPr>
            <a:r>
              <a:rPr lang="cs-CZ" dirty="0" smtClean="0"/>
              <a:t>Je jich více než planě rostoucích rostlin. Jsou potravou volně žijících živočichů.</a:t>
            </a:r>
          </a:p>
          <a:p>
            <a:pPr marL="0" indent="0">
              <a:buNone/>
            </a:pPr>
            <a:r>
              <a:rPr lang="cs-CZ" dirty="0" smtClean="0"/>
              <a:t>U lidských obydlí žijí především </a:t>
            </a:r>
            <a:r>
              <a:rPr lang="cs-CZ" b="1" dirty="0" smtClean="0"/>
              <a:t>domácí zvířata.</a:t>
            </a:r>
          </a:p>
          <a:p>
            <a:pPr marL="0" indent="0">
              <a:buNone/>
            </a:pPr>
            <a:r>
              <a:rPr lang="cs-CZ" dirty="0" smtClean="0"/>
              <a:t>Člověk vyšlechtil </a:t>
            </a:r>
            <a:r>
              <a:rPr lang="cs-CZ" b="1" dirty="0" smtClean="0"/>
              <a:t>hospodářská zvířata </a:t>
            </a:r>
            <a:r>
              <a:rPr lang="cs-CZ" dirty="0" smtClean="0"/>
              <a:t>pro užitek (</a:t>
            </a:r>
            <a:r>
              <a:rPr lang="cs-CZ" i="1" dirty="0" smtClean="0"/>
              <a:t>krávy, kozy, ovce…</a:t>
            </a:r>
            <a:r>
              <a:rPr lang="cs-CZ" dirty="0" smtClean="0"/>
              <a:t>). Některá chováme pro potěšení a radost (</a:t>
            </a:r>
            <a:r>
              <a:rPr lang="cs-CZ" i="1" dirty="0" smtClean="0"/>
              <a:t>kočky, psy, křečky…</a:t>
            </a:r>
            <a:r>
              <a:rPr lang="cs-CZ" dirty="0" smtClean="0"/>
              <a:t>) a musíme se o ně starat.</a:t>
            </a:r>
          </a:p>
          <a:p>
            <a:pPr marL="0" indent="0">
              <a:buNone/>
            </a:pPr>
            <a:r>
              <a:rPr lang="cs-CZ" dirty="0" smtClean="0"/>
              <a:t>Někteří živočichové, kteří tu žijí člověku škodí (</a:t>
            </a:r>
            <a:r>
              <a:rPr lang="cs-CZ" i="1" dirty="0" smtClean="0"/>
              <a:t>myši, potkani, holuby…</a:t>
            </a:r>
            <a:r>
              <a:rPr lang="cs-CZ" dirty="0" smtClean="0"/>
              <a:t>).</a:t>
            </a:r>
          </a:p>
          <a:p>
            <a:pPr marL="0" indent="0">
              <a:buNone/>
            </a:pPr>
            <a:r>
              <a:rPr lang="cs-CZ" dirty="0" smtClean="0"/>
              <a:t>Tato společenstva rostlin a živočichů jsou </a:t>
            </a:r>
            <a:r>
              <a:rPr lang="cs-CZ" b="1" dirty="0" smtClean="0"/>
              <a:t>uměle vytvořeno člověkem.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8493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Vlaštovka obecná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37309" y="1364674"/>
            <a:ext cx="7869382" cy="26670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sz="4000" dirty="0" smtClean="0"/>
              <a:t>buduje otevřené miskovité hnízdo   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uvnitř stavení</a:t>
            </a:r>
          </a:p>
          <a:p>
            <a:pPr marL="0" indent="0">
              <a:buNone/>
            </a:pPr>
            <a:r>
              <a:rPr lang="cs-CZ" sz="4000" dirty="0" smtClean="0"/>
              <a:t>- má dlouhý vidlicovitý ocas, na čele  </a:t>
            </a:r>
          </a:p>
          <a:p>
            <a:pPr marL="0" indent="0">
              <a:buNone/>
            </a:pPr>
            <a:r>
              <a:rPr lang="cs-CZ" sz="4000" dirty="0" smtClean="0"/>
              <a:t>  a hrdle rezavě rudou skvrnu</a:t>
            </a:r>
          </a:p>
          <a:p>
            <a:pPr marL="0" indent="0">
              <a:buNone/>
            </a:pPr>
            <a:r>
              <a:rPr lang="cs-CZ" sz="4000" dirty="0" smtClean="0"/>
              <a:t>- je tažný pták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429000"/>
            <a:ext cx="504056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62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Jiřička obecná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2232248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žije i ve městě</a:t>
            </a:r>
          </a:p>
          <a:p>
            <a:pPr>
              <a:buFontTx/>
              <a:buChar char="-"/>
            </a:pPr>
            <a:r>
              <a:rPr lang="cs-CZ" dirty="0"/>
              <a:t>h</a:t>
            </a:r>
            <a:r>
              <a:rPr lang="cs-CZ" dirty="0" smtClean="0"/>
              <a:t>nízdo má polokulovité s malým otvorem a lepí je zvenčí domu</a:t>
            </a:r>
          </a:p>
          <a:p>
            <a:pPr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e tažný pták</a:t>
            </a:r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852936"/>
            <a:ext cx="5306200" cy="3745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43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Krtek obecný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2592288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žije v podzemních chodbách, kde i hledá potravu</a:t>
            </a:r>
          </a:p>
          <a:p>
            <a:pPr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e hmyzožravec</a:t>
            </a:r>
          </a:p>
          <a:p>
            <a:pPr>
              <a:buFontTx/>
              <a:buChar char="-"/>
            </a:pPr>
            <a:r>
              <a:rPr lang="cs-CZ" dirty="0"/>
              <a:t>m</a:t>
            </a:r>
            <a:r>
              <a:rPr lang="cs-CZ" dirty="0" smtClean="0"/>
              <a:t>á výborný čich a sluch</a:t>
            </a:r>
          </a:p>
          <a:p>
            <a:pPr>
              <a:buFontTx/>
              <a:buChar char="-"/>
            </a:pPr>
            <a:r>
              <a:rPr lang="cs-CZ" dirty="0"/>
              <a:t>n</a:t>
            </a:r>
            <a:r>
              <a:rPr lang="cs-CZ" dirty="0" smtClean="0"/>
              <a:t>a záhonech škodí tím, že podhrabává rostliny</a:t>
            </a:r>
          </a:p>
          <a:p>
            <a:pPr>
              <a:buFontTx/>
              <a:buChar char="-"/>
            </a:pPr>
            <a:r>
              <a:rPr lang="cs-CZ" dirty="0"/>
              <a:t>ž</a:t>
            </a:r>
            <a:r>
              <a:rPr lang="cs-CZ" dirty="0" smtClean="0"/>
              <a:t>iví se hlavně žížalami a larvami hmyzu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861048"/>
            <a:ext cx="3409184" cy="2712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34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Lípa srdčitá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2188839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roste u cest, na návsích nebo v zahradách</a:t>
            </a:r>
          </a:p>
          <a:p>
            <a:pPr>
              <a:buFontTx/>
              <a:buChar char="-"/>
            </a:pPr>
            <a:r>
              <a:rPr lang="cs-CZ" dirty="0"/>
              <a:t>d</a:t>
            </a:r>
            <a:r>
              <a:rPr lang="cs-CZ" dirty="0" smtClean="0"/>
              <a:t>ožívá se až 400 let</a:t>
            </a:r>
          </a:p>
          <a:p>
            <a:pPr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ejí květ je léčivý</a:t>
            </a:r>
          </a:p>
          <a:p>
            <a:pPr>
              <a:buFontTx/>
              <a:buChar char="-"/>
            </a:pPr>
            <a:r>
              <a:rPr lang="cs-CZ" dirty="0"/>
              <a:t>j</a:t>
            </a:r>
            <a:r>
              <a:rPr lang="cs-CZ" dirty="0" smtClean="0"/>
              <a:t>e to náš národní strom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495964"/>
            <a:ext cx="3691745" cy="331357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495964"/>
            <a:ext cx="3673489" cy="331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72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Použité obrázky: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43345" y="1637298"/>
            <a:ext cx="822960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>
              <a:defRPr/>
            </a:pPr>
            <a:r>
              <a:rPr lang="en-US" sz="3200" dirty="0"/>
              <a:t>[1] </a:t>
            </a:r>
            <a:r>
              <a:rPr lang="cs-CZ" sz="3200" dirty="0" smtClean="0"/>
              <a:t>BOUCHNER, M.: Stopy zvěře. Praha, Ottovo nakladatelství - Cesty, 2003. </a:t>
            </a:r>
          </a:p>
          <a:p>
            <a:pPr marL="609600" indent="-609600">
              <a:defRPr/>
            </a:pPr>
            <a:r>
              <a:rPr lang="cs-CZ" sz="3200"/>
              <a:t> </a:t>
            </a:r>
            <a:r>
              <a:rPr lang="cs-CZ" sz="3200" smtClean="0"/>
              <a:t>      ISBN </a:t>
            </a:r>
            <a:r>
              <a:rPr lang="cs-CZ" sz="3200" dirty="0" smtClean="0"/>
              <a:t>80-7181-695-7</a:t>
            </a:r>
            <a:endParaRPr lang="cs-CZ" sz="3200" dirty="0"/>
          </a:p>
          <a:p>
            <a:pPr marL="609600" indent="-609600">
              <a:defRPr/>
            </a:pPr>
            <a:r>
              <a:rPr lang="en-US" sz="3200" dirty="0"/>
              <a:t>[2] </a:t>
            </a:r>
            <a:r>
              <a:rPr lang="cs-CZ" sz="3200" dirty="0" smtClean="0"/>
              <a:t>KOŠKOVÁ, S.</a:t>
            </a:r>
            <a:endParaRPr lang="cs-CZ" sz="3200" dirty="0"/>
          </a:p>
          <a:p>
            <a:pPr marL="609600" indent="-609600"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424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260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Společenstva okolí lidských obydlí</vt:lpstr>
      <vt:lpstr>Prezentace aplikace PowerPoint</vt:lpstr>
      <vt:lpstr>Vlaštovka obecná</vt:lpstr>
      <vt:lpstr>Jiřička obecná</vt:lpstr>
      <vt:lpstr>Krtek obecný</vt:lpstr>
      <vt:lpstr>Lípa srdčitá</vt:lpstr>
      <vt:lpstr>Použité obrázky: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Společenstva okolí lidských obydlí</dc:title>
  <dc:creator>Stanislava Košková</dc:creator>
  <cp:lastModifiedBy>Stanislava Košková</cp:lastModifiedBy>
  <cp:revision>23</cp:revision>
  <dcterms:created xsi:type="dcterms:W3CDTF">2011-07-20T17:43:22Z</dcterms:created>
  <dcterms:modified xsi:type="dcterms:W3CDTF">2012-03-13T06:26:40Z</dcterms:modified>
</cp:coreProperties>
</file>