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72" r:id="rId2"/>
    <p:sldId id="292" r:id="rId3"/>
    <p:sldId id="256" r:id="rId4"/>
    <p:sldId id="257" r:id="rId5"/>
    <p:sldId id="258" r:id="rId6"/>
    <p:sldId id="282" r:id="rId7"/>
    <p:sldId id="259" r:id="rId8"/>
    <p:sldId id="260" r:id="rId9"/>
    <p:sldId id="261" r:id="rId10"/>
    <p:sldId id="262" r:id="rId11"/>
    <p:sldId id="273" r:id="rId12"/>
    <p:sldId id="263" r:id="rId13"/>
    <p:sldId id="271" r:id="rId14"/>
    <p:sldId id="283" r:id="rId15"/>
    <p:sldId id="284" r:id="rId16"/>
    <p:sldId id="264" r:id="rId17"/>
    <p:sldId id="265" r:id="rId18"/>
    <p:sldId id="266" r:id="rId19"/>
    <p:sldId id="270" r:id="rId20"/>
    <p:sldId id="267" r:id="rId21"/>
    <p:sldId id="269" r:id="rId22"/>
    <p:sldId id="275" r:id="rId23"/>
    <p:sldId id="281" r:id="rId24"/>
    <p:sldId id="277" r:id="rId25"/>
    <p:sldId id="276" r:id="rId26"/>
    <p:sldId id="278" r:id="rId27"/>
    <p:sldId id="279" r:id="rId28"/>
    <p:sldId id="287" r:id="rId29"/>
    <p:sldId id="286" r:id="rId30"/>
    <p:sldId id="288" r:id="rId31"/>
    <p:sldId id="289" r:id="rId32"/>
    <p:sldId id="290" r:id="rId33"/>
    <p:sldId id="291" r:id="rId34"/>
    <p:sldId id="268" r:id="rId35"/>
    <p:sldId id="280" r:id="rId36"/>
    <p:sldId id="285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VY_32_INOVACE_10_INF_07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>
              <a:solidFill>
                <a:schemeClr val="tx1"/>
              </a:solidFill>
            </a:rPr>
            <a:t>Inf</a:t>
          </a:r>
          <a:r>
            <a:rPr lang="cs-CZ" sz="2000" dirty="0" smtClean="0">
              <a:solidFill>
                <a:schemeClr val="tx1"/>
              </a:solidFill>
            </a:rPr>
            <a:t> – 6</a:t>
          </a:r>
          <a:r>
            <a:rPr lang="cs-CZ" sz="2000" dirty="0" smtClean="0">
              <a:solidFill>
                <a:schemeClr val="tx1"/>
              </a:solidFill>
            </a:rPr>
            <a:t>. A </a:t>
          </a:r>
          <a:r>
            <a:rPr lang="cs-CZ" sz="2000" dirty="0" smtClean="0">
              <a:solidFill>
                <a:schemeClr val="tx1"/>
              </a:solidFill>
            </a:rPr>
            <a:t>– Periferie-přídavná zařízení PC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4AE280F-D6B8-4091-B3CF-E3DC788C2917}" type="presOf" srcId="{D1D4F407-5343-4D3F-B5B9-D407B03CAEB4}" destId="{AED2198E-93D5-4001-81B4-73124B309672}" srcOrd="1" destOrd="0" presId="urn:microsoft.com/office/officeart/2005/8/layout/target3"/>
    <dgm:cxn modelId="{2279774E-F429-415C-A352-B692155267E1}" type="presOf" srcId="{D1D4F407-5343-4D3F-B5B9-D407B03CAEB4}" destId="{D005CE8C-CC26-4C3E-AC11-E15060ECD759}" srcOrd="0" destOrd="0" presId="urn:microsoft.com/office/officeart/2005/8/layout/target3"/>
    <dgm:cxn modelId="{558F5B56-6489-4A67-A241-7C139A5EFCEA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80FA00-A473-4A30-848C-5715CB92D46F}" type="presOf" srcId="{D8197B8C-B260-4A16-BDF4-0947B075E274}" destId="{25B08C86-7E15-44DC-BE7F-FFB55DD49D12}" srcOrd="0" destOrd="0" presId="urn:microsoft.com/office/officeart/2005/8/layout/target3"/>
    <dgm:cxn modelId="{E7C27A29-75DF-40BA-BA60-4BAD69CA7DF1}" type="presOf" srcId="{B651F6E3-6281-48DB-9319-2AEAFDAE7572}" destId="{6BB5E863-4638-4E1D-BFDE-399D028AC4ED}" srcOrd="1" destOrd="0" presId="urn:microsoft.com/office/officeart/2005/8/layout/target3"/>
    <dgm:cxn modelId="{9CD187B6-4CED-4E39-935F-2BBC061F4E0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21EACD-21D2-4614-88CE-CBC9DC82C2A6}" type="presOf" srcId="{D1B46980-6531-4606-95E6-44980827E919}" destId="{6140AFEC-043D-4C43-A2F9-D0F5331DF3A3}" srcOrd="0" destOrd="0" presId="urn:microsoft.com/office/officeart/2005/8/layout/target3"/>
    <dgm:cxn modelId="{3B647950-1F03-44CC-B724-DE878F1152A3}" type="presOf" srcId="{757F3AB3-0718-4624-B441-E567A8F0AB56}" destId="{333A1088-737F-45CB-B68E-254E46348037}" srcOrd="0" destOrd="0" presId="urn:microsoft.com/office/officeart/2005/8/layout/target3"/>
    <dgm:cxn modelId="{74A25A0D-4F78-418B-AE8B-0CD72AA36171}" type="presOf" srcId="{D8197B8C-B260-4A16-BDF4-0947B075E274}" destId="{5A5FFA88-C948-4069-8E93-59FA12366E83}" srcOrd="1" destOrd="0" presId="urn:microsoft.com/office/officeart/2005/8/layout/target3"/>
    <dgm:cxn modelId="{62941228-C65D-4F2B-836D-7E86C5F79BA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949477C-BDFF-495B-8642-1F0DA415059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0577FE-4B3C-4F22-A6AE-195612077F8D}" type="presParOf" srcId="{333A1088-737F-45CB-B68E-254E46348037}" destId="{F5ABB229-8D3B-4694-996A-96F23CF14429}" srcOrd="0" destOrd="0" presId="urn:microsoft.com/office/officeart/2005/8/layout/target3"/>
    <dgm:cxn modelId="{22502649-ACE0-4981-AD1B-BF81A3C94860}" type="presParOf" srcId="{333A1088-737F-45CB-B68E-254E46348037}" destId="{F41139FD-01EE-4571-8B17-4FB00FC51163}" srcOrd="1" destOrd="0" presId="urn:microsoft.com/office/officeart/2005/8/layout/target3"/>
    <dgm:cxn modelId="{426983A0-8084-43D0-9569-9059E197E506}" type="presParOf" srcId="{333A1088-737F-45CB-B68E-254E46348037}" destId="{D005CE8C-CC26-4C3E-AC11-E15060ECD759}" srcOrd="2" destOrd="0" presId="urn:microsoft.com/office/officeart/2005/8/layout/target3"/>
    <dgm:cxn modelId="{AEFCD332-318D-4395-B5CF-79B433E8EC59}" type="presParOf" srcId="{333A1088-737F-45CB-B68E-254E46348037}" destId="{2C702D82-9B77-49B7-9568-BB8EB47C3372}" srcOrd="3" destOrd="0" presId="urn:microsoft.com/office/officeart/2005/8/layout/target3"/>
    <dgm:cxn modelId="{78C04652-0D7F-4708-A6F5-25ED4B1E57E5}" type="presParOf" srcId="{333A1088-737F-45CB-B68E-254E46348037}" destId="{A52A0455-90FF-4808-ABD0-F02540D31D5A}" srcOrd="4" destOrd="0" presId="urn:microsoft.com/office/officeart/2005/8/layout/target3"/>
    <dgm:cxn modelId="{109E0186-AAE7-429E-84ED-5F647311B44F}" type="presParOf" srcId="{333A1088-737F-45CB-B68E-254E46348037}" destId="{6140AFEC-043D-4C43-A2F9-D0F5331DF3A3}" srcOrd="5" destOrd="0" presId="urn:microsoft.com/office/officeart/2005/8/layout/target3"/>
    <dgm:cxn modelId="{451C76AD-86AA-42F1-A82E-E058570570D6}" type="presParOf" srcId="{333A1088-737F-45CB-B68E-254E46348037}" destId="{9358AC05-5D7D-4327-9F80-1AD486AEA664}" srcOrd="6" destOrd="0" presId="urn:microsoft.com/office/officeart/2005/8/layout/target3"/>
    <dgm:cxn modelId="{9E67CF49-7FF7-4C0A-A9BA-D0091B0E965C}" type="presParOf" srcId="{333A1088-737F-45CB-B68E-254E46348037}" destId="{313FC574-E1CD-4FB4-B054-0B805CE0447D}" srcOrd="7" destOrd="0" presId="urn:microsoft.com/office/officeart/2005/8/layout/target3"/>
    <dgm:cxn modelId="{CD13A10F-FBE8-4A06-B6E1-EE75206A11EC}" type="presParOf" srcId="{333A1088-737F-45CB-B68E-254E46348037}" destId="{619D679B-A015-4ECF-8348-D1034C574F40}" srcOrd="8" destOrd="0" presId="urn:microsoft.com/office/officeart/2005/8/layout/target3"/>
    <dgm:cxn modelId="{6D6C3CE0-880B-4392-BA49-43330D3E2F13}" type="presParOf" srcId="{333A1088-737F-45CB-B68E-254E46348037}" destId="{322283A8-4A27-4CDA-BAE3-F381106A9174}" srcOrd="9" destOrd="0" presId="urn:microsoft.com/office/officeart/2005/8/layout/target3"/>
    <dgm:cxn modelId="{BFE51A8B-F4B8-4827-A5AD-9D4741D09A75}" type="presParOf" srcId="{333A1088-737F-45CB-B68E-254E46348037}" destId="{FFC9F71D-1B4F-4AD9-A4A6-86ADEFC8AF5C}" srcOrd="10" destOrd="0" presId="urn:microsoft.com/office/officeart/2005/8/layout/target3"/>
    <dgm:cxn modelId="{1A6EE357-2FB6-4A9E-80E5-33E23CA7E386}" type="presParOf" srcId="{333A1088-737F-45CB-B68E-254E46348037}" destId="{25B08C86-7E15-44DC-BE7F-FFB55DD49D12}" srcOrd="11" destOrd="0" presId="urn:microsoft.com/office/officeart/2005/8/layout/target3"/>
    <dgm:cxn modelId="{821C8093-4495-44A4-B977-07BB31217084}" type="presParOf" srcId="{333A1088-737F-45CB-B68E-254E46348037}" destId="{76644BE8-9D7C-4C09-B250-3D10AF48CBB7}" srcOrd="12" destOrd="0" presId="urn:microsoft.com/office/officeart/2005/8/layout/target3"/>
    <dgm:cxn modelId="{5A15355D-E5EA-47BC-9339-091DF5115759}" type="presParOf" srcId="{333A1088-737F-45CB-B68E-254E46348037}" destId="{EE85B701-7295-41C0-BA7A-34D3756A2AE6}" srcOrd="13" destOrd="0" presId="urn:microsoft.com/office/officeart/2005/8/layout/target3"/>
    <dgm:cxn modelId="{E19E2D01-909D-4D20-BEE8-DEEB34EF7CAF}" type="presParOf" srcId="{333A1088-737F-45CB-B68E-254E46348037}" destId="{8BEBB6EC-1DAA-4CAC-8A25-BC0FCBD5DBD5}" srcOrd="14" destOrd="0" presId="urn:microsoft.com/office/officeart/2005/8/layout/target3"/>
    <dgm:cxn modelId="{3BA608B3-F39B-43CD-8468-899FFE089DFC}" type="presParOf" srcId="{333A1088-737F-45CB-B68E-254E46348037}" destId="{AED2198E-93D5-4001-81B4-73124B309672}" srcOrd="15" destOrd="0" presId="urn:microsoft.com/office/officeart/2005/8/layout/target3"/>
    <dgm:cxn modelId="{32029810-6BB5-4F47-9B1B-43842FA60023}" type="presParOf" srcId="{333A1088-737F-45CB-B68E-254E46348037}" destId="{2BE915AB-18AA-4053-B92C-3BFC9ED204BB}" srcOrd="16" destOrd="0" presId="urn:microsoft.com/office/officeart/2005/8/layout/target3"/>
    <dgm:cxn modelId="{78F3B0E2-5F24-40A6-AB65-D2563DEB0FFF}" type="presParOf" srcId="{333A1088-737F-45CB-B68E-254E46348037}" destId="{6BB5E863-4638-4E1D-BFDE-399D028AC4ED}" srcOrd="17" destOrd="0" presId="urn:microsoft.com/office/officeart/2005/8/layout/target3"/>
    <dgm:cxn modelId="{2A002A2E-0D46-42D2-A45A-0CBBF5363F8B}" type="presParOf" srcId="{333A1088-737F-45CB-B68E-254E46348037}" destId="{5A5FFA88-C948-4069-8E93-59FA12366E83}" srcOrd="18" destOrd="0" presId="urn:microsoft.com/office/officeart/2005/8/layout/target3"/>
    <dgm:cxn modelId="{C8550F5B-942F-46D1-A6FB-396BEF4353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VY_32_INOVACE_10_INF_07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>
              <a:solidFill>
                <a:schemeClr val="tx1"/>
              </a:solidFill>
            </a:rPr>
            <a:t>Inf</a:t>
          </a:r>
          <a:r>
            <a:rPr lang="cs-CZ" sz="2000" kern="1200" dirty="0" smtClean="0">
              <a:solidFill>
                <a:schemeClr val="tx1"/>
              </a:solidFill>
            </a:rPr>
            <a:t> – 6</a:t>
          </a:r>
          <a:r>
            <a:rPr lang="cs-CZ" sz="2000" kern="1200" dirty="0" smtClean="0">
              <a:solidFill>
                <a:schemeClr val="tx1"/>
              </a:solidFill>
            </a:rPr>
            <a:t>. A </a:t>
          </a:r>
          <a:r>
            <a:rPr lang="cs-CZ" sz="2000" kern="1200" dirty="0" smtClean="0">
              <a:solidFill>
                <a:schemeClr val="tx1"/>
              </a:solidFill>
            </a:rPr>
            <a:t>– Periferie-přídavná zařízení PC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4A79A-ECEA-41A5-90C3-35449C8B276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860F18-CA0E-4A82-9FB1-81610751A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656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9.jpe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11" Type="http://schemas.openxmlformats.org/officeDocument/2006/relationships/image" Target="../media/image36.png"/><Relationship Id="rId5" Type="http://schemas.openxmlformats.org/officeDocument/2006/relationships/image" Target="../media/image31.png"/><Relationship Id="rId10" Type="http://schemas.openxmlformats.org/officeDocument/2006/relationships/image" Target="../media/image35.png"/><Relationship Id="rId4" Type="http://schemas.openxmlformats.org/officeDocument/2006/relationships/image" Target="../media/image30.png"/><Relationship Id="rId9" Type="http://schemas.openxmlformats.org/officeDocument/2006/relationships/image" Target="../media/image3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6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png"/><Relationship Id="rId11" Type="http://schemas.openxmlformats.org/officeDocument/2006/relationships/image" Target="../media/image35.png"/><Relationship Id="rId5" Type="http://schemas.openxmlformats.org/officeDocument/2006/relationships/image" Target="../media/image30.png"/><Relationship Id="rId10" Type="http://schemas.openxmlformats.org/officeDocument/2006/relationships/image" Target="../media/image34.png"/><Relationship Id="rId4" Type="http://schemas.openxmlformats.org/officeDocument/2006/relationships/image" Target="../media/image29.jpeg"/><Relationship Id="rId9" Type="http://schemas.openxmlformats.org/officeDocument/2006/relationships/image" Target="../media/image10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30.png"/><Relationship Id="rId7" Type="http://schemas.openxmlformats.org/officeDocument/2006/relationships/image" Target="../media/image10.png"/><Relationship Id="rId12" Type="http://schemas.openxmlformats.org/officeDocument/2006/relationships/image" Target="../media/image22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11" Type="http://schemas.openxmlformats.org/officeDocument/2006/relationships/image" Target="../media/image36.png"/><Relationship Id="rId5" Type="http://schemas.openxmlformats.org/officeDocument/2006/relationships/image" Target="../media/image32.png"/><Relationship Id="rId10" Type="http://schemas.openxmlformats.org/officeDocument/2006/relationships/image" Target="../media/image24.png"/><Relationship Id="rId4" Type="http://schemas.openxmlformats.org/officeDocument/2006/relationships/image" Target="../media/image31.png"/><Relationship Id="rId9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43.jpeg"/><Relationship Id="rId3" Type="http://schemas.openxmlformats.org/officeDocument/2006/relationships/image" Target="../media/image30.png"/><Relationship Id="rId7" Type="http://schemas.openxmlformats.org/officeDocument/2006/relationships/image" Target="../media/image10.png"/><Relationship Id="rId12" Type="http://schemas.openxmlformats.org/officeDocument/2006/relationships/image" Target="../media/image22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11" Type="http://schemas.openxmlformats.org/officeDocument/2006/relationships/image" Target="../media/image42.jpeg"/><Relationship Id="rId5" Type="http://schemas.openxmlformats.org/officeDocument/2006/relationships/image" Target="../media/image32.png"/><Relationship Id="rId10" Type="http://schemas.openxmlformats.org/officeDocument/2006/relationships/image" Target="../media/image24.png"/><Relationship Id="rId4" Type="http://schemas.openxmlformats.org/officeDocument/2006/relationships/image" Target="../media/image40.jpeg"/><Relationship Id="rId9" Type="http://schemas.openxmlformats.org/officeDocument/2006/relationships/image" Target="../media/image4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30.png"/><Relationship Id="rId7" Type="http://schemas.openxmlformats.org/officeDocument/2006/relationships/image" Target="../media/image10.png"/><Relationship Id="rId12" Type="http://schemas.openxmlformats.org/officeDocument/2006/relationships/image" Target="../media/image22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11" Type="http://schemas.openxmlformats.org/officeDocument/2006/relationships/image" Target="../media/image36.png"/><Relationship Id="rId5" Type="http://schemas.openxmlformats.org/officeDocument/2006/relationships/image" Target="../media/image32.png"/><Relationship Id="rId10" Type="http://schemas.openxmlformats.org/officeDocument/2006/relationships/image" Target="../media/image24.png"/><Relationship Id="rId4" Type="http://schemas.openxmlformats.org/officeDocument/2006/relationships/image" Target="../media/image31.png"/><Relationship Id="rId9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30.png"/><Relationship Id="rId7" Type="http://schemas.openxmlformats.org/officeDocument/2006/relationships/image" Target="../media/image10.png"/><Relationship Id="rId12" Type="http://schemas.openxmlformats.org/officeDocument/2006/relationships/image" Target="../media/image22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11" Type="http://schemas.openxmlformats.org/officeDocument/2006/relationships/image" Target="../media/image36.png"/><Relationship Id="rId5" Type="http://schemas.openxmlformats.org/officeDocument/2006/relationships/image" Target="../media/image32.png"/><Relationship Id="rId10" Type="http://schemas.openxmlformats.org/officeDocument/2006/relationships/image" Target="../media/image24.png"/><Relationship Id="rId4" Type="http://schemas.openxmlformats.org/officeDocument/2006/relationships/image" Target="../media/image31.png"/><Relationship Id="rId9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Periferie.docx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plazmaxcomputers.com/images/21-69-3248_large.gif" TargetMode="External"/><Relationship Id="rId13" Type="http://schemas.openxmlformats.org/officeDocument/2006/relationships/hyperlink" Target="http://www.newtechnology.co.in/wp-content/uploads/2009/01/samsung_p2370l.jpg" TargetMode="External"/><Relationship Id="rId3" Type="http://schemas.openxmlformats.org/officeDocument/2006/relationships/hyperlink" Target="http://upload.wikimedia.org/wikipedia/commons/6/68/Logitech-trackball.jpg" TargetMode="External"/><Relationship Id="rId7" Type="http://schemas.openxmlformats.org/officeDocument/2006/relationships/hyperlink" Target="http://upload.wikimedia.org/wikipedia/commons/7/70/Quickshot.jpg" TargetMode="External"/><Relationship Id="rId12" Type="http://schemas.openxmlformats.org/officeDocument/2006/relationships/hyperlink" Target="http://upload.wikimedia.org/wikipedia/commons/b/b6/Touchpad.jpg" TargetMode="External"/><Relationship Id="rId2" Type="http://schemas.openxmlformats.org/officeDocument/2006/relationships/hyperlink" Target="http://intrototechnology.com/wp-content/uploads/2011/07/clean-computer-mouse.jpg" TargetMode="External"/><Relationship Id="rId16" Type="http://schemas.openxmlformats.org/officeDocument/2006/relationships/hyperlink" Target="http://img.tomshardware.com/us/2005/07/14/headsets_gamers_can_love/hs-medusa5.1usb-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e/Scanner-epson4870.jpg/706px-Scanner-epson4870.jpg" TargetMode="External"/><Relationship Id="rId11" Type="http://schemas.openxmlformats.org/officeDocument/2006/relationships/hyperlink" Target="http://upload.wikimedia.org/wikipedia/commons/3/30/Touchscreen.jpg" TargetMode="External"/><Relationship Id="rId5" Type="http://schemas.openxmlformats.org/officeDocument/2006/relationships/hyperlink" Target="http://pan.fotovista.com/dev/7/3/05051737/u_05051737.jpg" TargetMode="External"/><Relationship Id="rId15" Type="http://schemas.openxmlformats.org/officeDocument/2006/relationships/hyperlink" Target="http://www.dropshipstrategy.com/imgs/products/speakers.jpg" TargetMode="External"/><Relationship Id="rId10" Type="http://schemas.openxmlformats.org/officeDocument/2006/relationships/hyperlink" Target="http://www.pwkits.org/wp-content/uploads/2008/07/wired-microphone.jpg" TargetMode="External"/><Relationship Id="rId4" Type="http://schemas.openxmlformats.org/officeDocument/2006/relationships/hyperlink" Target="http://upload.wikimedia.org/wikipedia/commons/thumb/0/08/Computer_keyboard_US.svg/800px-Computer_keyboard_US.svg.png" TargetMode="External"/><Relationship Id="rId9" Type="http://schemas.openxmlformats.org/officeDocument/2006/relationships/hyperlink" Target="http://upload.wikimedia.org/wikipedia/commons/thumb/c/c5/Logitech_Quickcam_Pro_4000.jpg/643px-Logitech_Quickcam_Pro_4000.jpg" TargetMode="External"/><Relationship Id="rId14" Type="http://schemas.openxmlformats.org/officeDocument/2006/relationships/hyperlink" Target="http://www.digitalpaperhearts.com/wp-content/uploads/2011/06/printer-repair-service-oxfordshire.jpg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1.bp.blogspot.com/_E8TIadUCeP4/TOSmR6UDOFI/AAAAAAAAAaA/6_eziIM-XvY/s1600/1+external+hard+drive.jpg" TargetMode="External"/><Relationship Id="rId3" Type="http://schemas.openxmlformats.org/officeDocument/2006/relationships/hyperlink" Target="http://www.marketeo.pl/photoArticle/big/1503_big.jpg" TargetMode="External"/><Relationship Id="rId7" Type="http://schemas.openxmlformats.org/officeDocument/2006/relationships/hyperlink" Target="http://cs.wikipedia.org/wiki/Soubor:Blu-ray_200GB.jpg" TargetMode="External"/><Relationship Id="rId12" Type="http://schemas.openxmlformats.org/officeDocument/2006/relationships/hyperlink" Target="http://att.suntech.cz/suntech_att/h/V/Z/sun_phphVZvDU.jpg" TargetMode="External"/><Relationship Id="rId2" Type="http://schemas.openxmlformats.org/officeDocument/2006/relationships/hyperlink" Target="http://upload.wikimedia.org/wikipedia/commons/d/d3/Projektor_PGD2870W_firmy_Shar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6/3,5%22-Diskette.jpg/763px-3,5%22-Diskette.jpg" TargetMode="External"/><Relationship Id="rId11" Type="http://schemas.openxmlformats.org/officeDocument/2006/relationships/hyperlink" Target="http://i.alz.cz/Foto/f8/VD/VD041d1.jpg" TargetMode="External"/><Relationship Id="rId5" Type="http://schemas.openxmlformats.org/officeDocument/2006/relationships/hyperlink" Target="http://upload.wikimedia.org/wikipedia/commons/thumb/f/fb/Secure_Digital_Kingston_512MB.jpg/200px-Secure_Digital_Kingston_512MB.jpg" TargetMode="External"/><Relationship Id="rId10" Type="http://schemas.openxmlformats.org/officeDocument/2006/relationships/hyperlink" Target="http://www.alza.cz/sweex-sc010-externi-usb-d265147.htm" TargetMode="External"/><Relationship Id="rId4" Type="http://schemas.openxmlformats.org/officeDocument/2006/relationships/hyperlink" Target="http://upload.wikimedia.org/wikipedia/commons/thumb/6/6c/Geil_David_1GB_AB.jpg/250px-Geil_David_1GB_AB.jpg" TargetMode="External"/><Relationship Id="rId9" Type="http://schemas.openxmlformats.org/officeDocument/2006/relationships/hyperlink" Target="http://i.alz.cz/ImgW.ashx?fd=FotoAdd&amp;cd=HC163i-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043775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výkladová </a:t>
            </a:r>
            <a:r>
              <a:rPr lang="cs-CZ" dirty="0" smtClean="0"/>
              <a:t>část prezentace je zaměřena na seznámení žáků s pojmem periferie, rozdělení na vstupní a výstupní a kombinované, se zařízeními, která se používají k zadávání dat, příkazů do PC a zařízeními, která nám tato data zobrazují</a:t>
            </a:r>
          </a:p>
          <a:p>
            <a:r>
              <a:rPr lang="cs-CZ" dirty="0" smtClean="0"/>
              <a:t>prezentace obsahuje cvičení, které se věnuje procvičení získaných vědomostí, pojmů, poznatků</a:t>
            </a:r>
          </a:p>
          <a:p>
            <a:r>
              <a:rPr lang="cs-CZ" dirty="0" smtClean="0"/>
              <a:t>možno využít  při výkladu nového učiva, opakování, procvičování, zkoušení</a:t>
            </a:r>
          </a:p>
          <a:p>
            <a:r>
              <a:rPr lang="cs-CZ" dirty="0" smtClean="0"/>
              <a:t>cvičení obsahuje řešení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PERIFERIE – přídavná  zařízení PC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Periferie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zařízení, které rozšiřuje možnosti počítače, slouží ke vstupu a výstupu dat. Dělí se na: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vstupní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0070C0"/>
                </a:solidFill>
              </a:rPr>
              <a:t>výstupní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00B050"/>
                </a:solidFill>
              </a:rPr>
              <a:t>kombinovaná (vstupně - výstupní zařízení)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 Vstupní </a:t>
            </a:r>
            <a:r>
              <a:rPr lang="cs-CZ" dirty="0" smtClean="0">
                <a:solidFill>
                  <a:srgbClr val="FF0000"/>
                </a:solidFill>
              </a:rPr>
              <a:t>periferie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myš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2357430"/>
            <a:ext cx="3929090" cy="2884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357422" y="5715016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trackball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071678"/>
            <a:ext cx="5176849" cy="4109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429520" y="6215082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857364"/>
            <a:ext cx="7144088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klávesnice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6357958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tablet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1643050"/>
            <a:ext cx="5326272" cy="4724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86512" y="6000768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scanner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714488"/>
            <a:ext cx="5719778" cy="4852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929454" y="6357958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joystick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2071678"/>
            <a:ext cx="4361320" cy="3805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43636" y="6286520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8668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gamepad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071678"/>
            <a:ext cx="5976946" cy="398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215206" y="6072206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0010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Web kamera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1785926"/>
            <a:ext cx="4212571" cy="392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5008" y="6215082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72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mikrofon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2143116"/>
            <a:ext cx="4676781" cy="3487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857752" y="6286520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8734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touchscreen</a:t>
            </a:r>
            <a:r>
              <a:rPr lang="cs-CZ" dirty="0" smtClean="0">
                <a:solidFill>
                  <a:srgbClr val="FF0000"/>
                </a:solidFill>
              </a:rPr>
              <a:t> = dotyková obrazovka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714620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572396" y="6286520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touchpad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2643182"/>
            <a:ext cx="4026122" cy="2890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643834" y="6286520"/>
            <a:ext cx="10001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b</a:t>
            </a:r>
            <a:r>
              <a:rPr lang="cs-CZ" dirty="0" smtClean="0">
                <a:solidFill>
                  <a:srgbClr val="0070C0"/>
                </a:solidFill>
              </a:rPr>
              <a:t>) Výstupní </a:t>
            </a:r>
            <a:r>
              <a:rPr lang="cs-CZ" dirty="0" smtClean="0">
                <a:solidFill>
                  <a:srgbClr val="0070C0"/>
                </a:solidFill>
              </a:rPr>
              <a:t>zařízení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monitor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500174"/>
            <a:ext cx="4843483" cy="446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643702" y="6215082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tiskárna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785926"/>
            <a:ext cx="4767282" cy="4030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286512" y="6286520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8668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repro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357298"/>
            <a:ext cx="471490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643702" y="6286520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sluchátka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1928802"/>
            <a:ext cx="4048125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929586" y="6357958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dataprojektor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428868"/>
            <a:ext cx="6238892" cy="39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929586" y="6572248"/>
            <a:ext cx="10001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plotter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2214554"/>
            <a:ext cx="669273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286512" y="635795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472518" cy="14287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c</a:t>
            </a:r>
            <a:r>
              <a:rPr lang="cs-CZ" dirty="0" smtClean="0">
                <a:solidFill>
                  <a:srgbClr val="00B050"/>
                </a:solidFill>
              </a:rPr>
              <a:t>) Kombinovaná </a:t>
            </a:r>
            <a:r>
              <a:rPr lang="cs-CZ" dirty="0" smtClean="0">
                <a:solidFill>
                  <a:srgbClr val="00B050"/>
                </a:solidFill>
              </a:rPr>
              <a:t>vstupně-výstupní zařízení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</a:rPr>
              <a:t>flash</a:t>
            </a:r>
            <a:r>
              <a:rPr lang="cs-CZ" dirty="0" smtClean="0">
                <a:solidFill>
                  <a:srgbClr val="00B050"/>
                </a:solidFill>
              </a:rPr>
              <a:t> paměť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857521"/>
            <a:ext cx="5845449" cy="4000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2714620"/>
            <a:ext cx="19050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286512" y="635795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Obr.18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528638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disketa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97878" y="1857364"/>
            <a:ext cx="5450720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86512" y="635795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14422"/>
            <a:ext cx="8229600" cy="685792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optický disk = CD, DVD, HD DVD, </a:t>
            </a:r>
            <a:r>
              <a:rPr lang="cs-CZ" dirty="0" err="1" smtClean="0">
                <a:solidFill>
                  <a:srgbClr val="00B050"/>
                </a:solidFill>
              </a:rPr>
              <a:t>Blu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ray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143116"/>
            <a:ext cx="4357718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072462" y="6429396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1686885"/>
            <a:ext cx="4286280" cy="5171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54291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externí pevný disk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6512" y="635795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685792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externí zvuková karta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3929066"/>
            <a:ext cx="271464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500174"/>
            <a:ext cx="3571880" cy="3571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929586" y="6581001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Obr.23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6581001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685792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externí síťová karta</a:t>
            </a:r>
          </a:p>
          <a:p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2214554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071678"/>
            <a:ext cx="3833820" cy="3833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286512" y="635795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Obr.25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6581001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1. Šipkami </a:t>
            </a:r>
            <a:r>
              <a:rPr lang="cs-CZ" dirty="0" smtClean="0"/>
              <a:t>vyznač </a:t>
            </a:r>
            <a:r>
              <a:rPr lang="cs-CZ" dirty="0" smtClean="0">
                <a:solidFill>
                  <a:srgbClr val="FF0000"/>
                </a:solidFill>
              </a:rPr>
              <a:t>vstupní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výstupní </a:t>
            </a:r>
            <a:r>
              <a:rPr lang="cs-CZ" dirty="0" smtClean="0"/>
              <a:t>periferie.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3286124"/>
            <a:ext cx="1528561" cy="2292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285992"/>
            <a:ext cx="1107060" cy="81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1842698"/>
            <a:ext cx="1007522" cy="9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16" y="3214686"/>
            <a:ext cx="1594024" cy="13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1643050"/>
            <a:ext cx="1203747" cy="111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3357562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72264" y="4929198"/>
            <a:ext cx="1610920" cy="1201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57290" y="4857760"/>
            <a:ext cx="1037083" cy="82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71736" y="5634344"/>
            <a:ext cx="1938465" cy="122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28926" y="1857364"/>
            <a:ext cx="988680" cy="67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572132" y="5601634"/>
            <a:ext cx="1041387" cy="1256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5687820"/>
            <a:ext cx="969949" cy="117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1. Šipkami </a:t>
            </a:r>
            <a:r>
              <a:rPr lang="cs-CZ" dirty="0" smtClean="0"/>
              <a:t>vyznač </a:t>
            </a:r>
            <a:r>
              <a:rPr lang="cs-CZ" dirty="0" smtClean="0">
                <a:solidFill>
                  <a:srgbClr val="FF0000"/>
                </a:solidFill>
              </a:rPr>
              <a:t>vstupní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výstupní </a:t>
            </a:r>
            <a:r>
              <a:rPr lang="cs-CZ" dirty="0" smtClean="0"/>
              <a:t>periferie.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3286124"/>
            <a:ext cx="1528561" cy="2292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2285992"/>
            <a:ext cx="1107060" cy="81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1842698"/>
            <a:ext cx="1007522" cy="9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58016" y="3214686"/>
            <a:ext cx="1594024" cy="13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6314" y="1643050"/>
            <a:ext cx="1203747" cy="111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1472" y="3357562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572264" y="4929198"/>
            <a:ext cx="1610920" cy="1201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57290" y="4857760"/>
            <a:ext cx="1037083" cy="82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71736" y="5634344"/>
            <a:ext cx="1938465" cy="122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28926" y="1857364"/>
            <a:ext cx="988680" cy="67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4" name="Přímá spojovací šipka 13"/>
          <p:cNvCxnSpPr/>
          <p:nvPr/>
        </p:nvCxnSpPr>
        <p:spPr>
          <a:xfrm>
            <a:off x="2357422" y="2857496"/>
            <a:ext cx="1785950" cy="10001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4643438" y="2714620"/>
            <a:ext cx="1143008" cy="42862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6200000" flipH="1">
            <a:off x="5036347" y="5536421"/>
            <a:ext cx="642942" cy="571504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5400000">
            <a:off x="3500430" y="5429264"/>
            <a:ext cx="642942" cy="50006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endCxn id="8" idx="3"/>
          </p:cNvCxnSpPr>
          <p:nvPr/>
        </p:nvCxnSpPr>
        <p:spPr>
          <a:xfrm rot="10800000">
            <a:off x="1785918" y="3964786"/>
            <a:ext cx="2143140" cy="178595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6200000" flipV="1">
            <a:off x="3589727" y="2482447"/>
            <a:ext cx="964414" cy="85725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6200000" flipH="1">
            <a:off x="3536149" y="2607463"/>
            <a:ext cx="857256" cy="78581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10800000" flipV="1">
            <a:off x="5072066" y="2714620"/>
            <a:ext cx="1643074" cy="1143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10800000" flipV="1">
            <a:off x="5072066" y="3929066"/>
            <a:ext cx="2143140" cy="1428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0800000">
            <a:off x="5143504" y="4786322"/>
            <a:ext cx="1500198" cy="3571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2357422" y="4714884"/>
            <a:ext cx="1571636" cy="2857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16200000" flipV="1">
            <a:off x="5036347" y="5393545"/>
            <a:ext cx="714380" cy="6429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2. Vyber </a:t>
            </a:r>
            <a:r>
              <a:rPr lang="cs-CZ" dirty="0" smtClean="0"/>
              <a:t>a zakroužkuj pouze </a:t>
            </a:r>
            <a:r>
              <a:rPr lang="cs-CZ" dirty="0" smtClean="0">
                <a:solidFill>
                  <a:srgbClr val="0070C0"/>
                </a:solidFill>
              </a:rPr>
              <a:t>výstupní </a:t>
            </a:r>
            <a:r>
              <a:rPr lang="cs-CZ" dirty="0" smtClean="0">
                <a:solidFill>
                  <a:srgbClr val="0070C0"/>
                </a:solidFill>
              </a:rPr>
              <a:t>zařízení.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85926"/>
            <a:ext cx="1107060" cy="81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1500174"/>
            <a:ext cx="1007522" cy="9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214686"/>
            <a:ext cx="1594024" cy="13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1643050"/>
            <a:ext cx="1203747" cy="111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3143248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5143512"/>
            <a:ext cx="1610920" cy="1201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6050" y="3286124"/>
            <a:ext cx="1037083" cy="82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7158" y="3071810"/>
            <a:ext cx="1938465" cy="122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00100" y="5357826"/>
            <a:ext cx="928670" cy="928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14612" y="1785926"/>
            <a:ext cx="988680" cy="67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929190" y="5072074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929454" y="5072074"/>
            <a:ext cx="1833368" cy="1239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2. Vyber </a:t>
            </a:r>
            <a:r>
              <a:rPr lang="cs-CZ" dirty="0" smtClean="0"/>
              <a:t>a zakroužkuj pouze </a:t>
            </a:r>
            <a:r>
              <a:rPr lang="cs-CZ" dirty="0" smtClean="0">
                <a:solidFill>
                  <a:srgbClr val="0070C0"/>
                </a:solidFill>
              </a:rPr>
              <a:t>výstupní </a:t>
            </a:r>
            <a:r>
              <a:rPr lang="cs-CZ" dirty="0" smtClean="0">
                <a:solidFill>
                  <a:srgbClr val="0070C0"/>
                </a:solidFill>
              </a:rPr>
              <a:t>zařízení.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85926"/>
            <a:ext cx="1107060" cy="81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1500174"/>
            <a:ext cx="1007522" cy="9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3071810"/>
            <a:ext cx="1509825" cy="1280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1643050"/>
            <a:ext cx="1203747" cy="111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3143248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5143512"/>
            <a:ext cx="1610920" cy="1201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6050" y="3286124"/>
            <a:ext cx="1037083" cy="82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6665" y="3286124"/>
            <a:ext cx="1598958" cy="10093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00100" y="5357826"/>
            <a:ext cx="928670" cy="928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14612" y="1785926"/>
            <a:ext cx="988680" cy="67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929190" y="5072074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140730" y="5214950"/>
            <a:ext cx="1622091" cy="10969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Elipsa 15"/>
          <p:cNvSpPr/>
          <p:nvPr/>
        </p:nvSpPr>
        <p:spPr>
          <a:xfrm>
            <a:off x="4500562" y="1428736"/>
            <a:ext cx="1571636" cy="1571636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42910" y="2928934"/>
            <a:ext cx="1571636" cy="1571636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643438" y="3000372"/>
            <a:ext cx="1571636" cy="1571636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72330" y="4857760"/>
            <a:ext cx="1571636" cy="1571636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3. Vyber </a:t>
            </a:r>
            <a:r>
              <a:rPr lang="cs-CZ" dirty="0" smtClean="0"/>
              <a:t>a zakroužkuj pouze kombinovaná </a:t>
            </a:r>
            <a:r>
              <a:rPr lang="cs-CZ" dirty="0" smtClean="0">
                <a:solidFill>
                  <a:srgbClr val="00B050"/>
                </a:solidFill>
              </a:rPr>
              <a:t>vstupně-výstupní </a:t>
            </a:r>
            <a:r>
              <a:rPr lang="cs-CZ" dirty="0" smtClean="0">
                <a:solidFill>
                  <a:srgbClr val="00B050"/>
                </a:solidFill>
              </a:rPr>
              <a:t>zařízení.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85926"/>
            <a:ext cx="1107060" cy="81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1500174"/>
            <a:ext cx="1007522" cy="9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214686"/>
            <a:ext cx="1594024" cy="13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1643050"/>
            <a:ext cx="1203747" cy="111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3143248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5143512"/>
            <a:ext cx="1610920" cy="1201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6050" y="3286124"/>
            <a:ext cx="1037083" cy="82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7158" y="3071810"/>
            <a:ext cx="1938465" cy="122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00100" y="5357826"/>
            <a:ext cx="928670" cy="928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14612" y="1785926"/>
            <a:ext cx="988680" cy="67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929190" y="5072074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929454" y="5072074"/>
            <a:ext cx="1833368" cy="1239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Cv</a:t>
            </a:r>
            <a:r>
              <a:rPr lang="cs-CZ" dirty="0" smtClean="0"/>
              <a:t>. 3. Vyber </a:t>
            </a:r>
            <a:r>
              <a:rPr lang="cs-CZ" dirty="0" smtClean="0"/>
              <a:t>a zakroužkuj pouze kombinovaná </a:t>
            </a:r>
            <a:r>
              <a:rPr lang="cs-CZ" dirty="0" smtClean="0">
                <a:solidFill>
                  <a:srgbClr val="00B050"/>
                </a:solidFill>
              </a:rPr>
              <a:t>vstupně-výstupní </a:t>
            </a:r>
            <a:r>
              <a:rPr lang="cs-CZ" dirty="0" smtClean="0">
                <a:solidFill>
                  <a:srgbClr val="00B050"/>
                </a:solidFill>
              </a:rPr>
              <a:t>zařízení.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785926"/>
            <a:ext cx="1107060" cy="81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1500174"/>
            <a:ext cx="1007522" cy="93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214686"/>
            <a:ext cx="1594024" cy="135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1643050"/>
            <a:ext cx="1203747" cy="1110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57752" y="3143248"/>
            <a:ext cx="1214446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86050" y="5143512"/>
            <a:ext cx="1610920" cy="1201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86050" y="3286124"/>
            <a:ext cx="1037083" cy="82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7158" y="3071810"/>
            <a:ext cx="1938465" cy="122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00100" y="5357826"/>
            <a:ext cx="928670" cy="928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14612" y="1785926"/>
            <a:ext cx="988680" cy="676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929190" y="5072074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929454" y="5072074"/>
            <a:ext cx="1833368" cy="1239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Elipsa 16"/>
          <p:cNvSpPr/>
          <p:nvPr/>
        </p:nvSpPr>
        <p:spPr>
          <a:xfrm>
            <a:off x="2428860" y="1428736"/>
            <a:ext cx="1571636" cy="1571636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14876" y="4857760"/>
            <a:ext cx="1571636" cy="1571636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42910" y="4929198"/>
            <a:ext cx="1571636" cy="1571636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Periferie -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2000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>
                <a:hlinkClick r:id="rId2" action="ppaction://hlinkfile"/>
              </a:rPr>
              <a:t>Periferie cvičení.</a:t>
            </a:r>
            <a:r>
              <a:rPr lang="cs-CZ" dirty="0" err="1" smtClean="0">
                <a:hlinkClick r:id="rId2" action="ppaction://hlinkfile"/>
              </a:rPr>
              <a:t>docx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785926"/>
            <a:ext cx="576258" cy="576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cs-CZ" dirty="0" smtClean="0"/>
              <a:t>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100" dirty="0" smtClean="0"/>
              <a:t>obr.1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2"/>
              </a:rPr>
              <a:t>http://intrototechnology.com/wp-content/uploads/2011/07/clean-computer-mouse.jpg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obr.2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3"/>
              </a:rPr>
              <a:t>http://upload.wikimedia.org/wikipedia/commons/6/68/Logitech-trackball.jpg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obr.3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4"/>
              </a:rPr>
              <a:t>http://upload.wikimedia.org/wikipedia/commons/thumb/0/08/Computer_keyboard_US.svg/800px-Computer_keyboard_US.svg.png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obr.4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5"/>
              </a:rPr>
              <a:t>http://pan.</a:t>
            </a:r>
            <a:r>
              <a:rPr lang="cs-CZ" sz="1100" dirty="0" err="1" smtClean="0">
                <a:hlinkClick r:id="rId5"/>
              </a:rPr>
              <a:t>fotovista.com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dev</a:t>
            </a:r>
            <a:r>
              <a:rPr lang="cs-CZ" sz="1100" dirty="0" smtClean="0">
                <a:hlinkClick r:id="rId5"/>
              </a:rPr>
              <a:t>/7/3/05051737/u_05051737.jpg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obr.5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6"/>
              </a:rPr>
              <a:t>http://upload.wikimedia.org/wikipedia/commons/thumb/8/8e/Scanner-epson4870.jpg/706px-Scanner-epson4870.jpg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obr.6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7"/>
              </a:rPr>
              <a:t>http://upload.wikimedia.org/wikipedia/commons/7/70/Quickshot.jpg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obr.7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8"/>
              </a:rPr>
              <a:t>http://plazmaxcomputers.com/images/21-69-3248_large.gif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obr.8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9"/>
              </a:rPr>
              <a:t>http://upload.wikimedia.org/wikipedia/commons/thumb/c/c5/Logitech_Quickcam_Pro_4000.jpg/643px-Logitech_Quickcam_Pro_4000.jpg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obr.9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0"/>
              </a:rPr>
              <a:t>http://www.</a:t>
            </a:r>
            <a:r>
              <a:rPr lang="cs-CZ" sz="1100" dirty="0" err="1" smtClean="0">
                <a:hlinkClick r:id="rId10"/>
              </a:rPr>
              <a:t>pwkits.org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wp</a:t>
            </a:r>
            <a:r>
              <a:rPr lang="cs-CZ" sz="1100" dirty="0" smtClean="0">
                <a:hlinkClick r:id="rId10"/>
              </a:rPr>
              <a:t>-</a:t>
            </a:r>
            <a:r>
              <a:rPr lang="cs-CZ" sz="1100" dirty="0" err="1" smtClean="0">
                <a:hlinkClick r:id="rId10"/>
              </a:rPr>
              <a:t>content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uploads</a:t>
            </a:r>
            <a:r>
              <a:rPr lang="cs-CZ" sz="1100" dirty="0" smtClean="0">
                <a:hlinkClick r:id="rId10"/>
              </a:rPr>
              <a:t>/2008/07/</a:t>
            </a:r>
            <a:r>
              <a:rPr lang="cs-CZ" sz="1100" dirty="0" err="1" smtClean="0">
                <a:hlinkClick r:id="rId10"/>
              </a:rPr>
              <a:t>wired</a:t>
            </a:r>
            <a:r>
              <a:rPr lang="cs-CZ" sz="1100" dirty="0" smtClean="0">
                <a:hlinkClick r:id="rId10"/>
              </a:rPr>
              <a:t>-</a:t>
            </a:r>
            <a:r>
              <a:rPr lang="cs-CZ" sz="1100" dirty="0" err="1" smtClean="0">
                <a:hlinkClick r:id="rId10"/>
              </a:rPr>
              <a:t>microphone.jpg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obr.10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1"/>
              </a:rPr>
              <a:t>http://upload.wikimedia.org/wikipedia/commons/3/30/Touchscreen.jpg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obr.11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2"/>
              </a:rPr>
              <a:t>http://upload.wikimedia.org/wikipedia/commons/b/b6/Touchpad.jpg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obr.12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3"/>
              </a:rPr>
              <a:t>http://www.</a:t>
            </a:r>
            <a:r>
              <a:rPr lang="cs-CZ" sz="1100" dirty="0" err="1" smtClean="0">
                <a:hlinkClick r:id="rId13"/>
              </a:rPr>
              <a:t>newtechnology.co.in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wp</a:t>
            </a:r>
            <a:r>
              <a:rPr lang="cs-CZ" sz="1100" dirty="0" smtClean="0">
                <a:hlinkClick r:id="rId13"/>
              </a:rPr>
              <a:t>-</a:t>
            </a:r>
            <a:r>
              <a:rPr lang="cs-CZ" sz="1100" dirty="0" err="1" smtClean="0">
                <a:hlinkClick r:id="rId13"/>
              </a:rPr>
              <a:t>content</a:t>
            </a:r>
            <a:r>
              <a:rPr lang="cs-CZ" sz="1100" dirty="0" smtClean="0">
                <a:hlinkClick r:id="rId13"/>
              </a:rPr>
              <a:t>/</a:t>
            </a:r>
            <a:r>
              <a:rPr lang="cs-CZ" sz="1100" dirty="0" err="1" smtClean="0">
                <a:hlinkClick r:id="rId13"/>
              </a:rPr>
              <a:t>uploads</a:t>
            </a:r>
            <a:r>
              <a:rPr lang="cs-CZ" sz="1100" dirty="0" smtClean="0">
                <a:hlinkClick r:id="rId13"/>
              </a:rPr>
              <a:t>/2009/01/</a:t>
            </a:r>
            <a:r>
              <a:rPr lang="cs-CZ" sz="1100" dirty="0" err="1" smtClean="0">
                <a:hlinkClick r:id="rId13"/>
              </a:rPr>
              <a:t>samsung</a:t>
            </a:r>
            <a:r>
              <a:rPr lang="cs-CZ" sz="1100" dirty="0" smtClean="0">
                <a:hlinkClick r:id="rId13"/>
              </a:rPr>
              <a:t>_p2370l.jpg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obr.13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4"/>
              </a:rPr>
              <a:t>http://www.</a:t>
            </a:r>
            <a:r>
              <a:rPr lang="cs-CZ" sz="1100" dirty="0" err="1" smtClean="0">
                <a:hlinkClick r:id="rId14"/>
              </a:rPr>
              <a:t>digitalpaperhearts.com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wp</a:t>
            </a:r>
            <a:r>
              <a:rPr lang="cs-CZ" sz="1100" dirty="0" smtClean="0">
                <a:hlinkClick r:id="rId14"/>
              </a:rPr>
              <a:t>-</a:t>
            </a:r>
            <a:r>
              <a:rPr lang="cs-CZ" sz="1100" dirty="0" err="1" smtClean="0">
                <a:hlinkClick r:id="rId14"/>
              </a:rPr>
              <a:t>content</a:t>
            </a:r>
            <a:r>
              <a:rPr lang="cs-CZ" sz="1100" dirty="0" smtClean="0">
                <a:hlinkClick r:id="rId14"/>
              </a:rPr>
              <a:t>/</a:t>
            </a:r>
            <a:r>
              <a:rPr lang="cs-CZ" sz="1100" dirty="0" err="1" smtClean="0">
                <a:hlinkClick r:id="rId14"/>
              </a:rPr>
              <a:t>uploads</a:t>
            </a:r>
            <a:r>
              <a:rPr lang="cs-CZ" sz="1100" dirty="0" smtClean="0">
                <a:hlinkClick r:id="rId14"/>
              </a:rPr>
              <a:t>/2011/06/</a:t>
            </a:r>
            <a:r>
              <a:rPr lang="cs-CZ" sz="1100" dirty="0" err="1" smtClean="0">
                <a:hlinkClick r:id="rId14"/>
              </a:rPr>
              <a:t>printer</a:t>
            </a:r>
            <a:r>
              <a:rPr lang="cs-CZ" sz="1100" dirty="0" smtClean="0">
                <a:hlinkClick r:id="rId14"/>
              </a:rPr>
              <a:t>-</a:t>
            </a:r>
            <a:r>
              <a:rPr lang="cs-CZ" sz="1100" dirty="0" err="1" smtClean="0">
                <a:hlinkClick r:id="rId14"/>
              </a:rPr>
              <a:t>repair</a:t>
            </a:r>
            <a:r>
              <a:rPr lang="cs-CZ" sz="1100" dirty="0" smtClean="0">
                <a:hlinkClick r:id="rId14"/>
              </a:rPr>
              <a:t>-</a:t>
            </a:r>
            <a:r>
              <a:rPr lang="cs-CZ" sz="1100" dirty="0" err="1" smtClean="0">
                <a:hlinkClick r:id="rId14"/>
              </a:rPr>
              <a:t>service</a:t>
            </a:r>
            <a:r>
              <a:rPr lang="cs-CZ" sz="1100" dirty="0" smtClean="0">
                <a:hlinkClick r:id="rId14"/>
              </a:rPr>
              <a:t>-</a:t>
            </a:r>
            <a:r>
              <a:rPr lang="cs-CZ" sz="1100" dirty="0" err="1" smtClean="0">
                <a:hlinkClick r:id="rId14"/>
              </a:rPr>
              <a:t>oxfordshire.jpg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obr.14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5"/>
              </a:rPr>
              <a:t>http://www.</a:t>
            </a:r>
            <a:r>
              <a:rPr lang="cs-CZ" sz="1100" dirty="0" err="1" smtClean="0">
                <a:hlinkClick r:id="rId15"/>
              </a:rPr>
              <a:t>dropshipstrategy.com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imgs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products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speakers.jpg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obr.15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6"/>
              </a:rPr>
              <a:t>http://img.tomshardware.com/us/2005/07/14/headsets_gamers_can_love/hs-medusa5.1usb-01.jpg</a:t>
            </a: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r>
              <a:rPr lang="cs-CZ" smtClean="0"/>
              <a:t>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200" dirty="0" smtClean="0"/>
              <a:t>[</a:t>
            </a:r>
            <a:r>
              <a:rPr lang="cs-CZ" sz="1000" dirty="0" smtClean="0"/>
              <a:t>obr.16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2"/>
              </a:rPr>
              <a:t>http://upload.wikimedia.org/wikipedia/commons/d/d3/Projektor_PGD2870W_firmy_Sharp.jpg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obr.17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marketeo.pl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photoArticle</a:t>
            </a:r>
            <a:r>
              <a:rPr lang="cs-CZ" sz="1000" dirty="0" smtClean="0">
                <a:hlinkClick r:id="rId3"/>
              </a:rPr>
              <a:t>/</a:t>
            </a:r>
            <a:r>
              <a:rPr lang="cs-CZ" sz="1000" dirty="0" err="1" smtClean="0">
                <a:hlinkClick r:id="rId3"/>
              </a:rPr>
              <a:t>big</a:t>
            </a:r>
            <a:r>
              <a:rPr lang="cs-CZ" sz="1000" dirty="0" smtClean="0">
                <a:hlinkClick r:id="rId3"/>
              </a:rPr>
              <a:t>/1503_</a:t>
            </a:r>
            <a:r>
              <a:rPr lang="cs-CZ" sz="1000" dirty="0" err="1" smtClean="0">
                <a:hlinkClick r:id="rId3"/>
              </a:rPr>
              <a:t>big.jpg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obr.18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4"/>
              </a:rPr>
              <a:t>http://upload.wikimedia.org/wikipedia/commons/thumb/6/6c/Geil_David_1GB_AB.jpg/250px-Geil_David_1GB_AB.jpg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obr.19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5"/>
              </a:rPr>
              <a:t>http://upload.wikimedia.org/wikipedia/commons/thumb/f/fb/Secure_Digital_Kingston_512MB.jpg/200px-Secure_Digital_Kingston_512MB.jpg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obr.20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6"/>
              </a:rPr>
              <a:t>http://upload.wikimedia.org/wikipedia/commons/thumb/3/36/3%2C5%22-Diskette.jpg/763px-3%2C5%22-Diskette.jpg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obr.21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7"/>
              </a:rPr>
              <a:t>http://cs.wikipedia.org/wiki/Soubor:Blu-ray_200GB.jpg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obr.22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8"/>
              </a:rPr>
              <a:t>http://1.bp.blogspot.com/_E8TIadUCeP4/TOSmR6UDOFI/</a:t>
            </a:r>
            <a:r>
              <a:rPr lang="cs-CZ" sz="1000" dirty="0" err="1" smtClean="0">
                <a:hlinkClick r:id="rId8"/>
              </a:rPr>
              <a:t>AAAAAAAAAaA</a:t>
            </a:r>
            <a:r>
              <a:rPr lang="cs-CZ" sz="1000" dirty="0" smtClean="0">
                <a:hlinkClick r:id="rId8"/>
              </a:rPr>
              <a:t>/6_</a:t>
            </a:r>
            <a:r>
              <a:rPr lang="cs-CZ" sz="1000" dirty="0" err="1" smtClean="0">
                <a:hlinkClick r:id="rId8"/>
              </a:rPr>
              <a:t>eziIM</a:t>
            </a:r>
            <a:r>
              <a:rPr lang="cs-CZ" sz="1000" dirty="0" smtClean="0">
                <a:hlinkClick r:id="rId8"/>
              </a:rPr>
              <a:t>-</a:t>
            </a:r>
            <a:r>
              <a:rPr lang="cs-CZ" sz="1000" dirty="0" err="1" smtClean="0">
                <a:hlinkClick r:id="rId8"/>
              </a:rPr>
              <a:t>XvY</a:t>
            </a:r>
            <a:r>
              <a:rPr lang="cs-CZ" sz="1000" dirty="0" smtClean="0">
                <a:hlinkClick r:id="rId8"/>
              </a:rPr>
              <a:t>/s1600/1%2Bexternal%2Bhard%2Bdrive.jpg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obr.23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9"/>
              </a:rPr>
              <a:t>http://i.</a:t>
            </a:r>
            <a:r>
              <a:rPr lang="cs-CZ" sz="1000" dirty="0" err="1" smtClean="0">
                <a:hlinkClick r:id="rId9"/>
              </a:rPr>
              <a:t>alz.cz</a:t>
            </a:r>
            <a:r>
              <a:rPr lang="cs-CZ" sz="1000" dirty="0" smtClean="0">
                <a:hlinkClick r:id="rId9"/>
              </a:rPr>
              <a:t>/</a:t>
            </a:r>
            <a:r>
              <a:rPr lang="cs-CZ" sz="1000" dirty="0" err="1" smtClean="0">
                <a:hlinkClick r:id="rId9"/>
              </a:rPr>
              <a:t>ImgW.ashx</a:t>
            </a:r>
            <a:r>
              <a:rPr lang="cs-CZ" sz="1000" dirty="0" smtClean="0">
                <a:hlinkClick r:id="rId9"/>
              </a:rPr>
              <a:t>?</a:t>
            </a:r>
            <a:r>
              <a:rPr lang="cs-CZ" sz="1000" dirty="0" err="1" smtClean="0">
                <a:hlinkClick r:id="rId9"/>
              </a:rPr>
              <a:t>fd</a:t>
            </a:r>
            <a:r>
              <a:rPr lang="cs-CZ" sz="1000" dirty="0" smtClean="0">
                <a:hlinkClick r:id="rId9"/>
              </a:rPr>
              <a:t>=</a:t>
            </a:r>
            <a:r>
              <a:rPr lang="cs-CZ" sz="1000" dirty="0" err="1" smtClean="0">
                <a:hlinkClick r:id="rId9"/>
              </a:rPr>
              <a:t>FotoAdd</a:t>
            </a:r>
            <a:r>
              <a:rPr lang="cs-CZ" sz="1000" dirty="0" smtClean="0">
                <a:hlinkClick r:id="rId9"/>
              </a:rPr>
              <a:t>&amp;cd=HC163i-04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obr.24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10"/>
              </a:rPr>
              <a:t>http://www.</a:t>
            </a:r>
            <a:r>
              <a:rPr lang="cs-CZ" sz="1000" dirty="0" err="1" smtClean="0">
                <a:hlinkClick r:id="rId10"/>
              </a:rPr>
              <a:t>alza.cz</a:t>
            </a:r>
            <a:r>
              <a:rPr lang="cs-CZ" sz="1000" dirty="0" smtClean="0">
                <a:hlinkClick r:id="rId10"/>
              </a:rPr>
              <a:t>/</a:t>
            </a:r>
            <a:r>
              <a:rPr lang="cs-CZ" sz="1000" dirty="0" err="1" smtClean="0">
                <a:hlinkClick r:id="rId10"/>
              </a:rPr>
              <a:t>sweex</a:t>
            </a:r>
            <a:r>
              <a:rPr lang="cs-CZ" sz="1000" dirty="0" smtClean="0">
                <a:hlinkClick r:id="rId10"/>
              </a:rPr>
              <a:t>-sc010-</a:t>
            </a:r>
            <a:r>
              <a:rPr lang="cs-CZ" sz="1000" dirty="0" err="1" smtClean="0">
                <a:hlinkClick r:id="rId10"/>
              </a:rPr>
              <a:t>externi</a:t>
            </a:r>
            <a:r>
              <a:rPr lang="cs-CZ" sz="1000" dirty="0" smtClean="0">
                <a:hlinkClick r:id="rId10"/>
              </a:rPr>
              <a:t>-</a:t>
            </a:r>
            <a:r>
              <a:rPr lang="cs-CZ" sz="1000" dirty="0" err="1" smtClean="0">
                <a:hlinkClick r:id="rId10"/>
              </a:rPr>
              <a:t>usb</a:t>
            </a:r>
            <a:r>
              <a:rPr lang="cs-CZ" sz="1000" dirty="0" smtClean="0">
                <a:hlinkClick r:id="rId10"/>
              </a:rPr>
              <a:t>-d265147.htm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obr.25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11"/>
              </a:rPr>
              <a:t>http://i.</a:t>
            </a:r>
            <a:r>
              <a:rPr lang="cs-CZ" sz="1000" dirty="0" err="1" smtClean="0">
                <a:hlinkClick r:id="rId11"/>
              </a:rPr>
              <a:t>alz.cz</a:t>
            </a:r>
            <a:r>
              <a:rPr lang="cs-CZ" sz="1000" dirty="0" smtClean="0">
                <a:hlinkClick r:id="rId11"/>
              </a:rPr>
              <a:t>/Foto/f8/VD/VD041d1.jpg</a:t>
            </a:r>
            <a:endParaRPr lang="cs-CZ" sz="1000" dirty="0" smtClean="0"/>
          </a:p>
          <a:p>
            <a:pPr>
              <a:buNone/>
            </a:pPr>
            <a:r>
              <a:rPr lang="en-US" sz="1000" dirty="0" smtClean="0"/>
              <a:t>[</a:t>
            </a:r>
            <a:r>
              <a:rPr lang="cs-CZ" sz="1000" dirty="0" smtClean="0"/>
              <a:t>obr.26</a:t>
            </a:r>
            <a:r>
              <a:rPr lang="en-US" sz="1000" dirty="0" smtClean="0"/>
              <a:t>] </a:t>
            </a:r>
            <a:r>
              <a:rPr lang="cs-CZ" sz="1000" dirty="0" smtClean="0"/>
              <a:t>[cit. 2012-01-18]. Dostupný  na WWW:</a:t>
            </a:r>
          </a:p>
          <a:p>
            <a:pPr>
              <a:buNone/>
            </a:pPr>
            <a:r>
              <a:rPr lang="cs-CZ" sz="1000" dirty="0" smtClean="0">
                <a:hlinkClick r:id="rId12"/>
              </a:rPr>
              <a:t>http://att.suntech.cz/suntech_att/h/V/Z/sun_phphVZvDU.jpg</a:t>
            </a:r>
            <a:endParaRPr lang="cs-CZ" sz="1000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702</Words>
  <Application>Microsoft Office PowerPoint</Application>
  <PresentationFormat>Předvádění na obrazovce (4:3)</PresentationFormat>
  <Paragraphs>149</Paragraphs>
  <Slides>36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Prezentace aplikace PowerPoint</vt:lpstr>
      <vt:lpstr>Anotace</vt:lpstr>
      <vt:lpstr>Informatika</vt:lpstr>
      <vt:lpstr>Periferie</vt:lpstr>
      <vt:lpstr>a) Vstupní periferie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b) Výstupní zařízení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c) Kombinovaná vstupně-výstupní zařízení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Cv. 1. Šipkami vyznač vstupní a výstupní periferie.</vt:lpstr>
      <vt:lpstr>Cv. 1. Šipkami vyznač vstupní a výstupní periferie.</vt:lpstr>
      <vt:lpstr>Cv. 2. Vyber a zakroužkuj pouze výstupní zařízení.</vt:lpstr>
      <vt:lpstr>Cv. 2. Vyber a zakroužkuj pouze výstupní zařízení.</vt:lpstr>
      <vt:lpstr>Cv. 3. Vyber a zakroužkuj pouze kombinovaná vstupně-výstupní zařízení.</vt:lpstr>
      <vt:lpstr>Cv. 3. Vyber a zakroužkuj pouze kombinovaná vstupně-výstupní zařízení.</vt:lpstr>
      <vt:lpstr>Periferie - cvičení</vt:lpstr>
      <vt:lpstr>Zdroje, citace</vt:lpstr>
      <vt:lpstr>Zdroje, citace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ZŠ Uh.Ostroh</dc:creator>
  <cp:lastModifiedBy>Martin Králík</cp:lastModifiedBy>
  <cp:revision>81</cp:revision>
  <dcterms:created xsi:type="dcterms:W3CDTF">2011-10-19T10:38:56Z</dcterms:created>
  <dcterms:modified xsi:type="dcterms:W3CDTF">2012-03-13T19:43:35Z</dcterms:modified>
</cp:coreProperties>
</file>