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8" r:id="rId4"/>
    <p:sldId id="265" r:id="rId5"/>
    <p:sldId id="259" r:id="rId6"/>
    <p:sldId id="261" r:id="rId7"/>
    <p:sldId id="262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11C02-3AC0-495E-9388-2B0D0D03036E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A6E6-2E69-47E5-B66B-C62CBAC195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11C02-3AC0-495E-9388-2B0D0D03036E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A6E6-2E69-47E5-B66B-C62CBAC195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11C02-3AC0-495E-9388-2B0D0D03036E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A6E6-2E69-47E5-B66B-C62CBAC195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11C02-3AC0-495E-9388-2B0D0D03036E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A6E6-2E69-47E5-B66B-C62CBAC195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11C02-3AC0-495E-9388-2B0D0D03036E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A6E6-2E69-47E5-B66B-C62CBAC195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11C02-3AC0-495E-9388-2B0D0D03036E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A6E6-2E69-47E5-B66B-C62CBAC195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11C02-3AC0-495E-9388-2B0D0D03036E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A6E6-2E69-47E5-B66B-C62CBAC195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11C02-3AC0-495E-9388-2B0D0D03036E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A6E6-2E69-47E5-B66B-C62CBAC195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11C02-3AC0-495E-9388-2B0D0D03036E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A6E6-2E69-47E5-B66B-C62CBAC195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11C02-3AC0-495E-9388-2B0D0D03036E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A6E6-2E69-47E5-B66B-C62CBAC195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11C02-3AC0-495E-9388-2B0D0D03036E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A6E6-2E69-47E5-B66B-C62CBAC195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811C02-3AC0-495E-9388-2B0D0D03036E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6A6E6-2E69-47E5-B66B-C62CBAC195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aterky-levne.cz/category/zinko-uhlikove-baterie/5" TargetMode="External"/><Relationship Id="rId7" Type="http://schemas.openxmlformats.org/officeDocument/2006/relationships/hyperlink" Target="http://www.fahavirov.cz/?attachment_id=712" TargetMode="External"/><Relationship Id="rId2" Type="http://schemas.openxmlformats.org/officeDocument/2006/relationships/hyperlink" Target="http://web.natur.cuni.cz/ugmnz/mineral/mineral/gifv/grafit_1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uckminsterfullerene_animated.gif" TargetMode="External"/><Relationship Id="rId5" Type="http://schemas.openxmlformats.org/officeDocument/2006/relationships/hyperlink" Target="http://cs.wikipedia.org/wiki/Soubor:Diamond_Cubic-F_lattice_animation.gif" TargetMode="External"/><Relationship Id="rId4" Type="http://schemas.openxmlformats.org/officeDocument/2006/relationships/hyperlink" Target="http://magickaminky.blog.cz/1012/diama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1367"/>
            <a:ext cx="681037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55576" y="1582341"/>
            <a:ext cx="7632848" cy="507831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Název projektu: Zkvalitnění výuky cizích jazyků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Číslo projektu: CZ.1.07/1.4.00/21.3228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Datum: 3. 3. 2013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Základní škola Havlíčkův Brod, </a:t>
            </a:r>
            <a:r>
              <a:rPr lang="cs-CZ" sz="2400" dirty="0" err="1" smtClean="0">
                <a:solidFill>
                  <a:schemeClr val="tx1"/>
                </a:solidFill>
              </a:rPr>
              <a:t>Štáflova</a:t>
            </a:r>
            <a:r>
              <a:rPr lang="cs-CZ" sz="2400" dirty="0" smtClean="0">
                <a:solidFill>
                  <a:schemeClr val="tx1"/>
                </a:solidFill>
              </a:rPr>
              <a:t> 2004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Jméno: Mgr. Kateřina </a:t>
            </a:r>
            <a:r>
              <a:rPr lang="cs-CZ" sz="2400" dirty="0" err="1" smtClean="0">
                <a:solidFill>
                  <a:schemeClr val="tx1"/>
                </a:solidFill>
              </a:rPr>
              <a:t>Zimplová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Ročník: 8.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Vzdělávací oblast: Člověk a příroda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Vzdělávací obor: Chemie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Tematický okruh, téma: </a:t>
            </a:r>
            <a:r>
              <a:rPr lang="cs-CZ" sz="2400" dirty="0" smtClean="0">
                <a:solidFill>
                  <a:schemeClr val="tx1"/>
                </a:solidFill>
              </a:rPr>
              <a:t>VY_32_INOVACE_CH_13_Uhlík_8.ročník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Metodické doporučení/anotace: DUM slouží k výkladu a rozšíření učiva.</a:t>
            </a:r>
            <a:endParaRPr lang="cs-CZ" sz="2400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51781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404664"/>
            <a:ext cx="8229600" cy="61206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lnSpcReduction="10000"/>
          </a:bodyPr>
          <a:lstStyle/>
          <a:p>
            <a:pPr lvl="0" algn="ctr">
              <a:spcBef>
                <a:spcPct val="20000"/>
              </a:spcBef>
            </a:pPr>
            <a:r>
              <a:rPr lang="cs-CZ" sz="5400" b="1" dirty="0" smtClean="0"/>
              <a:t/>
            </a:r>
            <a:br>
              <a:rPr lang="cs-CZ" sz="5400" b="1" dirty="0" smtClean="0"/>
            </a:br>
            <a:r>
              <a:rPr lang="cs-CZ" sz="5400" b="1" dirty="0" smtClean="0"/>
              <a:t>UHLÍK</a:t>
            </a:r>
            <a:br>
              <a:rPr lang="cs-CZ" sz="5400" b="1" dirty="0" smtClean="0"/>
            </a:br>
            <a:r>
              <a:rPr lang="cs-CZ" sz="5400" b="1" dirty="0" smtClean="0"/>
              <a:t/>
            </a:r>
            <a:br>
              <a:rPr lang="cs-CZ" sz="5400" b="1" dirty="0" smtClean="0"/>
            </a:br>
            <a:r>
              <a:rPr lang="cs-CZ" sz="23900" b="1" dirty="0" smtClean="0"/>
              <a:t>C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Uhlík - C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525963"/>
          </a:xfr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Uhlík je biogenní prvek </a:t>
            </a:r>
            <a:br>
              <a:rPr lang="cs-CZ" b="1" dirty="0" smtClean="0"/>
            </a:br>
            <a:r>
              <a:rPr lang="cs-CZ" b="1" dirty="0" smtClean="0"/>
              <a:t>(je součástí živých organismů)</a:t>
            </a:r>
          </a:p>
          <a:p>
            <a:r>
              <a:rPr lang="cs-CZ" dirty="0" smtClean="0"/>
              <a:t> </a:t>
            </a:r>
            <a:r>
              <a:rPr lang="cs-CZ" b="1" dirty="0" smtClean="0"/>
              <a:t>Vytváří významné sloučeniny s vodíkem</a:t>
            </a:r>
            <a:br>
              <a:rPr lang="cs-CZ" b="1" dirty="0" smtClean="0"/>
            </a:br>
            <a:r>
              <a:rPr lang="cs-CZ" b="1" dirty="0" smtClean="0"/>
              <a:t>(organické sloučeniny)</a:t>
            </a:r>
          </a:p>
          <a:p>
            <a:r>
              <a:rPr lang="cs-CZ" b="1" dirty="0" smtClean="0"/>
              <a:t>Je vždy čtyřvazný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3268331"/>
            <a:ext cx="2376264" cy="28249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4355976" y="5518973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</a:p>
          <a:p>
            <a:r>
              <a:rPr lang="cs-CZ" dirty="0" err="1" smtClean="0"/>
              <a:t>methan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Uhlík - C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Uhlík je nekovový prvek, který se vyskytuje ve třech různých formách:</a:t>
            </a:r>
          </a:p>
          <a:p>
            <a:endParaRPr lang="cs-CZ" dirty="0" smtClean="0"/>
          </a:p>
          <a:p>
            <a:r>
              <a:rPr lang="cs-CZ" b="1" dirty="0" smtClean="0"/>
              <a:t>Grafit (tuha)</a:t>
            </a:r>
          </a:p>
          <a:p>
            <a:r>
              <a:rPr lang="cs-CZ" b="1" dirty="0" smtClean="0"/>
              <a:t>Diamant</a:t>
            </a:r>
          </a:p>
          <a:p>
            <a:r>
              <a:rPr lang="cs-CZ" b="1" dirty="0" smtClean="0"/>
              <a:t>Fulleren</a:t>
            </a:r>
          </a:p>
          <a:p>
            <a:endParaRPr lang="cs-CZ" dirty="0"/>
          </a:p>
          <a:p>
            <a:pPr>
              <a:buNone/>
            </a:pPr>
            <a:r>
              <a:rPr lang="cs-CZ" b="1" dirty="0" smtClean="0"/>
              <a:t>Tyto formy mají naprosto odlišné vlastnosti.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Grafit - tuha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Tuha je nerost, který se nachází v přírodě</a:t>
            </a:r>
          </a:p>
          <a:p>
            <a:r>
              <a:rPr lang="cs-CZ" sz="2800" b="1" dirty="0" smtClean="0"/>
              <a:t>Vyrábí se z něj tužky</a:t>
            </a:r>
          </a:p>
          <a:p>
            <a:r>
              <a:rPr lang="cs-CZ" sz="2800" b="1" dirty="0" smtClean="0"/>
              <a:t>Vede elektrický proud</a:t>
            </a:r>
          </a:p>
          <a:p>
            <a:r>
              <a:rPr lang="cs-CZ" sz="2800" b="1" dirty="0" smtClean="0"/>
              <a:t>Používá se také </a:t>
            </a:r>
            <a:br>
              <a:rPr lang="cs-CZ" sz="2800" b="1" dirty="0" smtClean="0"/>
            </a:br>
            <a:r>
              <a:rPr lang="cs-CZ" sz="2800" b="1" dirty="0" smtClean="0"/>
              <a:t>v jaderných elektrárnách</a:t>
            </a:r>
          </a:p>
          <a:p>
            <a:r>
              <a:rPr lang="cs-CZ" sz="2800" b="1" dirty="0" smtClean="0"/>
              <a:t>Najdeme ji také </a:t>
            </a:r>
            <a:br>
              <a:rPr lang="cs-CZ" sz="2800" b="1" dirty="0" smtClean="0"/>
            </a:br>
            <a:r>
              <a:rPr lang="cs-CZ" sz="2800" b="1" dirty="0" smtClean="0"/>
              <a:t>v elektrických článcích</a:t>
            </a:r>
            <a:endParaRPr lang="cs-CZ" sz="2800" b="1" dirty="0"/>
          </a:p>
          <a:p>
            <a:pPr>
              <a:buNone/>
            </a:pPr>
            <a:r>
              <a:rPr lang="cs-CZ" sz="2800" b="1" dirty="0" smtClean="0"/>
              <a:t> </a:t>
            </a:r>
            <a:endParaRPr lang="cs-CZ" sz="2800" b="1" dirty="0"/>
          </a:p>
        </p:txBody>
      </p:sp>
      <p:pic>
        <p:nvPicPr>
          <p:cNvPr id="4" name="Obrázek 3" descr="grafit_1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1992" y="2060848"/>
            <a:ext cx="2230448" cy="2444326"/>
          </a:xfrm>
          <a:prstGeom prst="rect">
            <a:avLst/>
          </a:prstGeom>
        </p:spPr>
      </p:pic>
      <p:pic>
        <p:nvPicPr>
          <p:cNvPr id="5" name="Obrázek 4" descr="grafit_2.jpg"/>
          <p:cNvPicPr>
            <a:picLocks noChangeAspect="1"/>
          </p:cNvPicPr>
          <p:nvPr/>
        </p:nvPicPr>
        <p:blipFill>
          <a:blip r:embed="rId3" cstate="print"/>
          <a:srcRect l="8108" t="13514" r="10811" b="10811"/>
          <a:stretch>
            <a:fillRect/>
          </a:stretch>
        </p:blipFill>
        <p:spPr>
          <a:xfrm>
            <a:off x="6351626" y="4638735"/>
            <a:ext cx="2180814" cy="1526569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220072" y="5590981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</a:p>
          <a:p>
            <a:r>
              <a:rPr lang="cs-CZ" dirty="0" smtClean="0"/>
              <a:t>grafit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3573016"/>
            <a:ext cx="10801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br>
              <a:rPr lang="cs-CZ" dirty="0" smtClean="0"/>
            </a:br>
            <a:r>
              <a:rPr lang="cs-CZ" dirty="0" err="1" smtClean="0"/>
              <a:t>strukturatuhy</a:t>
            </a:r>
            <a:endParaRPr lang="cs-CZ" dirty="0"/>
          </a:p>
        </p:txBody>
      </p:sp>
      <p:pic>
        <p:nvPicPr>
          <p:cNvPr id="8" name="Obrázek 7" descr="Baterk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071242" y="5079454"/>
            <a:ext cx="1428750" cy="108585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195736" y="587727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Diamant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2800" b="1" dirty="0" smtClean="0"/>
              <a:t>Diamant se také nachází v přírodě</a:t>
            </a:r>
          </a:p>
          <a:p>
            <a:r>
              <a:rPr lang="cs-CZ" sz="2800" b="1" dirty="0" smtClean="0"/>
              <a:t>Nevede elektrický proud</a:t>
            </a:r>
          </a:p>
          <a:p>
            <a:r>
              <a:rPr lang="cs-CZ" sz="2800" b="1" dirty="0" smtClean="0"/>
              <a:t>Je čirý, nejtvrdší nerost </a:t>
            </a:r>
            <a:br>
              <a:rPr lang="cs-CZ" sz="2800" b="1" dirty="0" smtClean="0"/>
            </a:br>
            <a:r>
              <a:rPr lang="cs-CZ" sz="2800" b="1" dirty="0" smtClean="0"/>
              <a:t>stupnice tvrdosti</a:t>
            </a:r>
          </a:p>
          <a:p>
            <a:r>
              <a:rPr lang="cs-CZ" sz="2800" b="1" dirty="0" smtClean="0"/>
              <a:t>Dělají se z něj šperky</a:t>
            </a:r>
          </a:p>
          <a:p>
            <a:r>
              <a:rPr lang="cs-CZ" sz="2800" b="1" dirty="0" smtClean="0"/>
              <a:t>Z uměle vyrobených </a:t>
            </a:r>
            <a:br>
              <a:rPr lang="cs-CZ" sz="2800" b="1" dirty="0" smtClean="0"/>
            </a:br>
            <a:r>
              <a:rPr lang="cs-CZ" sz="2800" b="1" dirty="0" smtClean="0"/>
              <a:t>diamantů se dělají </a:t>
            </a:r>
            <a:br>
              <a:rPr lang="cs-CZ" sz="2800" b="1" dirty="0" smtClean="0"/>
            </a:br>
            <a:r>
              <a:rPr lang="cs-CZ" sz="2800" b="1" dirty="0" smtClean="0"/>
              <a:t>brusné a řezací nástroje</a:t>
            </a:r>
          </a:p>
          <a:p>
            <a:endParaRPr lang="cs-CZ" sz="2800" b="1" dirty="0"/>
          </a:p>
          <a:p>
            <a:pPr>
              <a:buNone/>
            </a:pPr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3968" y="3430741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 </a:t>
            </a:r>
            <a:br>
              <a:rPr lang="cs-CZ" dirty="0" smtClean="0"/>
            </a:br>
            <a:r>
              <a:rPr lang="cs-CZ" dirty="0" smtClean="0"/>
              <a:t>struktura diamantu</a:t>
            </a:r>
            <a:endParaRPr lang="cs-CZ" dirty="0"/>
          </a:p>
        </p:txBody>
      </p:sp>
      <p:pic>
        <p:nvPicPr>
          <p:cNvPr id="9" name="Obrázek 8" descr="Diamond_Cubic-F_lattice_animatio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04148" y="1642864"/>
            <a:ext cx="2400300" cy="2362200"/>
          </a:xfrm>
          <a:prstGeom prst="rect">
            <a:avLst/>
          </a:prstGeom>
        </p:spPr>
      </p:pic>
      <p:pic>
        <p:nvPicPr>
          <p:cNvPr id="10" name="Obrázek 9" descr="diamant.gif"/>
          <p:cNvPicPr>
            <a:picLocks noChangeAspect="1"/>
          </p:cNvPicPr>
          <p:nvPr/>
        </p:nvPicPr>
        <p:blipFill>
          <a:blip r:embed="rId3" cstate="print"/>
          <a:srcRect l="7161" r="7161" b="34343"/>
          <a:stretch>
            <a:fillRect/>
          </a:stretch>
        </p:blipFill>
        <p:spPr>
          <a:xfrm>
            <a:off x="6228184" y="4149080"/>
            <a:ext cx="2335277" cy="2016224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5076056" y="5590981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 </a:t>
            </a:r>
            <a:br>
              <a:rPr lang="cs-CZ" dirty="0" smtClean="0"/>
            </a:br>
            <a:r>
              <a:rPr lang="cs-CZ" dirty="0" smtClean="0"/>
              <a:t>diamant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Fullereny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Fullereny jsou připraveny uměle</a:t>
            </a:r>
          </a:p>
          <a:p>
            <a:r>
              <a:rPr lang="cs-CZ" sz="2800" b="1" dirty="0" smtClean="0"/>
              <a:t>Strukturou připomínají</a:t>
            </a:r>
            <a:br>
              <a:rPr lang="cs-CZ" sz="2800" b="1" dirty="0" smtClean="0"/>
            </a:br>
            <a:r>
              <a:rPr lang="cs-CZ" sz="2800" b="1" dirty="0" smtClean="0"/>
              <a:t>kopací míč</a:t>
            </a:r>
          </a:p>
          <a:p>
            <a:r>
              <a:rPr lang="cs-CZ" sz="2800" b="1" dirty="0" smtClean="0"/>
              <a:t>Vyrábí se působením laseru</a:t>
            </a:r>
            <a:br>
              <a:rPr lang="cs-CZ" sz="2800" b="1" dirty="0" smtClean="0"/>
            </a:br>
            <a:r>
              <a:rPr lang="cs-CZ" sz="2800" b="1" dirty="0" smtClean="0"/>
              <a:t>na grafit</a:t>
            </a:r>
          </a:p>
          <a:p>
            <a:r>
              <a:rPr lang="cs-CZ" sz="2800" b="1" dirty="0" smtClean="0"/>
              <a:t>Používá se </a:t>
            </a:r>
            <a:br>
              <a:rPr lang="cs-CZ" sz="2800" b="1" dirty="0" smtClean="0"/>
            </a:br>
            <a:r>
              <a:rPr lang="cs-CZ" sz="2800" b="1" dirty="0" smtClean="0"/>
              <a:t>v technologii</a:t>
            </a:r>
            <a:br>
              <a:rPr lang="cs-CZ" sz="2800" b="1" dirty="0" smtClean="0"/>
            </a:br>
            <a:r>
              <a:rPr lang="cs-CZ" sz="2800" b="1" dirty="0" smtClean="0"/>
              <a:t>formule 1</a:t>
            </a:r>
          </a:p>
          <a:p>
            <a:pPr>
              <a:buNone/>
            </a:pPr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565195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 struktura fullerenu</a:t>
            </a:r>
            <a:endParaRPr lang="cs-CZ" dirty="0"/>
          </a:p>
        </p:txBody>
      </p:sp>
      <p:pic>
        <p:nvPicPr>
          <p:cNvPr id="8" name="Obrázek 7" descr="Buckminsterfullerene_animated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2420888"/>
            <a:ext cx="3168352" cy="3168352"/>
          </a:xfrm>
          <a:prstGeom prst="rect">
            <a:avLst/>
          </a:prstGeom>
        </p:spPr>
      </p:pic>
      <p:pic>
        <p:nvPicPr>
          <p:cNvPr id="12" name="Obrázek 11" descr="kopaca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22712" y="3681415"/>
            <a:ext cx="1969368" cy="1907825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3851920" y="565195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sz="2800" b="1" dirty="0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2000" dirty="0" smtClean="0"/>
              <a:t>Snímek č. 3 – obrázek vytvořen v programu </a:t>
            </a:r>
            <a:r>
              <a:rPr lang="cs-CZ" sz="2000" dirty="0" err="1" smtClean="0"/>
              <a:t>ChemSketch</a:t>
            </a:r>
            <a:r>
              <a:rPr lang="cs-CZ" sz="2000" dirty="0" smtClean="0"/>
              <a:t> 11 společnosti </a:t>
            </a:r>
            <a:r>
              <a:rPr lang="cs-CZ" sz="2000" dirty="0" err="1" smtClean="0"/>
              <a:t>Advanced</a:t>
            </a:r>
            <a:r>
              <a:rPr lang="cs-CZ" sz="2000" dirty="0" smtClean="0"/>
              <a:t> </a:t>
            </a:r>
            <a:r>
              <a:rPr lang="cs-CZ" sz="2000" dirty="0" err="1" smtClean="0"/>
              <a:t>Chemistry</a:t>
            </a:r>
            <a:r>
              <a:rPr lang="cs-CZ" sz="2000" dirty="0" smtClean="0"/>
              <a:t> </a:t>
            </a:r>
            <a:r>
              <a:rPr lang="cs-CZ" sz="2000" dirty="0" err="1" smtClean="0"/>
              <a:t>Development</a:t>
            </a:r>
            <a:r>
              <a:rPr lang="cs-CZ" sz="2000" dirty="0" smtClean="0"/>
              <a:t> </a:t>
            </a:r>
            <a:r>
              <a:rPr lang="cs-CZ" sz="2000" dirty="0" err="1" smtClean="0"/>
              <a:t>Inc</a:t>
            </a:r>
            <a:r>
              <a:rPr lang="cs-CZ" sz="2000" dirty="0" smtClean="0"/>
              <a:t>. </a:t>
            </a:r>
            <a:r>
              <a:rPr lang="cs-CZ" sz="2000" smtClean="0"/>
              <a:t>(Kanada) </a:t>
            </a:r>
            <a:endParaRPr lang="cs-CZ" sz="2000" dirty="0" smtClean="0"/>
          </a:p>
          <a:p>
            <a:r>
              <a:rPr lang="cs-CZ" sz="2000" dirty="0" smtClean="0"/>
              <a:t>Snímek č. 5 - obr. 2 a 3 </a:t>
            </a:r>
            <a:r>
              <a:rPr lang="cs-CZ" sz="2000" dirty="0" smtClean="0">
                <a:hlinkClick r:id="rId2"/>
              </a:rPr>
              <a:t>http://web.</a:t>
            </a:r>
            <a:r>
              <a:rPr lang="cs-CZ" sz="2000" dirty="0" err="1" smtClean="0">
                <a:hlinkClick r:id="rId2"/>
              </a:rPr>
              <a:t>natur.cuni.cz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ugmnz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mineral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mineral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gifv</a:t>
            </a:r>
            <a:r>
              <a:rPr lang="cs-CZ" sz="2000" dirty="0" smtClean="0">
                <a:hlinkClick r:id="rId2"/>
              </a:rPr>
              <a:t>/grafit_1.gif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>
                <a:hlinkClick r:id="rId2"/>
              </a:rPr>
              <a:t> http://web.</a:t>
            </a:r>
            <a:r>
              <a:rPr lang="cs-CZ" sz="2000" dirty="0" err="1" smtClean="0">
                <a:hlinkClick r:id="rId2"/>
              </a:rPr>
              <a:t>natur.cuni.cz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ugmnz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mineral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mineral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gifv</a:t>
            </a:r>
            <a:r>
              <a:rPr lang="cs-CZ" sz="2000" dirty="0" smtClean="0">
                <a:hlinkClick r:id="rId2"/>
              </a:rPr>
              <a:t>/grafit_2. </a:t>
            </a:r>
            <a:r>
              <a:rPr lang="cs-CZ" sz="2000" dirty="0" err="1" smtClean="0">
                <a:hlinkClick r:id="rId2"/>
              </a:rPr>
              <a:t>jpg</a:t>
            </a:r>
            <a:endParaRPr lang="cs-CZ" sz="2000" dirty="0" smtClean="0"/>
          </a:p>
          <a:p>
            <a:r>
              <a:rPr lang="cs-CZ" sz="2000" dirty="0" smtClean="0"/>
              <a:t>Snímek č. 5 - obr. 4</a:t>
            </a:r>
            <a:br>
              <a:rPr lang="cs-CZ" sz="2000" dirty="0" smtClean="0"/>
            </a:br>
            <a:r>
              <a:rPr lang="cs-CZ" sz="2000" dirty="0" smtClean="0"/>
              <a:t> </a:t>
            </a:r>
            <a:r>
              <a:rPr lang="cs-CZ" sz="2000" dirty="0" smtClean="0">
                <a:hlinkClick r:id="rId3"/>
              </a:rPr>
              <a:t>http://www.baterky-</a:t>
            </a:r>
            <a:r>
              <a:rPr lang="cs-CZ" sz="2000" dirty="0" err="1" smtClean="0">
                <a:hlinkClick r:id="rId3"/>
              </a:rPr>
              <a:t>levne.cz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category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zinko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uhlikove</a:t>
            </a:r>
            <a:r>
              <a:rPr lang="cs-CZ" sz="2000" dirty="0" smtClean="0">
                <a:hlinkClick r:id="rId3"/>
              </a:rPr>
              <a:t>-baterie/5</a:t>
            </a:r>
            <a:endParaRPr lang="cs-CZ" sz="2000" dirty="0" smtClean="0"/>
          </a:p>
          <a:p>
            <a:r>
              <a:rPr lang="cs-CZ" sz="2000" dirty="0" smtClean="0"/>
              <a:t>Snímek č. 6 - obr. 5 </a:t>
            </a:r>
            <a:r>
              <a:rPr lang="cs-CZ" sz="2000" dirty="0" smtClean="0">
                <a:hlinkClick r:id="rId4"/>
              </a:rPr>
              <a:t>http://magickaminky.blog.cz/1012/diamant</a:t>
            </a:r>
            <a:r>
              <a:rPr lang="cs-CZ" sz="2000" dirty="0" smtClean="0"/>
              <a:t> </a:t>
            </a:r>
          </a:p>
          <a:p>
            <a:r>
              <a:rPr lang="cs-CZ" sz="2000" dirty="0" smtClean="0"/>
              <a:t>Snímek č. 6 - obr. 6</a:t>
            </a:r>
            <a:br>
              <a:rPr lang="cs-CZ" sz="2000" dirty="0" smtClean="0"/>
            </a:br>
            <a:r>
              <a:rPr lang="cs-CZ" sz="2000" dirty="0" smtClean="0">
                <a:hlinkClick r:id="rId5"/>
              </a:rPr>
              <a:t>http://cs.wikipedia.org/wiki/Soubor:Diamond_Cubic-F_lattice_animation.gif</a:t>
            </a:r>
            <a:endParaRPr lang="cs-CZ" sz="2000" dirty="0" smtClean="0"/>
          </a:p>
          <a:p>
            <a:r>
              <a:rPr lang="cs-CZ" sz="2000" dirty="0" smtClean="0"/>
              <a:t>Snímek č. 7 - obr. 7</a:t>
            </a:r>
            <a:br>
              <a:rPr lang="cs-CZ" sz="2000" dirty="0" smtClean="0"/>
            </a:br>
            <a:r>
              <a:rPr lang="cs-CZ" sz="2000" dirty="0" smtClean="0"/>
              <a:t> </a:t>
            </a:r>
            <a:r>
              <a:rPr lang="cs-CZ" sz="2000" dirty="0" smtClean="0">
                <a:hlinkClick r:id="rId6"/>
              </a:rPr>
              <a:t>http://cs.wikipedia.org/wiki/Soubor:Buckminsterfullerene_animated.gif</a:t>
            </a:r>
            <a:endParaRPr lang="cs-CZ" sz="2000" dirty="0" smtClean="0"/>
          </a:p>
          <a:p>
            <a:r>
              <a:rPr lang="cs-CZ" sz="2000" dirty="0" smtClean="0"/>
              <a:t>Snímek č. 7 - obr. 8 </a:t>
            </a:r>
            <a:r>
              <a:rPr lang="cs-CZ" sz="2000" dirty="0" smtClean="0">
                <a:hlinkClick r:id="rId7"/>
              </a:rPr>
              <a:t>http://www.</a:t>
            </a:r>
            <a:r>
              <a:rPr lang="cs-CZ" sz="2000" dirty="0" err="1" smtClean="0">
                <a:hlinkClick r:id="rId7"/>
              </a:rPr>
              <a:t>fahavirov.cz</a:t>
            </a:r>
            <a:r>
              <a:rPr lang="cs-CZ" sz="2000" dirty="0" smtClean="0">
                <a:hlinkClick r:id="rId7"/>
              </a:rPr>
              <a:t>/?</a:t>
            </a:r>
            <a:r>
              <a:rPr lang="cs-CZ" sz="2000" dirty="0" err="1" smtClean="0">
                <a:hlinkClick r:id="rId7"/>
              </a:rPr>
              <a:t>attachment</a:t>
            </a:r>
            <a:r>
              <a:rPr lang="cs-CZ" sz="2000" dirty="0" smtClean="0">
                <a:hlinkClick r:id="rId7"/>
              </a:rPr>
              <a:t>_id=712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180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Uhlík - C</vt:lpstr>
      <vt:lpstr>Uhlík - C</vt:lpstr>
      <vt:lpstr>Grafit - tuha</vt:lpstr>
      <vt:lpstr>Diamant</vt:lpstr>
      <vt:lpstr>Fullereny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UHLÍK  C</dc:title>
  <dc:creator>Aleš</dc:creator>
  <cp:lastModifiedBy>Aleš</cp:lastModifiedBy>
  <cp:revision>14</cp:revision>
  <dcterms:created xsi:type="dcterms:W3CDTF">2013-04-11T18:04:05Z</dcterms:created>
  <dcterms:modified xsi:type="dcterms:W3CDTF">2013-04-28T15:21:39Z</dcterms:modified>
</cp:coreProperties>
</file>