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8" r:id="rId4"/>
    <p:sldId id="265" r:id="rId5"/>
    <p:sldId id="259" r:id="rId6"/>
    <p:sldId id="266" r:id="rId7"/>
    <p:sldId id="262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11C02-3AC0-495E-9388-2B0D0D03036E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A6E6-2E69-47E5-B66B-C62CBAC195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11C02-3AC0-495E-9388-2B0D0D03036E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A6E6-2E69-47E5-B66B-C62CBAC195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11C02-3AC0-495E-9388-2B0D0D03036E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A6E6-2E69-47E5-B66B-C62CBAC195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11C02-3AC0-495E-9388-2B0D0D03036E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A6E6-2E69-47E5-B66B-C62CBAC195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11C02-3AC0-495E-9388-2B0D0D03036E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A6E6-2E69-47E5-B66B-C62CBAC195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11C02-3AC0-495E-9388-2B0D0D03036E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A6E6-2E69-47E5-B66B-C62CBAC195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11C02-3AC0-495E-9388-2B0D0D03036E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A6E6-2E69-47E5-B66B-C62CBAC195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11C02-3AC0-495E-9388-2B0D0D03036E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A6E6-2E69-47E5-B66B-C62CBAC195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11C02-3AC0-495E-9388-2B0D0D03036E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A6E6-2E69-47E5-B66B-C62CBAC195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11C02-3AC0-495E-9388-2B0D0D03036E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A6E6-2E69-47E5-B66B-C62CBAC195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11C02-3AC0-495E-9388-2B0D0D03036E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A6E6-2E69-47E5-B66B-C62CBAC195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811C02-3AC0-495E-9388-2B0D0D03036E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6A6E6-2E69-47E5-B66B-C62CBAC195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geologie.vsb.cz/loziska/suroviny/energsur/hn%C4%9Bd%C3%A9%20uhl%C3%AD%2001_resize.JPG" TargetMode="External"/><Relationship Id="rId2" Type="http://schemas.openxmlformats.org/officeDocument/2006/relationships/hyperlink" Target="http://upload.wikimedia.org/wikipedia/commons/c/c4/Mineral_Antracita_GDFL00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geofond.cz/dokumenty/nersur_rocenky/rocenkanerudy99/html/img11.gif" TargetMode="External"/><Relationship Id="rId4" Type="http://schemas.openxmlformats.org/officeDocument/2006/relationships/hyperlink" Target="http://www.transformacni-technologie.cz/obrazky/37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1367"/>
            <a:ext cx="681037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55576" y="1582341"/>
            <a:ext cx="7632848" cy="507831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Název projektu: Zkvalitnění výuky cizích jazyků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Číslo projektu: CZ.1.07/1.4.00/21.3228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Datum: 3. 3. 2013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Základní škola Havlíčkův Brod, </a:t>
            </a:r>
            <a:r>
              <a:rPr lang="cs-CZ" sz="2400" dirty="0" err="1" smtClean="0">
                <a:solidFill>
                  <a:schemeClr val="tx1"/>
                </a:solidFill>
              </a:rPr>
              <a:t>Štáflova</a:t>
            </a:r>
            <a:r>
              <a:rPr lang="cs-CZ" sz="2400" dirty="0" smtClean="0">
                <a:solidFill>
                  <a:schemeClr val="tx1"/>
                </a:solidFill>
              </a:rPr>
              <a:t> 2004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Jméno: Mgr. Kateřina </a:t>
            </a:r>
            <a:r>
              <a:rPr lang="cs-CZ" sz="2400" dirty="0" err="1" smtClean="0">
                <a:solidFill>
                  <a:schemeClr val="tx1"/>
                </a:solidFill>
              </a:rPr>
              <a:t>Zimplová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Ročník: 8.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Vzdělávací oblast: Člověk a příroda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Vzdělávací obor: Chemie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Tematický okruh, téma: </a:t>
            </a:r>
            <a:r>
              <a:rPr lang="cs-CZ" sz="2400" dirty="0" smtClean="0">
                <a:solidFill>
                  <a:schemeClr val="tx1"/>
                </a:solidFill>
              </a:rPr>
              <a:t>VY_32_INOVACE_CH_14_Uhlí_8.ročník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Metodické doporučení/anotace: DUM slouží k výkladu 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a rozšíření učiva.</a:t>
            </a:r>
            <a:endParaRPr lang="cs-CZ" sz="2400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1781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404664"/>
            <a:ext cx="8229600" cy="61206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/>
          <a:p>
            <a:pPr lvl="0" algn="ctr">
              <a:spcBef>
                <a:spcPct val="20000"/>
              </a:spcBef>
            </a:pPr>
            <a:r>
              <a:rPr lang="cs-CZ" sz="5400" b="1" dirty="0" smtClean="0"/>
              <a:t/>
            </a:r>
            <a:br>
              <a:rPr lang="cs-CZ" sz="5400" b="1" dirty="0" smtClean="0"/>
            </a:br>
            <a:r>
              <a:rPr lang="cs-CZ" sz="5400" b="1" dirty="0" smtClean="0"/>
              <a:t>ZDROJE ENERGIE</a:t>
            </a:r>
          </a:p>
          <a:p>
            <a:pPr lvl="0" algn="ctr">
              <a:spcBef>
                <a:spcPct val="20000"/>
              </a:spcBef>
            </a:pPr>
            <a:r>
              <a:rPr lang="cs-CZ" sz="5400" b="1" dirty="0" smtClean="0"/>
              <a:t/>
            </a:r>
            <a:br>
              <a:rPr lang="cs-CZ" sz="5400" b="1" dirty="0" smtClean="0"/>
            </a:br>
            <a:r>
              <a:rPr lang="cs-CZ" sz="9600" b="1" dirty="0" smtClean="0"/>
              <a:t>UHLÍ,</a:t>
            </a:r>
            <a:br>
              <a:rPr lang="cs-CZ" sz="9600" b="1" dirty="0" smtClean="0"/>
            </a:br>
            <a:r>
              <a:rPr lang="cs-CZ" sz="9600" b="1" dirty="0" smtClean="0"/>
              <a:t>ZEMNÍ PLYN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Uhlí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525963"/>
          </a:xfr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Uhlí je hnědočerná až černá hornina</a:t>
            </a:r>
          </a:p>
          <a:p>
            <a:r>
              <a:rPr lang="cs-CZ" b="1" dirty="0" smtClean="0"/>
              <a:t>Je tvořeno uhlíkem (až z 95 %)</a:t>
            </a:r>
          </a:p>
          <a:p>
            <a:r>
              <a:rPr lang="cs-CZ" b="1" dirty="0" smtClean="0"/>
              <a:t>Patří mezi fosilní paliva</a:t>
            </a:r>
          </a:p>
          <a:p>
            <a:r>
              <a:rPr lang="cs-CZ" b="1" dirty="0" smtClean="0"/>
              <a:t>Fosilizace je proces vzniku paliv z pravěkých organismů</a:t>
            </a:r>
          </a:p>
          <a:p>
            <a:r>
              <a:rPr lang="cs-CZ" b="1" dirty="0" smtClean="0"/>
              <a:t>Čím je uhlí starší, tím více uhlíku obsahuje a tím je výhřevnější (uvolní se z něj více tepla)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Uhlí podle výhřevnosti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Antracit – nejvýhřevnější a nejstarší uhlí</a:t>
            </a:r>
          </a:p>
          <a:p>
            <a:r>
              <a:rPr lang="cs-CZ" b="1" dirty="0" smtClean="0"/>
              <a:t>Černé uhlí </a:t>
            </a:r>
            <a:r>
              <a:rPr lang="cs-CZ" sz="2400" dirty="0" smtClean="0"/>
              <a:t>(vznikalo před 300 – 365 miliony let)</a:t>
            </a:r>
            <a:endParaRPr lang="cs-CZ" dirty="0" smtClean="0"/>
          </a:p>
          <a:p>
            <a:r>
              <a:rPr lang="cs-CZ" b="1" dirty="0" smtClean="0"/>
              <a:t>Hnědé uhlí</a:t>
            </a:r>
            <a:r>
              <a:rPr lang="cs-CZ" dirty="0" smtClean="0"/>
              <a:t> </a:t>
            </a:r>
            <a:r>
              <a:rPr lang="cs-CZ" sz="2400" dirty="0" smtClean="0"/>
              <a:t>(vznikalo před 2 – 65 miliony let)</a:t>
            </a:r>
            <a:endParaRPr lang="cs-CZ" b="1" dirty="0" smtClean="0"/>
          </a:p>
          <a:p>
            <a:r>
              <a:rPr lang="cs-CZ" b="1" dirty="0" smtClean="0"/>
              <a:t>Lignit – nejméně výhřevné a nejmladší uhlí</a:t>
            </a:r>
          </a:p>
          <a:p>
            <a:pPr>
              <a:buNone/>
            </a:pPr>
            <a:endParaRPr lang="cs-CZ" b="1" dirty="0"/>
          </a:p>
        </p:txBody>
      </p:sp>
      <p:pic>
        <p:nvPicPr>
          <p:cNvPr id="4" name="Obrázek 3" descr="cerne uhl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4077312"/>
            <a:ext cx="2880000" cy="2160000"/>
          </a:xfrm>
          <a:prstGeom prst="rect">
            <a:avLst/>
          </a:prstGeom>
        </p:spPr>
      </p:pic>
      <p:pic>
        <p:nvPicPr>
          <p:cNvPr id="5" name="Obrázek 4" descr="hnede uhli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376" y="4077312"/>
            <a:ext cx="2880000" cy="2160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403648" y="6165304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č. 1 – černé uhlí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6096" y="615601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č. 2 – hnědé uhlí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Černé uhlí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 Těží se </a:t>
            </a:r>
            <a:br>
              <a:rPr lang="cs-CZ" sz="2800" b="1" dirty="0" smtClean="0"/>
            </a:br>
            <a:r>
              <a:rPr lang="cs-CZ" sz="2800" b="1" dirty="0" smtClean="0"/>
              <a:t>v hlubinných</a:t>
            </a:r>
            <a:br>
              <a:rPr lang="cs-CZ" sz="2800" b="1" dirty="0" smtClean="0"/>
            </a:br>
            <a:r>
              <a:rPr lang="cs-CZ" sz="2800" b="1" dirty="0" smtClean="0"/>
              <a:t>dolech</a:t>
            </a:r>
          </a:p>
          <a:p>
            <a:r>
              <a:rPr lang="cs-CZ" sz="2800" b="1" dirty="0" smtClean="0"/>
              <a:t>Obsahuje až</a:t>
            </a:r>
            <a:br>
              <a:rPr lang="cs-CZ" sz="2800" b="1" dirty="0" smtClean="0"/>
            </a:br>
            <a:r>
              <a:rPr lang="cs-CZ" sz="2800" b="1" dirty="0" smtClean="0"/>
              <a:t>90 % uhlíku</a:t>
            </a:r>
          </a:p>
          <a:p>
            <a:r>
              <a:rPr lang="cs-CZ" sz="2800" b="1" dirty="0" smtClean="0"/>
              <a:t>Vyrábí se </a:t>
            </a:r>
            <a:br>
              <a:rPr lang="cs-CZ" sz="2800" b="1" dirty="0" smtClean="0"/>
            </a:br>
            <a:r>
              <a:rPr lang="cs-CZ" sz="2800" b="1" dirty="0" smtClean="0"/>
              <a:t>z něj koks</a:t>
            </a:r>
          </a:p>
          <a:p>
            <a:r>
              <a:rPr lang="cs-CZ" sz="2800" b="1" dirty="0" smtClean="0"/>
              <a:t>Užívá se </a:t>
            </a:r>
            <a:br>
              <a:rPr lang="cs-CZ" sz="2800" b="1" dirty="0" smtClean="0"/>
            </a:br>
            <a:r>
              <a:rPr lang="cs-CZ" sz="2800" b="1" dirty="0" smtClean="0"/>
              <a:t>při výrobě kovů</a:t>
            </a:r>
          </a:p>
          <a:p>
            <a:r>
              <a:rPr lang="cs-CZ" sz="2800" b="1" dirty="0" smtClean="0"/>
              <a:t>Vyrábí se z něj důležité chemické látky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355976" y="5363924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 – Výskyt černého uhlí v ČR </a:t>
            </a:r>
            <a:endParaRPr lang="cs-CZ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3059832" y="1634842"/>
            <a:ext cx="5472607" cy="3594359"/>
            <a:chOff x="1532868" y="1772816"/>
            <a:chExt cx="5847444" cy="3528496"/>
          </a:xfrm>
        </p:grpSpPr>
        <p:sp>
          <p:nvSpPr>
            <p:cNvPr id="11" name="Obdélník 10"/>
            <p:cNvSpPr/>
            <p:nvPr/>
          </p:nvSpPr>
          <p:spPr>
            <a:xfrm>
              <a:off x="1532868" y="1772816"/>
              <a:ext cx="5847444" cy="352849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 descr="cerne uhli.gif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86748" y="1837573"/>
              <a:ext cx="5570823" cy="3393049"/>
            </a:xfrm>
            <a:prstGeom prst="rect">
              <a:avLst/>
            </a:prstGeom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Hnědé uhlí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 Těží se </a:t>
            </a:r>
            <a:br>
              <a:rPr lang="cs-CZ" sz="2800" b="1" dirty="0" smtClean="0"/>
            </a:br>
            <a:r>
              <a:rPr lang="cs-CZ" sz="2800" b="1" dirty="0" smtClean="0"/>
              <a:t>v povrchových</a:t>
            </a:r>
            <a:br>
              <a:rPr lang="cs-CZ" sz="2800" b="1" dirty="0" smtClean="0"/>
            </a:br>
            <a:r>
              <a:rPr lang="cs-CZ" sz="2800" b="1" dirty="0" smtClean="0"/>
              <a:t>lomech</a:t>
            </a:r>
          </a:p>
          <a:p>
            <a:r>
              <a:rPr lang="cs-CZ" sz="2800" b="1" dirty="0" smtClean="0"/>
              <a:t>Obsahuje až</a:t>
            </a:r>
            <a:br>
              <a:rPr lang="cs-CZ" sz="2800" b="1" dirty="0" smtClean="0"/>
            </a:br>
            <a:r>
              <a:rPr lang="cs-CZ" sz="2800" b="1" dirty="0" smtClean="0"/>
              <a:t>73 % uhlíku</a:t>
            </a:r>
          </a:p>
          <a:p>
            <a:r>
              <a:rPr lang="cs-CZ" sz="2800" b="1" dirty="0" smtClean="0"/>
              <a:t>Obsahuje </a:t>
            </a:r>
            <a:br>
              <a:rPr lang="cs-CZ" sz="2800" b="1" dirty="0" smtClean="0"/>
            </a:br>
            <a:r>
              <a:rPr lang="cs-CZ" sz="2800" b="1" dirty="0" smtClean="0"/>
              <a:t>také síru</a:t>
            </a:r>
          </a:p>
          <a:p>
            <a:r>
              <a:rPr lang="cs-CZ" sz="2800" b="1" dirty="0" smtClean="0"/>
              <a:t>Užívá se </a:t>
            </a:r>
            <a:br>
              <a:rPr lang="cs-CZ" sz="2800" b="1" dirty="0" smtClean="0"/>
            </a:br>
            <a:r>
              <a:rPr lang="cs-CZ" sz="2800" b="1" dirty="0" smtClean="0"/>
              <a:t>jako palivo v tepelných elektrárnách</a:t>
            </a:r>
          </a:p>
          <a:p>
            <a:r>
              <a:rPr lang="cs-CZ" sz="2800" b="1" dirty="0" smtClean="0"/>
              <a:t>Slouží jako palivo i v domácnostech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355976" y="5003884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 – Výskyt hnědého uhlí v ČR </a:t>
            </a:r>
            <a:endParaRPr lang="cs-CZ" dirty="0"/>
          </a:p>
        </p:txBody>
      </p:sp>
      <p:pic>
        <p:nvPicPr>
          <p:cNvPr id="8" name="Obrázek 7" descr="hnede uhli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47156" y="1772816"/>
            <a:ext cx="5557292" cy="31918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Zemní plyn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Je to plynná směs látek, která doprovází ropu a uhlí</a:t>
            </a:r>
          </a:p>
          <a:p>
            <a:r>
              <a:rPr lang="cs-CZ" sz="2800" b="1" dirty="0" smtClean="0"/>
              <a:t>Je dvakrát výhřevnější než černé uhlí</a:t>
            </a:r>
          </a:p>
          <a:p>
            <a:r>
              <a:rPr lang="cs-CZ" sz="2800" b="1" dirty="0" smtClean="0"/>
              <a:t>Hlavní složkou zemního plynu je METHAN – CH</a:t>
            </a:r>
            <a:r>
              <a:rPr lang="cs-CZ" sz="2800" b="1" baseline="-25000" dirty="0" smtClean="0"/>
              <a:t>4</a:t>
            </a:r>
          </a:p>
          <a:p>
            <a:r>
              <a:rPr lang="cs-CZ" sz="2800" b="1" dirty="0" smtClean="0"/>
              <a:t>Hořením </a:t>
            </a:r>
            <a:r>
              <a:rPr lang="cs-CZ" sz="2800" b="1" dirty="0" err="1" smtClean="0"/>
              <a:t>methanu</a:t>
            </a:r>
            <a:r>
              <a:rPr lang="cs-CZ" sz="2800" b="1" dirty="0" smtClean="0"/>
              <a:t> vzniká voda a oxid uhličitý</a:t>
            </a:r>
          </a:p>
          <a:p>
            <a:endParaRPr lang="cs-CZ" sz="2800" b="1" dirty="0" smtClean="0"/>
          </a:p>
          <a:p>
            <a:endParaRPr lang="cs-CZ" sz="2800" b="1" dirty="0" smtClean="0"/>
          </a:p>
          <a:p>
            <a:r>
              <a:rPr lang="cs-CZ" sz="2800" b="1" dirty="0" smtClean="0"/>
              <a:t>Zemním plynem topíme také v domácnostech</a:t>
            </a:r>
          </a:p>
          <a:p>
            <a:r>
              <a:rPr lang="cs-CZ" sz="2800" b="1" dirty="0" smtClean="0"/>
              <a:t>Kapalný zemní plyn – CNG – slouží jako palivo spalovacích motorů (např. autobusy)</a:t>
            </a:r>
          </a:p>
          <a:p>
            <a:endParaRPr lang="cs-CZ" sz="2800" b="1" dirty="0" smtClean="0"/>
          </a:p>
          <a:p>
            <a:endParaRPr lang="cs-CZ" sz="2800" b="1" dirty="0"/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1259632" y="3717032"/>
          <a:ext cx="6382298" cy="791964"/>
        </p:xfrm>
        <a:graphic>
          <a:graphicData uri="http://schemas.openxmlformats.org/presentationml/2006/ole">
            <p:oleObj spid="_x0000_s1026" name="Rovnice" r:id="rId3" imgW="173988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sz="2800" b="1" dirty="0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800" dirty="0" smtClean="0"/>
              <a:t>Snímek č. 4, obr. č. 1 </a:t>
            </a:r>
            <a:r>
              <a:rPr lang="cs-CZ" sz="1800" dirty="0" smtClean="0">
                <a:hlinkClick r:id="rId2"/>
              </a:rPr>
              <a:t>http://upload.wikimedia.org/wikipedia/commons/c/c4/Mineral_Antracita_GDFL001.JPG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Snímek č. 4 obr. č. 2 </a:t>
            </a:r>
            <a:r>
              <a:rPr lang="cs-CZ" sz="1800" dirty="0" smtClean="0">
                <a:hlinkClick r:id="rId3"/>
              </a:rPr>
              <a:t>http://geologie.</a:t>
            </a:r>
            <a:r>
              <a:rPr lang="cs-CZ" sz="1800" dirty="0" err="1" smtClean="0">
                <a:hlinkClick r:id="rId3"/>
              </a:rPr>
              <a:t>vsb.cz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loziska</a:t>
            </a:r>
            <a:r>
              <a:rPr lang="cs-CZ" sz="1800" dirty="0" smtClean="0">
                <a:hlinkClick r:id="rId3"/>
              </a:rPr>
              <a:t>/suroviny/</a:t>
            </a:r>
            <a:r>
              <a:rPr lang="cs-CZ" sz="1800" dirty="0" err="1" smtClean="0">
                <a:hlinkClick r:id="rId3"/>
              </a:rPr>
              <a:t>energsur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hn</a:t>
            </a:r>
            <a:r>
              <a:rPr lang="cs-CZ" sz="1800" dirty="0" smtClean="0">
                <a:hlinkClick r:id="rId3"/>
              </a:rPr>
              <a:t>%C4%9Bd%C3%A9%20uhl%C3%AD%2001_</a:t>
            </a:r>
            <a:r>
              <a:rPr lang="cs-CZ" sz="1800" dirty="0" err="1" smtClean="0">
                <a:hlinkClick r:id="rId3"/>
              </a:rPr>
              <a:t>resize.JPG</a:t>
            </a:r>
            <a:endParaRPr lang="cs-CZ" sz="1800" dirty="0" smtClean="0"/>
          </a:p>
          <a:p>
            <a:r>
              <a:rPr lang="cs-CZ" sz="2000" dirty="0" smtClean="0"/>
              <a:t>Snímek č. 5 </a:t>
            </a:r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transformacni</a:t>
            </a:r>
            <a:r>
              <a:rPr lang="cs-CZ" sz="2000" dirty="0" smtClean="0">
                <a:hlinkClick r:id="rId4"/>
              </a:rPr>
              <a:t>-technologie.</a:t>
            </a:r>
            <a:r>
              <a:rPr lang="cs-CZ" sz="2000" dirty="0" err="1" smtClean="0">
                <a:hlinkClick r:id="rId4"/>
              </a:rPr>
              <a:t>cz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obrazky</a:t>
            </a:r>
            <a:r>
              <a:rPr lang="cs-CZ" sz="2000" dirty="0" smtClean="0">
                <a:hlinkClick r:id="rId4"/>
              </a:rPr>
              <a:t>/37.gif</a:t>
            </a:r>
            <a:endParaRPr lang="cs-CZ" sz="2000" dirty="0" smtClean="0"/>
          </a:p>
          <a:p>
            <a:r>
              <a:rPr lang="cs-CZ" sz="2000" dirty="0" smtClean="0"/>
              <a:t>Snímek č. 6 </a:t>
            </a:r>
            <a:r>
              <a:rPr lang="cs-CZ" sz="2000" dirty="0" smtClean="0">
                <a:hlinkClick r:id="rId5"/>
              </a:rPr>
              <a:t>http://www.geofond.</a:t>
            </a:r>
            <a:r>
              <a:rPr lang="cs-CZ" sz="2000" dirty="0" err="1" smtClean="0">
                <a:hlinkClick r:id="rId5"/>
              </a:rPr>
              <a:t>cz</a:t>
            </a:r>
            <a:r>
              <a:rPr lang="cs-CZ" sz="2000" dirty="0" smtClean="0">
                <a:hlinkClick r:id="rId5"/>
              </a:rPr>
              <a:t>/dokumenty/</a:t>
            </a:r>
            <a:r>
              <a:rPr lang="cs-CZ" sz="2000" dirty="0" err="1" smtClean="0">
                <a:hlinkClick r:id="rId5"/>
              </a:rPr>
              <a:t>nersur</a:t>
            </a:r>
            <a:r>
              <a:rPr lang="cs-CZ" sz="2000" dirty="0" smtClean="0">
                <a:hlinkClick r:id="rId5"/>
              </a:rPr>
              <a:t>_</a:t>
            </a:r>
            <a:r>
              <a:rPr lang="cs-CZ" sz="2000" dirty="0" err="1" smtClean="0">
                <a:hlinkClick r:id="rId5"/>
              </a:rPr>
              <a:t>rocenky</a:t>
            </a:r>
            <a:r>
              <a:rPr lang="cs-CZ" sz="2000" dirty="0" smtClean="0">
                <a:hlinkClick r:id="rId5"/>
              </a:rPr>
              <a:t>/rocenkanerudy99/</a:t>
            </a:r>
            <a:r>
              <a:rPr lang="cs-CZ" sz="2000" dirty="0" err="1" smtClean="0">
                <a:hlinkClick r:id="rId5"/>
              </a:rPr>
              <a:t>html</a:t>
            </a:r>
            <a:r>
              <a:rPr lang="cs-CZ" sz="2000" dirty="0" smtClean="0">
                <a:hlinkClick r:id="rId5"/>
              </a:rPr>
              <a:t>/img11.gif</a:t>
            </a:r>
            <a:endParaRPr lang="cs-CZ" sz="2000" dirty="0" smtClean="0"/>
          </a:p>
          <a:p>
            <a:r>
              <a:rPr lang="cs-CZ" sz="2000" dirty="0" smtClean="0"/>
              <a:t>   </a:t>
            </a:r>
          </a:p>
          <a:p>
            <a:endParaRPr lang="cs-CZ" sz="20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286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Rovnice</vt:lpstr>
      <vt:lpstr>Snímek 1</vt:lpstr>
      <vt:lpstr>Snímek 2</vt:lpstr>
      <vt:lpstr>Uhlí</vt:lpstr>
      <vt:lpstr>Uhlí podle výhřevnosti</vt:lpstr>
      <vt:lpstr>Černé uhlí</vt:lpstr>
      <vt:lpstr>Hnědé uhlí</vt:lpstr>
      <vt:lpstr>Zemní plyn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UHLÍK  C</dc:title>
  <dc:creator>zimpl</dc:creator>
  <cp:lastModifiedBy>Aleš</cp:lastModifiedBy>
  <cp:revision>26</cp:revision>
  <dcterms:created xsi:type="dcterms:W3CDTF">2013-04-11T18:04:05Z</dcterms:created>
  <dcterms:modified xsi:type="dcterms:W3CDTF">2013-04-28T15:25:56Z</dcterms:modified>
</cp:coreProperties>
</file>