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2" r:id="rId6"/>
    <p:sldId id="261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image" Target="../media/image5.wmf"/><Relationship Id="rId6" Type="http://schemas.openxmlformats.org/officeDocument/2006/relationships/image" Target="../media/image10.wmf"/><Relationship Id="rId11" Type="http://schemas.openxmlformats.org/officeDocument/2006/relationships/image" Target="../media/image15.wmf"/><Relationship Id="rId5" Type="http://schemas.openxmlformats.org/officeDocument/2006/relationships/image" Target="../media/image9.wmf"/><Relationship Id="rId10" Type="http://schemas.openxmlformats.org/officeDocument/2006/relationships/image" Target="../media/image14.wmf"/><Relationship Id="rId4" Type="http://schemas.openxmlformats.org/officeDocument/2006/relationships/image" Target="../media/image8.wmf"/><Relationship Id="rId9" Type="http://schemas.openxmlformats.org/officeDocument/2006/relationships/image" Target="../media/image13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image" Target="../media/image16.png"/><Relationship Id="rId4" Type="http://schemas.openxmlformats.org/officeDocument/2006/relationships/image" Target="../media/image19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8671B-5AD7-42DF-82E5-21D6660861DD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8671B-5AD7-42DF-82E5-21D6660861DD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8671B-5AD7-42DF-82E5-21D6660861DD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8671B-5AD7-42DF-82E5-21D6660861DD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8671B-5AD7-42DF-82E5-21D6660861DD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8671B-5AD7-42DF-82E5-21D6660861DD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8671B-5AD7-42DF-82E5-21D6660861DD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8671B-5AD7-42DF-82E5-21D6660861DD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8671B-5AD7-42DF-82E5-21D6660861DD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8671B-5AD7-42DF-82E5-21D6660861DD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8671B-5AD7-42DF-82E5-21D6660861DD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B8671B-5AD7-42DF-82E5-21D6660861DD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9.bin"/><Relationship Id="rId13" Type="http://schemas.openxmlformats.org/officeDocument/2006/relationships/oleObject" Target="../embeddings/oleObject14.bin"/><Relationship Id="rId3" Type="http://schemas.openxmlformats.org/officeDocument/2006/relationships/oleObject" Target="../embeddings/oleObject4.bin"/><Relationship Id="rId7" Type="http://schemas.openxmlformats.org/officeDocument/2006/relationships/oleObject" Target="../embeddings/oleObject8.bin"/><Relationship Id="rId12" Type="http://schemas.openxmlformats.org/officeDocument/2006/relationships/oleObject" Target="../embeddings/oleObject1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7.bin"/><Relationship Id="rId11" Type="http://schemas.openxmlformats.org/officeDocument/2006/relationships/oleObject" Target="../embeddings/oleObject12.bin"/><Relationship Id="rId5" Type="http://schemas.openxmlformats.org/officeDocument/2006/relationships/oleObject" Target="../embeddings/oleObject6.bin"/><Relationship Id="rId10" Type="http://schemas.openxmlformats.org/officeDocument/2006/relationships/oleObject" Target="../embeddings/oleObject11.bin"/><Relationship Id="rId4" Type="http://schemas.openxmlformats.org/officeDocument/2006/relationships/oleObject" Target="../embeddings/oleObject5.bin"/><Relationship Id="rId9" Type="http://schemas.openxmlformats.org/officeDocument/2006/relationships/oleObject" Target="../embeddings/oleObject10.bin"/><Relationship Id="rId14" Type="http://schemas.openxmlformats.org/officeDocument/2006/relationships/oleObject" Target="../embeddings/oleObject15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19.bin"/><Relationship Id="rId5" Type="http://schemas.openxmlformats.org/officeDocument/2006/relationships/oleObject" Target="../embeddings/oleObject18.bin"/><Relationship Id="rId4" Type="http://schemas.openxmlformats.org/officeDocument/2006/relationships/oleObject" Target="../embeddings/oleObject17.bin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61367"/>
            <a:ext cx="6810375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55576" y="1582341"/>
            <a:ext cx="7632848" cy="507831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Název projektu: Zkvalitnění výuky cizích jazyků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Číslo projektu: CZ.1.07/1.4.00/21.3228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Datum: 3. 3. 2013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Základní škola Havlíčkův Brod, </a:t>
            </a:r>
            <a:r>
              <a:rPr lang="cs-CZ" sz="2400" dirty="0" err="1" smtClean="0">
                <a:solidFill>
                  <a:schemeClr val="tx1"/>
                </a:solidFill>
              </a:rPr>
              <a:t>Štáflova</a:t>
            </a:r>
            <a:r>
              <a:rPr lang="cs-CZ" sz="2400" dirty="0" smtClean="0">
                <a:solidFill>
                  <a:schemeClr val="tx1"/>
                </a:solidFill>
              </a:rPr>
              <a:t> 2004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Jméno: Mgr. Kateřina </a:t>
            </a:r>
            <a:r>
              <a:rPr lang="cs-CZ" sz="2400" dirty="0" err="1" smtClean="0">
                <a:solidFill>
                  <a:schemeClr val="tx1"/>
                </a:solidFill>
              </a:rPr>
              <a:t>Zimplová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Ročník: 8.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Vzdělávací oblast: Člověk a příroda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Vzdělávací obor: Chemie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Tematický okruh, téma</a:t>
            </a:r>
            <a:r>
              <a:rPr lang="cs-CZ" sz="2400" smtClean="0">
                <a:solidFill>
                  <a:schemeClr val="tx1"/>
                </a:solidFill>
              </a:rPr>
              <a:t>: </a:t>
            </a:r>
            <a:r>
              <a:rPr lang="cs-CZ" sz="2400" smtClean="0">
                <a:solidFill>
                  <a:schemeClr val="tx1"/>
                </a:solidFill>
              </a:rPr>
              <a:t>VY_32_INOVACE_CH_15_Uhlovodíky_8.ročník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Metodické doporučení/anotace: DUM slouží k výkladu 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a rozšíření učiva.</a:t>
            </a:r>
            <a:endParaRPr lang="cs-CZ" sz="2400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51781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467544" y="404664"/>
            <a:ext cx="8229600" cy="61206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/>
          <a:p>
            <a:pPr lvl="0" algn="ctr">
              <a:spcBef>
                <a:spcPct val="20000"/>
              </a:spcBef>
            </a:pPr>
            <a:r>
              <a:rPr lang="cs-CZ" sz="5400" b="1" dirty="0" smtClean="0"/>
              <a:t/>
            </a:r>
            <a:br>
              <a:rPr lang="cs-CZ" sz="5400" b="1" dirty="0" smtClean="0"/>
            </a:br>
            <a:r>
              <a:rPr lang="cs-CZ" sz="9600" b="1" dirty="0" smtClean="0"/>
              <a:t>NASYCENÉ UHLOVODÍKY</a:t>
            </a:r>
          </a:p>
          <a:p>
            <a:pPr lvl="0" algn="ctr">
              <a:spcBef>
                <a:spcPct val="20000"/>
              </a:spcBef>
            </a:pPr>
            <a:r>
              <a:rPr lang="cs-CZ" sz="8000" b="1" dirty="0" smtClean="0">
                <a:solidFill>
                  <a:schemeClr val="tx1">
                    <a:tint val="75000"/>
                  </a:schemeClr>
                </a:solidFill>
              </a:rPr>
              <a:t>ALKANY</a:t>
            </a:r>
            <a:endParaRPr kumimoji="0" lang="cs-CZ" sz="4000" b="1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Vlastnosti atomu uhlíku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525963"/>
          </a:xfrm>
          <a:solidFill>
            <a:schemeClr val="accent6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Uhlovodíky jsou sloučeniny obsahující atomy uhlíku a vodíku</a:t>
            </a:r>
          </a:p>
          <a:p>
            <a:r>
              <a:rPr lang="cs-CZ" b="1" dirty="0" smtClean="0"/>
              <a:t>Atomy uhlíku jsou schopny vytvářet řetězce</a:t>
            </a:r>
          </a:p>
          <a:p>
            <a:r>
              <a:rPr lang="cs-CZ" b="1" dirty="0" smtClean="0"/>
              <a:t>Atom uhlíku je vždy čtyřvazný </a:t>
            </a:r>
            <a:br>
              <a:rPr lang="cs-CZ" b="1" dirty="0" smtClean="0"/>
            </a:br>
            <a:r>
              <a:rPr lang="cs-CZ" b="1" dirty="0" smtClean="0"/>
              <a:t>(vytváří vždy čtyři vazby s dalšími atomy)</a:t>
            </a:r>
          </a:p>
          <a:p>
            <a:r>
              <a:rPr lang="cs-CZ" b="1" dirty="0" smtClean="0"/>
              <a:t> </a:t>
            </a:r>
            <a:r>
              <a:rPr lang="cs-CZ" b="1" u="sng" dirty="0" err="1" smtClean="0"/>
              <a:t>Alkany</a:t>
            </a:r>
            <a:r>
              <a:rPr lang="cs-CZ" b="1" dirty="0" smtClean="0"/>
              <a:t> jsou uhlovodíky s jednoduchými vazbami</a:t>
            </a:r>
          </a:p>
          <a:p>
            <a:r>
              <a:rPr lang="cs-CZ" b="1" dirty="0" smtClean="0"/>
              <a:t>Obecný vzorec </a:t>
            </a:r>
            <a:r>
              <a:rPr lang="cs-CZ" b="1" dirty="0" err="1" smtClean="0"/>
              <a:t>alkanu</a:t>
            </a:r>
            <a:r>
              <a:rPr lang="cs-CZ" b="1" dirty="0" smtClean="0"/>
              <a:t> je C</a:t>
            </a:r>
            <a:r>
              <a:rPr lang="cs-CZ" b="1" baseline="-25000" dirty="0" smtClean="0"/>
              <a:t>n</a:t>
            </a:r>
            <a:r>
              <a:rPr lang="cs-CZ" b="1" dirty="0" smtClean="0"/>
              <a:t>H</a:t>
            </a:r>
            <a:r>
              <a:rPr lang="cs-CZ" b="1" baseline="-25000" dirty="0" smtClean="0"/>
              <a:t>2n+2</a:t>
            </a:r>
            <a:r>
              <a:rPr lang="cs-CZ" b="1" dirty="0" smtClean="0"/>
              <a:t> </a:t>
            </a:r>
          </a:p>
          <a:p>
            <a:endParaRPr lang="cs-CZ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Typy vzorců uhlovodíků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968552"/>
          </a:xfrm>
          <a:solidFill>
            <a:schemeClr val="accent6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K zápisu uhlovodíků používáme různé vzorce. </a:t>
            </a:r>
            <a:r>
              <a:rPr lang="cs-CZ" sz="2400" b="1" dirty="0" smtClean="0"/>
              <a:t>Jednotlivé typy si ukážeme na uhlovodíku propanu.</a:t>
            </a:r>
            <a:endParaRPr lang="cs-CZ" b="1" dirty="0" smtClean="0"/>
          </a:p>
          <a:p>
            <a:endParaRPr lang="cs-CZ" sz="1400" b="1" dirty="0" smtClean="0"/>
          </a:p>
          <a:p>
            <a:r>
              <a:rPr lang="cs-CZ" b="1" dirty="0" smtClean="0"/>
              <a:t>Molekulový vzorec</a:t>
            </a:r>
          </a:p>
          <a:p>
            <a:endParaRPr lang="cs-CZ" sz="4800" b="1" dirty="0" smtClean="0"/>
          </a:p>
          <a:p>
            <a:r>
              <a:rPr lang="cs-CZ" b="1" dirty="0" smtClean="0"/>
              <a:t>Strukturní vzorec</a:t>
            </a:r>
          </a:p>
          <a:p>
            <a:endParaRPr lang="cs-CZ" sz="4800" b="1" dirty="0" smtClean="0"/>
          </a:p>
          <a:p>
            <a:r>
              <a:rPr lang="cs-CZ" b="1" dirty="0" smtClean="0"/>
              <a:t>Racionální vzorec</a:t>
            </a:r>
          </a:p>
        </p:txBody>
      </p:sp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5378574" y="2872358"/>
          <a:ext cx="1038225" cy="628650"/>
        </p:xfrm>
        <a:graphic>
          <a:graphicData uri="http://schemas.openxmlformats.org/presentationml/2006/ole">
            <p:oleObj spid="_x0000_s1027" name="ISIS/Draw Sketch" r:id="rId3" imgW="1037880" imgH="628560" progId="">
              <p:embed/>
            </p:oleObj>
          </a:graphicData>
        </a:graphic>
      </p:graphicFrame>
      <p:graphicFrame>
        <p:nvGraphicFramePr>
          <p:cNvPr id="1028" name="Object 4"/>
          <p:cNvGraphicFramePr>
            <a:graphicFrameLocks noChangeAspect="1"/>
          </p:cNvGraphicFramePr>
          <p:nvPr/>
        </p:nvGraphicFramePr>
        <p:xfrm>
          <a:off x="4499992" y="3645024"/>
          <a:ext cx="3257550" cy="1952625"/>
        </p:xfrm>
        <a:graphic>
          <a:graphicData uri="http://schemas.openxmlformats.org/presentationml/2006/ole">
            <p:oleObj spid="_x0000_s1028" name="ISIS/Draw Sketch" r:id="rId4" imgW="3257280" imgH="1952280" progId="">
              <p:embed/>
            </p:oleObj>
          </a:graphicData>
        </a:graphic>
      </p:graphicFrame>
      <p:graphicFrame>
        <p:nvGraphicFramePr>
          <p:cNvPr id="1029" name="Object 5"/>
          <p:cNvGraphicFramePr>
            <a:graphicFrameLocks noChangeAspect="1"/>
          </p:cNvGraphicFramePr>
          <p:nvPr/>
        </p:nvGraphicFramePr>
        <p:xfrm>
          <a:off x="4904631" y="5824686"/>
          <a:ext cx="2790825" cy="628650"/>
        </p:xfrm>
        <a:graphic>
          <a:graphicData uri="http://schemas.openxmlformats.org/presentationml/2006/ole">
            <p:oleObj spid="_x0000_s1029" name="ISIS/Draw Sketch" r:id="rId5" imgW="2790720" imgH="628560" progId="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Jednoduché </a:t>
            </a:r>
            <a:r>
              <a:rPr lang="cs-CZ" b="1" dirty="0" err="1" smtClean="0"/>
              <a:t>alkany</a:t>
            </a:r>
            <a:r>
              <a:rPr lang="cs-CZ" b="1" dirty="0" smtClean="0"/>
              <a:t> - přehled</a:t>
            </a:r>
            <a:endParaRPr lang="cs-CZ" b="1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0" y="1628799"/>
          <a:ext cx="9144000" cy="5229200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1384517"/>
                <a:gridCol w="1470374"/>
                <a:gridCol w="3411868"/>
                <a:gridCol w="2877241"/>
              </a:tblGrid>
              <a:tr h="1045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Název uhlovodíku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Molekulový vzorec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Strukturní vzorec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Racionální vzorec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1045840">
                <a:tc>
                  <a:txBody>
                    <a:bodyPr/>
                    <a:lstStyle/>
                    <a:p>
                      <a:r>
                        <a:rPr lang="cs-CZ" sz="2800" b="1" dirty="0" err="1" smtClean="0"/>
                        <a:t>Methan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45840">
                <a:tc>
                  <a:txBody>
                    <a:bodyPr/>
                    <a:lstStyle/>
                    <a:p>
                      <a:r>
                        <a:rPr lang="cs-CZ" sz="2800" b="1" dirty="0" err="1" smtClean="0"/>
                        <a:t>Ethan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45840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Propan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45840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Butan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8444" name="Object 12"/>
          <p:cNvGraphicFramePr>
            <a:graphicFrameLocks noChangeAspect="1"/>
          </p:cNvGraphicFramePr>
          <p:nvPr/>
        </p:nvGraphicFramePr>
        <p:xfrm>
          <a:off x="1691680" y="2783855"/>
          <a:ext cx="600075" cy="428625"/>
        </p:xfrm>
        <a:graphic>
          <a:graphicData uri="http://schemas.openxmlformats.org/presentationml/2006/ole">
            <p:oleObj spid="_x0000_s18444" name="ISIS/Draw Sketch" r:id="rId3" imgW="599760" imgH="428400" progId="">
              <p:embed/>
            </p:oleObj>
          </a:graphicData>
        </a:graphic>
      </p:graphicFrame>
      <p:graphicFrame>
        <p:nvGraphicFramePr>
          <p:cNvPr id="18446" name="Object 14"/>
          <p:cNvGraphicFramePr>
            <a:graphicFrameLocks noChangeAspect="1"/>
          </p:cNvGraphicFramePr>
          <p:nvPr/>
        </p:nvGraphicFramePr>
        <p:xfrm>
          <a:off x="6477000" y="2784351"/>
          <a:ext cx="600075" cy="428625"/>
        </p:xfrm>
        <a:graphic>
          <a:graphicData uri="http://schemas.openxmlformats.org/presentationml/2006/ole">
            <p:oleObj spid="_x0000_s18446" name="ISIS/Draw Sketch" r:id="rId4" imgW="599760" imgH="428400" progId="">
              <p:embed/>
            </p:oleObj>
          </a:graphicData>
        </a:graphic>
      </p:graphicFrame>
      <p:graphicFrame>
        <p:nvGraphicFramePr>
          <p:cNvPr id="18447" name="Object 15"/>
          <p:cNvGraphicFramePr>
            <a:graphicFrameLocks noChangeAspect="1"/>
          </p:cNvGraphicFramePr>
          <p:nvPr/>
        </p:nvGraphicFramePr>
        <p:xfrm>
          <a:off x="6477000" y="5943178"/>
          <a:ext cx="2609850" cy="438150"/>
        </p:xfrm>
        <a:graphic>
          <a:graphicData uri="http://schemas.openxmlformats.org/presentationml/2006/ole">
            <p:oleObj spid="_x0000_s18447" name="ISIS/Draw Sketch" r:id="rId5" imgW="2609640" imgH="438120" progId="">
              <p:embed/>
            </p:oleObj>
          </a:graphicData>
        </a:graphic>
      </p:graphicFrame>
      <p:graphicFrame>
        <p:nvGraphicFramePr>
          <p:cNvPr id="18448" name="Object 16"/>
          <p:cNvGraphicFramePr>
            <a:graphicFrameLocks noChangeAspect="1"/>
          </p:cNvGraphicFramePr>
          <p:nvPr/>
        </p:nvGraphicFramePr>
        <p:xfrm>
          <a:off x="6477000" y="4863058"/>
          <a:ext cx="1933575" cy="438150"/>
        </p:xfrm>
        <a:graphic>
          <a:graphicData uri="http://schemas.openxmlformats.org/presentationml/2006/ole">
            <p:oleObj spid="_x0000_s18448" name="ISIS/Draw Sketch" r:id="rId6" imgW="1933560" imgH="438120" progId="">
              <p:embed/>
            </p:oleObj>
          </a:graphicData>
        </a:graphic>
      </p:graphicFrame>
      <p:graphicFrame>
        <p:nvGraphicFramePr>
          <p:cNvPr id="18449" name="Object 17"/>
          <p:cNvGraphicFramePr>
            <a:graphicFrameLocks noChangeAspect="1"/>
          </p:cNvGraphicFramePr>
          <p:nvPr/>
        </p:nvGraphicFramePr>
        <p:xfrm>
          <a:off x="6477000" y="3854946"/>
          <a:ext cx="1266825" cy="438150"/>
        </p:xfrm>
        <a:graphic>
          <a:graphicData uri="http://schemas.openxmlformats.org/presentationml/2006/ole">
            <p:oleObj spid="_x0000_s18449" name="ISIS/Draw Sketch" r:id="rId7" imgW="1266480" imgH="438120" progId="">
              <p:embed/>
            </p:oleObj>
          </a:graphicData>
        </a:graphic>
      </p:graphicFrame>
      <p:graphicFrame>
        <p:nvGraphicFramePr>
          <p:cNvPr id="18450" name="Object 18"/>
          <p:cNvGraphicFramePr>
            <a:graphicFrameLocks noChangeAspect="1"/>
          </p:cNvGraphicFramePr>
          <p:nvPr/>
        </p:nvGraphicFramePr>
        <p:xfrm>
          <a:off x="1691680" y="3864471"/>
          <a:ext cx="714375" cy="428625"/>
        </p:xfrm>
        <a:graphic>
          <a:graphicData uri="http://schemas.openxmlformats.org/presentationml/2006/ole">
            <p:oleObj spid="_x0000_s18450" name="ISIS/Draw Sketch" r:id="rId8" imgW="714240" imgH="428400" progId="">
              <p:embed/>
            </p:oleObj>
          </a:graphicData>
        </a:graphic>
      </p:graphicFrame>
      <p:graphicFrame>
        <p:nvGraphicFramePr>
          <p:cNvPr id="18451" name="Object 19"/>
          <p:cNvGraphicFramePr>
            <a:graphicFrameLocks noChangeAspect="1"/>
          </p:cNvGraphicFramePr>
          <p:nvPr/>
        </p:nvGraphicFramePr>
        <p:xfrm>
          <a:off x="1690688" y="4872583"/>
          <a:ext cx="714375" cy="428625"/>
        </p:xfrm>
        <a:graphic>
          <a:graphicData uri="http://schemas.openxmlformats.org/presentationml/2006/ole">
            <p:oleObj spid="_x0000_s18451" name="ISIS/Draw Sketch" r:id="rId9" imgW="714240" imgH="428400" progId="">
              <p:embed/>
            </p:oleObj>
          </a:graphicData>
        </a:graphic>
      </p:graphicFrame>
      <p:graphicFrame>
        <p:nvGraphicFramePr>
          <p:cNvPr id="18452" name="Object 20"/>
          <p:cNvGraphicFramePr>
            <a:graphicFrameLocks noChangeAspect="1"/>
          </p:cNvGraphicFramePr>
          <p:nvPr/>
        </p:nvGraphicFramePr>
        <p:xfrm>
          <a:off x="1690688" y="5952703"/>
          <a:ext cx="819150" cy="428625"/>
        </p:xfrm>
        <a:graphic>
          <a:graphicData uri="http://schemas.openxmlformats.org/presentationml/2006/ole">
            <p:oleObj spid="_x0000_s18452" name="ISIS/Draw Sketch" r:id="rId10" imgW="819000" imgH="428400" progId="">
              <p:embed/>
            </p:oleObj>
          </a:graphicData>
        </a:graphic>
      </p:graphicFrame>
      <p:graphicFrame>
        <p:nvGraphicFramePr>
          <p:cNvPr id="18453" name="Object 21"/>
          <p:cNvGraphicFramePr>
            <a:graphicFrameLocks noChangeAspect="1"/>
          </p:cNvGraphicFramePr>
          <p:nvPr/>
        </p:nvGraphicFramePr>
        <p:xfrm>
          <a:off x="3598863" y="5894388"/>
          <a:ext cx="2009775" cy="990600"/>
        </p:xfrm>
        <a:graphic>
          <a:graphicData uri="http://schemas.openxmlformats.org/presentationml/2006/ole">
            <p:oleObj spid="_x0000_s18453" name="ISIS/Draw Sketch" r:id="rId11" imgW="2009520" imgH="990360" progId="">
              <p:embed/>
            </p:oleObj>
          </a:graphicData>
        </a:graphic>
      </p:graphicFrame>
      <p:graphicFrame>
        <p:nvGraphicFramePr>
          <p:cNvPr id="18454" name="Object 22"/>
          <p:cNvGraphicFramePr>
            <a:graphicFrameLocks noChangeAspect="1"/>
          </p:cNvGraphicFramePr>
          <p:nvPr/>
        </p:nvGraphicFramePr>
        <p:xfrm>
          <a:off x="3598863" y="4814888"/>
          <a:ext cx="1647825" cy="990600"/>
        </p:xfrm>
        <a:graphic>
          <a:graphicData uri="http://schemas.openxmlformats.org/presentationml/2006/ole">
            <p:oleObj spid="_x0000_s18454" name="ISIS/Draw Sketch" r:id="rId12" imgW="1647720" imgH="990360" progId="">
              <p:embed/>
            </p:oleObj>
          </a:graphicData>
        </a:graphic>
      </p:graphicFrame>
      <p:graphicFrame>
        <p:nvGraphicFramePr>
          <p:cNvPr id="18455" name="Object 23"/>
          <p:cNvGraphicFramePr>
            <a:graphicFrameLocks noChangeAspect="1"/>
          </p:cNvGraphicFramePr>
          <p:nvPr/>
        </p:nvGraphicFramePr>
        <p:xfrm>
          <a:off x="3600450" y="3717032"/>
          <a:ext cx="1403598" cy="1081290"/>
        </p:xfrm>
        <a:graphic>
          <a:graphicData uri="http://schemas.openxmlformats.org/presentationml/2006/ole">
            <p:oleObj spid="_x0000_s18455" name="ISIS/Draw Sketch" r:id="rId13" imgW="1285560" imgH="990360" progId="">
              <p:embed/>
            </p:oleObj>
          </a:graphicData>
        </a:graphic>
      </p:graphicFrame>
      <p:graphicFrame>
        <p:nvGraphicFramePr>
          <p:cNvPr id="18456" name="Object 24"/>
          <p:cNvGraphicFramePr>
            <a:graphicFrameLocks noChangeAspect="1"/>
          </p:cNvGraphicFramePr>
          <p:nvPr/>
        </p:nvGraphicFramePr>
        <p:xfrm>
          <a:off x="3598863" y="2725738"/>
          <a:ext cx="933450" cy="990600"/>
        </p:xfrm>
        <a:graphic>
          <a:graphicData uri="http://schemas.openxmlformats.org/presentationml/2006/ole">
            <p:oleObj spid="_x0000_s18456" name="ISIS/Draw Sketch" r:id="rId14" imgW="933120" imgH="990360" progId="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410" name="Object 2"/>
          <p:cNvGraphicFramePr>
            <a:graphicFrameLocks noChangeAspect="1"/>
          </p:cNvGraphicFramePr>
          <p:nvPr/>
        </p:nvGraphicFramePr>
        <p:xfrm>
          <a:off x="1187624" y="1627491"/>
          <a:ext cx="1872208" cy="2161549"/>
        </p:xfrm>
        <a:graphic>
          <a:graphicData uri="http://schemas.openxmlformats.org/presentationml/2006/ole">
            <p:oleObj spid="_x0000_s17410" name="ACD/3D" r:id="rId3" imgW="2095793" imgH="2419048" progId="">
              <p:embed/>
            </p:oleObj>
          </a:graphicData>
        </a:graphic>
      </p:graphicFrame>
      <p:graphicFrame>
        <p:nvGraphicFramePr>
          <p:cNvPr id="17411" name="Object 3"/>
          <p:cNvGraphicFramePr>
            <a:graphicFrameLocks noChangeAspect="1"/>
          </p:cNvGraphicFramePr>
          <p:nvPr/>
        </p:nvGraphicFramePr>
        <p:xfrm>
          <a:off x="4768462" y="1515125"/>
          <a:ext cx="3115906" cy="2201907"/>
        </p:xfrm>
        <a:graphic>
          <a:graphicData uri="http://schemas.openxmlformats.org/presentationml/2006/ole">
            <p:oleObj spid="_x0000_s17411" name="ACD/3D" r:id="rId4" imgW="2857899" imgH="2019048" progId="">
              <p:embed/>
            </p:oleObj>
          </a:graphicData>
        </a:graphic>
      </p:graphicFrame>
      <p:graphicFrame>
        <p:nvGraphicFramePr>
          <p:cNvPr id="17412" name="Object 4"/>
          <p:cNvGraphicFramePr>
            <a:graphicFrameLocks noChangeAspect="1"/>
          </p:cNvGraphicFramePr>
          <p:nvPr/>
        </p:nvGraphicFramePr>
        <p:xfrm>
          <a:off x="539552" y="3963119"/>
          <a:ext cx="3733800" cy="2562225"/>
        </p:xfrm>
        <a:graphic>
          <a:graphicData uri="http://schemas.openxmlformats.org/presentationml/2006/ole">
            <p:oleObj spid="_x0000_s17412" name="ACD/3D" r:id="rId5" imgW="3734321" imgH="2561905" progId="">
              <p:embed/>
            </p:oleObj>
          </a:graphicData>
        </a:graphic>
      </p:graphicFrame>
      <p:graphicFrame>
        <p:nvGraphicFramePr>
          <p:cNvPr id="17413" name="Object 5"/>
          <p:cNvGraphicFramePr>
            <a:graphicFrameLocks noChangeAspect="1"/>
          </p:cNvGraphicFramePr>
          <p:nvPr/>
        </p:nvGraphicFramePr>
        <p:xfrm>
          <a:off x="5076056" y="3855293"/>
          <a:ext cx="3771900" cy="2886075"/>
        </p:xfrm>
        <a:graphic>
          <a:graphicData uri="http://schemas.openxmlformats.org/presentationml/2006/ole">
            <p:oleObj spid="_x0000_s17413" name="ACD/3D" r:id="rId6" imgW="3772427" imgH="2886478" progId="">
              <p:embed/>
            </p:oleObj>
          </a:graphicData>
        </a:graphic>
      </p:graphicFrame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Modely plynných uhlovodíků</a:t>
            </a:r>
            <a:endParaRPr lang="cs-CZ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323528" y="2996952"/>
            <a:ext cx="2232248" cy="1143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err="1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Methan</a:t>
            </a:r>
            <a:endParaRPr kumimoji="0" lang="cs-CZ" sz="3200" b="1" i="0" u="none" strike="noStrike" kern="1200" cap="none" spc="0" normalizeH="0" baseline="0" noProof="0" dirty="0">
              <a:ln>
                <a:solidFill>
                  <a:schemeClr val="bg1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4932040" y="3150096"/>
            <a:ext cx="2232248" cy="1143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err="1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Ethan</a:t>
            </a:r>
            <a:endParaRPr kumimoji="0" lang="cs-CZ" sz="3200" b="1" i="0" u="none" strike="noStrike" kern="1200" cap="none" spc="0" normalizeH="0" baseline="0" noProof="0" dirty="0">
              <a:ln>
                <a:solidFill>
                  <a:schemeClr val="bg1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1619672" y="5877272"/>
            <a:ext cx="2232248" cy="1143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Propan</a:t>
            </a:r>
            <a:endParaRPr kumimoji="0" lang="cs-CZ" sz="3200" b="1" i="0" u="none" strike="noStrike" kern="1200" cap="none" spc="0" normalizeH="0" baseline="0" noProof="0" dirty="0">
              <a:ln>
                <a:solidFill>
                  <a:schemeClr val="bg1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6911752" y="5877272"/>
            <a:ext cx="2232248" cy="1143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Butan</a:t>
            </a:r>
            <a:endParaRPr kumimoji="0" lang="cs-CZ" sz="3200" b="1" i="0" u="none" strike="noStrike" kern="1200" cap="none" spc="0" normalizeH="0" baseline="0" noProof="0" dirty="0">
              <a:ln>
                <a:solidFill>
                  <a:schemeClr val="bg1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Jednoduché </a:t>
            </a:r>
            <a:r>
              <a:rPr lang="cs-CZ" b="1" dirty="0" err="1" smtClean="0"/>
              <a:t>alkany</a:t>
            </a:r>
            <a:r>
              <a:rPr lang="cs-CZ" b="1" dirty="0" smtClean="0"/>
              <a:t> - vlastnosti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968552"/>
          </a:xfrm>
          <a:solidFill>
            <a:schemeClr val="accent6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b="1" dirty="0" err="1" smtClean="0"/>
              <a:t>Methan</a:t>
            </a:r>
            <a:r>
              <a:rPr lang="cs-CZ" b="1" dirty="0" smtClean="0"/>
              <a:t>, </a:t>
            </a:r>
            <a:r>
              <a:rPr lang="cs-CZ" b="1" dirty="0" err="1" smtClean="0"/>
              <a:t>ethan</a:t>
            </a:r>
            <a:r>
              <a:rPr lang="cs-CZ" b="1" dirty="0" smtClean="0"/>
              <a:t>, propan a butan jsou podobné.</a:t>
            </a:r>
          </a:p>
          <a:p>
            <a:endParaRPr lang="cs-CZ" b="1" dirty="0" smtClean="0"/>
          </a:p>
          <a:p>
            <a:r>
              <a:rPr lang="cs-CZ" b="1" dirty="0" smtClean="0"/>
              <a:t>Za normálních podmínek jsou to bezbarvé, snadno zápalné plyny</a:t>
            </a:r>
          </a:p>
          <a:p>
            <a:r>
              <a:rPr lang="cs-CZ" b="1" dirty="0" smtClean="0"/>
              <a:t>Jsou extrémně hořlavé</a:t>
            </a:r>
          </a:p>
          <a:p>
            <a:r>
              <a:rPr lang="cs-CZ" b="1" dirty="0" smtClean="0"/>
              <a:t>Jsou nerozpustné ve vodě</a:t>
            </a:r>
          </a:p>
          <a:p>
            <a:r>
              <a:rPr lang="cs-CZ" b="1" dirty="0" smtClean="0"/>
              <a:t>Najdeme je v zemním plynu (nejvíce </a:t>
            </a:r>
            <a:r>
              <a:rPr lang="cs-CZ" b="1" dirty="0" err="1" smtClean="0"/>
              <a:t>methan</a:t>
            </a:r>
            <a:r>
              <a:rPr lang="cs-CZ" b="1" dirty="0" smtClean="0"/>
              <a:t>)</a:t>
            </a:r>
          </a:p>
          <a:p>
            <a:endParaRPr lang="cs-CZ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b="1" dirty="0" smtClean="0"/>
              <a:t>Jednoduché </a:t>
            </a:r>
            <a:r>
              <a:rPr lang="cs-CZ" sz="3600" b="1" dirty="0" err="1" smtClean="0"/>
              <a:t>alkany</a:t>
            </a:r>
            <a:r>
              <a:rPr lang="cs-CZ" sz="3600" b="1" dirty="0" smtClean="0"/>
              <a:t> – vlastnosti, použití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968552"/>
          </a:xfrm>
          <a:solidFill>
            <a:schemeClr val="accent6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b="1" u="sng" dirty="0" err="1" smtClean="0"/>
              <a:t>Methan</a:t>
            </a:r>
            <a:endParaRPr lang="cs-CZ" b="1" dirty="0" smtClean="0"/>
          </a:p>
          <a:p>
            <a:r>
              <a:rPr lang="cs-CZ" b="1" dirty="0" smtClean="0"/>
              <a:t>užívá se jako palivo při vytápění budov</a:t>
            </a:r>
          </a:p>
          <a:p>
            <a:r>
              <a:rPr lang="cs-CZ" b="1" dirty="0" smtClean="0"/>
              <a:t>v plynových elektrárnách slouží k výrobě elektrické energie</a:t>
            </a:r>
          </a:p>
          <a:p>
            <a:r>
              <a:rPr lang="cs-CZ" b="1" dirty="0" smtClean="0"/>
              <a:t>kapalný může sloužit jako palivo dopravních prostředků (např. autobusů) – tzv. CNG</a:t>
            </a:r>
          </a:p>
          <a:p>
            <a:r>
              <a:rPr lang="cs-CZ" b="1" dirty="0" err="1" smtClean="0"/>
              <a:t>methan</a:t>
            </a:r>
            <a:r>
              <a:rPr lang="cs-CZ" b="1" dirty="0" smtClean="0"/>
              <a:t> se nachází také ve vesmíru – může být součástí buď atmosféry planet nebo měsíců, nebo tvoří celé oceány na povrchu</a:t>
            </a:r>
          </a:p>
          <a:p>
            <a:pPr>
              <a:buNone/>
            </a:pPr>
            <a:endParaRPr lang="cs-CZ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968552"/>
          </a:xfrm>
          <a:solidFill>
            <a:schemeClr val="accent6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b="1" u="sng" dirty="0" smtClean="0"/>
              <a:t>Propan, butan</a:t>
            </a:r>
            <a:endParaRPr lang="cs-CZ" b="1" dirty="0" smtClean="0"/>
          </a:p>
          <a:p>
            <a:r>
              <a:rPr lang="cs-CZ" b="1" dirty="0" smtClean="0"/>
              <a:t>získávají se společně při zpracování ropy</a:t>
            </a:r>
          </a:p>
          <a:p>
            <a:r>
              <a:rPr lang="cs-CZ" b="1" dirty="0" smtClean="0"/>
              <a:t>jsou výhřevnější než </a:t>
            </a:r>
            <a:r>
              <a:rPr lang="cs-CZ" b="1" dirty="0" err="1" smtClean="0"/>
              <a:t>methan</a:t>
            </a:r>
            <a:endParaRPr lang="cs-CZ" b="1" dirty="0" smtClean="0"/>
          </a:p>
          <a:p>
            <a:r>
              <a:rPr lang="cs-CZ" b="1" dirty="0" smtClean="0"/>
              <a:t>směs lze snadno zkapalnět</a:t>
            </a:r>
          </a:p>
          <a:p>
            <a:r>
              <a:rPr lang="cs-CZ" b="1" dirty="0" smtClean="0"/>
              <a:t>slouží jako alternativní ekologické palivo dopravních prostředků – označení LPG</a:t>
            </a:r>
          </a:p>
          <a:p>
            <a:r>
              <a:rPr lang="cs-CZ" b="1" dirty="0" smtClean="0"/>
              <a:t>užívá se také v domácnostech (vaření, zapalovače,…)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Jednoduché alkany – vlastnosti, použití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l"/>
            <a:r>
              <a:rPr lang="cs-CZ" sz="2800" b="1" dirty="0" smtClean="0"/>
              <a:t>Použité 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000" dirty="0" smtClean="0"/>
              <a:t>Snímky 4 a 5 – Vzorce byly vytvořeny v programu ISIS/</a:t>
            </a:r>
            <a:r>
              <a:rPr lang="cs-CZ" sz="2000" dirty="0" err="1" smtClean="0"/>
              <a:t>Draw</a:t>
            </a:r>
            <a:r>
              <a:rPr lang="cs-CZ" sz="2000" dirty="0" smtClean="0"/>
              <a:t> 2.5 </a:t>
            </a:r>
            <a:br>
              <a:rPr lang="cs-CZ" sz="2000" dirty="0" smtClean="0"/>
            </a:br>
            <a:r>
              <a:rPr lang="cs-CZ" sz="2000" dirty="0" smtClean="0"/>
              <a:t>společnosti MDL </a:t>
            </a:r>
            <a:r>
              <a:rPr lang="cs-CZ" sz="2000" dirty="0" err="1" smtClean="0"/>
              <a:t>Information</a:t>
            </a:r>
            <a:r>
              <a:rPr lang="cs-CZ" sz="2000" dirty="0" smtClean="0"/>
              <a:t> </a:t>
            </a:r>
            <a:r>
              <a:rPr lang="cs-CZ" sz="2000" dirty="0" err="1" smtClean="0"/>
              <a:t>Systems</a:t>
            </a:r>
            <a:r>
              <a:rPr lang="cs-CZ" sz="2000" dirty="0" smtClean="0"/>
              <a:t> </a:t>
            </a:r>
            <a:r>
              <a:rPr lang="cs-CZ" sz="2000" dirty="0" err="1" smtClean="0"/>
              <a:t>Inc</a:t>
            </a:r>
            <a:r>
              <a:rPr lang="cs-CZ" sz="2000" dirty="0" smtClean="0"/>
              <a:t>. (USA)</a:t>
            </a:r>
          </a:p>
          <a:p>
            <a:r>
              <a:rPr lang="cs-CZ" sz="2000" dirty="0" smtClean="0"/>
              <a:t>Snímek č. 6 – obrázky byly vytvořeny v programu </a:t>
            </a:r>
            <a:r>
              <a:rPr lang="cs-CZ" sz="2000" dirty="0" err="1" smtClean="0"/>
              <a:t>ChemSketch</a:t>
            </a:r>
            <a:r>
              <a:rPr lang="cs-CZ" sz="2000" dirty="0" smtClean="0"/>
              <a:t> 11 společnosti </a:t>
            </a:r>
            <a:r>
              <a:rPr lang="cs-CZ" sz="2000" dirty="0" err="1" smtClean="0"/>
              <a:t>Advanced</a:t>
            </a:r>
            <a:r>
              <a:rPr lang="cs-CZ" sz="2000" dirty="0" smtClean="0"/>
              <a:t> </a:t>
            </a:r>
            <a:r>
              <a:rPr lang="cs-CZ" sz="2000" dirty="0" err="1" smtClean="0"/>
              <a:t>Chemistry</a:t>
            </a:r>
            <a:r>
              <a:rPr lang="cs-CZ" sz="2000" dirty="0" smtClean="0"/>
              <a:t> </a:t>
            </a:r>
            <a:r>
              <a:rPr lang="cs-CZ" sz="2000" dirty="0" err="1" smtClean="0"/>
              <a:t>Development</a:t>
            </a:r>
            <a:r>
              <a:rPr lang="cs-CZ" sz="2000" dirty="0" smtClean="0"/>
              <a:t> </a:t>
            </a:r>
            <a:r>
              <a:rPr lang="cs-CZ" sz="2000" dirty="0" err="1" smtClean="0"/>
              <a:t>Inc</a:t>
            </a:r>
            <a:r>
              <a:rPr lang="cs-CZ" sz="2000" dirty="0" smtClean="0"/>
              <a:t>. (Kanada) </a:t>
            </a:r>
          </a:p>
          <a:p>
            <a:r>
              <a:rPr lang="cs-CZ" sz="2000" dirty="0" smtClean="0"/>
              <a:t>Učební  texty byly vytvořeny s využitím učebnice:</a:t>
            </a:r>
            <a:br>
              <a:rPr lang="cs-CZ" sz="2000" dirty="0" smtClean="0"/>
            </a:br>
            <a:r>
              <a:rPr lang="cs-CZ" sz="2000" dirty="0" smtClean="0"/>
              <a:t>ŠKODA, Jiří a DOULÍK, Pavel: </a:t>
            </a:r>
            <a:r>
              <a:rPr lang="cs-CZ" sz="2000" i="1" dirty="0" smtClean="0"/>
              <a:t>Chemie 8 pro základní školy a víceletá gymnázia .</a:t>
            </a:r>
            <a:r>
              <a:rPr lang="cs-CZ" sz="2000" dirty="0" smtClean="0"/>
              <a:t>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Plzeň: </a:t>
            </a:r>
            <a:r>
              <a:rPr lang="cs-CZ" sz="2000" dirty="0" err="1" smtClean="0"/>
              <a:t>Fraus</a:t>
            </a:r>
            <a:r>
              <a:rPr lang="cs-CZ" sz="2000" dirty="0" smtClean="0"/>
              <a:t>, 2006, s. 54-55. ISBN 80-7238-442-2. 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284</Words>
  <Application>Microsoft Office PowerPoint</Application>
  <PresentationFormat>Předvádění na obrazovce (4:3)</PresentationFormat>
  <Paragraphs>65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Motiv sady Office</vt:lpstr>
      <vt:lpstr>ISIS/Draw Sketch</vt:lpstr>
      <vt:lpstr>ACD/3D</vt:lpstr>
      <vt:lpstr>Snímek 1</vt:lpstr>
      <vt:lpstr>Snímek 2</vt:lpstr>
      <vt:lpstr>Vlastnosti atomu uhlíku</vt:lpstr>
      <vt:lpstr>Typy vzorců uhlovodíků</vt:lpstr>
      <vt:lpstr>Jednoduché alkany - přehled</vt:lpstr>
      <vt:lpstr>Modely plynných uhlovodíků</vt:lpstr>
      <vt:lpstr>Jednoduché alkany - vlastnosti</vt:lpstr>
      <vt:lpstr>Jednoduché alkany – vlastnosti, použití</vt:lpstr>
      <vt:lpstr>Snímek 9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zimpl</dc:creator>
  <cp:lastModifiedBy>Aleš</cp:lastModifiedBy>
  <cp:revision>20</cp:revision>
  <dcterms:created xsi:type="dcterms:W3CDTF">2013-04-21T07:31:16Z</dcterms:created>
  <dcterms:modified xsi:type="dcterms:W3CDTF">2013-04-28T15:28:04Z</dcterms:modified>
</cp:coreProperties>
</file>