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1" r:id="rId6"/>
    <p:sldId id="263" r:id="rId7"/>
    <p:sldId id="267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image" Target="../media/image2.wmf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14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8671B-5AD7-42DF-82E5-21D6660861D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B78F3A-EC65-4B11-809A-486652DE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3.bin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7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14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16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582341"/>
            <a:ext cx="7632848" cy="507831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3. 3.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8.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Chemie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okruh, téma</a:t>
            </a:r>
            <a:r>
              <a:rPr lang="cs-CZ" sz="2400" smtClean="0">
                <a:solidFill>
                  <a:schemeClr val="tx1"/>
                </a:solidFill>
              </a:rPr>
              <a:t>: </a:t>
            </a:r>
            <a:r>
              <a:rPr lang="cs-CZ" sz="2400" smtClean="0">
                <a:solidFill>
                  <a:schemeClr val="tx1"/>
                </a:solidFill>
              </a:rPr>
              <a:t>VY_32_INOVACE_CH_16_Uhlovodíky_2_8.ročník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rozšíření učiva.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178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404664"/>
            <a:ext cx="8229600" cy="612068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lvl="0" algn="ctr">
              <a:spcBef>
                <a:spcPct val="20000"/>
              </a:spcBef>
            </a:pPr>
            <a:r>
              <a:rPr lang="cs-CZ" sz="5400" b="1" dirty="0" smtClean="0"/>
              <a:t/>
            </a:r>
            <a:br>
              <a:rPr lang="cs-CZ" sz="5400" b="1" dirty="0" smtClean="0"/>
            </a:br>
            <a:r>
              <a:rPr lang="cs-CZ" sz="9600" b="1" dirty="0" smtClean="0"/>
              <a:t>NENASYCENÉ UHLOVODÍKY</a:t>
            </a:r>
          </a:p>
          <a:p>
            <a:pPr lvl="0" algn="ctr">
              <a:spcBef>
                <a:spcPct val="20000"/>
              </a:spcBef>
            </a:pPr>
            <a:r>
              <a:rPr lang="cs-CZ" sz="8000" b="1" dirty="0" smtClean="0">
                <a:solidFill>
                  <a:schemeClr val="tx1">
                    <a:tint val="75000"/>
                  </a:schemeClr>
                </a:solidFill>
              </a:rPr>
              <a:t>ALKENY &amp; ALKYNY</a:t>
            </a:r>
            <a:endParaRPr kumimoji="0" lang="cs-CZ" sz="40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Násobné vazby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525963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/>
              <a:t>Atomy uhlíku se molekulách nemusí vázat jen jednou vazbou </a:t>
            </a:r>
          </a:p>
          <a:p>
            <a:r>
              <a:rPr lang="cs-CZ" b="1" dirty="0" smtClean="0"/>
              <a:t>Vazby mohou být dvě nebo i tři</a:t>
            </a:r>
          </a:p>
          <a:p>
            <a:r>
              <a:rPr lang="cs-CZ" b="1" dirty="0" smtClean="0"/>
              <a:t>Takové vazby se nazývají </a:t>
            </a:r>
            <a:r>
              <a:rPr lang="cs-CZ" b="1" u="sng" dirty="0" smtClean="0"/>
              <a:t>násobné</a:t>
            </a:r>
            <a:r>
              <a:rPr lang="cs-CZ" dirty="0" smtClean="0"/>
              <a:t> (</a:t>
            </a:r>
            <a:r>
              <a:rPr lang="cs-CZ" b="1" u="sng" dirty="0" smtClean="0"/>
              <a:t>dvojné</a:t>
            </a:r>
            <a:r>
              <a:rPr lang="cs-CZ" b="1" dirty="0" smtClean="0"/>
              <a:t> nebo </a:t>
            </a:r>
            <a:r>
              <a:rPr lang="cs-CZ" b="1" u="sng" dirty="0" smtClean="0"/>
              <a:t>trojné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Uhlovodíky s dvojnou vazbou nazýváme </a:t>
            </a:r>
            <a:r>
              <a:rPr lang="cs-CZ" b="1" u="sng" dirty="0" smtClean="0"/>
              <a:t>alkeny</a:t>
            </a:r>
          </a:p>
          <a:p>
            <a:r>
              <a:rPr lang="cs-CZ" b="1" dirty="0" smtClean="0"/>
              <a:t>Uhlovodíky s trojnou vazbou nazýváme </a:t>
            </a:r>
            <a:r>
              <a:rPr lang="cs-CZ" b="1" u="sng" dirty="0" err="1" smtClean="0"/>
              <a:t>alkyny</a:t>
            </a:r>
            <a:endParaRPr lang="cs-CZ" b="1" u="sng" dirty="0" smtClean="0"/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Uhlovodíky s násobnými vazbami</a:t>
            </a:r>
            <a:endParaRPr lang="cs-CZ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0" y="1444000"/>
          <a:ext cx="9144000" cy="54140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475656"/>
                <a:gridCol w="2592288"/>
                <a:gridCol w="2448272"/>
                <a:gridCol w="2627784"/>
              </a:tblGrid>
              <a:tr h="1045840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/>
                        <a:t>Typ uhlovodíku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Alkan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Alken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/>
                        <a:t>Alkyn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045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Název uhlovodíku</a:t>
                      </a:r>
                    </a:p>
                    <a:p>
                      <a:endParaRPr lang="cs-CZ" sz="24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/>
                        <a:t>Ethan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/>
                        <a:t>Ethen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/>
                        <a:t>Ethyn</a:t>
                      </a:r>
                      <a:endParaRPr lang="cs-CZ" sz="2000" b="1" dirty="0"/>
                    </a:p>
                  </a:txBody>
                  <a:tcPr/>
                </a:tc>
              </a:tr>
              <a:tr h="1045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Molekulový vzorec</a:t>
                      </a:r>
                    </a:p>
                    <a:p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5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Strukturní vzorec</a:t>
                      </a:r>
                    </a:p>
                    <a:p>
                      <a:endParaRPr lang="cs-CZ" sz="20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45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Racionální vzorec</a:t>
                      </a:r>
                    </a:p>
                    <a:p>
                      <a:endParaRPr lang="cs-CZ" sz="2800" b="1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449" name="Object 17"/>
          <p:cNvGraphicFramePr>
            <a:graphicFrameLocks noChangeAspect="1"/>
          </p:cNvGraphicFramePr>
          <p:nvPr/>
        </p:nvGraphicFramePr>
        <p:xfrm>
          <a:off x="2225055" y="6087194"/>
          <a:ext cx="1266825" cy="438150"/>
        </p:xfrm>
        <a:graphic>
          <a:graphicData uri="http://schemas.openxmlformats.org/presentationml/2006/ole">
            <p:oleObj spid="_x0000_s18449" name="ISIS/Draw Sketch" r:id="rId3" imgW="1266480" imgH="438120" progId="">
              <p:embed/>
            </p:oleObj>
          </a:graphicData>
        </a:graphic>
      </p:graphicFrame>
      <p:graphicFrame>
        <p:nvGraphicFramePr>
          <p:cNvPr id="18450" name="Object 18"/>
          <p:cNvGraphicFramePr>
            <a:graphicFrameLocks noChangeAspect="1"/>
          </p:cNvGraphicFramePr>
          <p:nvPr/>
        </p:nvGraphicFramePr>
        <p:xfrm>
          <a:off x="2489200" y="3957638"/>
          <a:ext cx="714375" cy="428625"/>
        </p:xfrm>
        <a:graphic>
          <a:graphicData uri="http://schemas.openxmlformats.org/presentationml/2006/ole">
            <p:oleObj spid="_x0000_s18450" name="ISIS/Draw Sketch" r:id="rId4" imgW="714240" imgH="428400" progId="">
              <p:embed/>
            </p:oleObj>
          </a:graphicData>
        </a:graphic>
      </p:graphicFrame>
      <p:graphicFrame>
        <p:nvGraphicFramePr>
          <p:cNvPr id="18455" name="Object 23"/>
          <p:cNvGraphicFramePr>
            <a:graphicFrameLocks noChangeAspect="1"/>
          </p:cNvGraphicFramePr>
          <p:nvPr/>
        </p:nvGraphicFramePr>
        <p:xfrm>
          <a:off x="2160290" y="4723974"/>
          <a:ext cx="1403598" cy="1081290"/>
        </p:xfrm>
        <a:graphic>
          <a:graphicData uri="http://schemas.openxmlformats.org/presentationml/2006/ole">
            <p:oleObj spid="_x0000_s18455" name="ISIS/Draw Sketch" r:id="rId5" imgW="1285560" imgH="990360" progId="">
              <p:embed/>
            </p:oleObj>
          </a:graphicData>
        </a:graphic>
      </p:graphicFrame>
      <p:graphicFrame>
        <p:nvGraphicFramePr>
          <p:cNvPr id="18457" name="Object 25"/>
          <p:cNvGraphicFramePr>
            <a:graphicFrameLocks noChangeAspect="1"/>
          </p:cNvGraphicFramePr>
          <p:nvPr/>
        </p:nvGraphicFramePr>
        <p:xfrm>
          <a:off x="4716016" y="4725144"/>
          <a:ext cx="1080119" cy="1047054"/>
        </p:xfrm>
        <a:graphic>
          <a:graphicData uri="http://schemas.openxmlformats.org/presentationml/2006/ole">
            <p:oleObj spid="_x0000_s18457" name="ISIS/Draw Sketch" r:id="rId6" imgW="933120" imgH="904680" progId="">
              <p:embed/>
            </p:oleObj>
          </a:graphicData>
        </a:graphic>
      </p:graphicFrame>
      <p:graphicFrame>
        <p:nvGraphicFramePr>
          <p:cNvPr id="18458" name="Object 26"/>
          <p:cNvGraphicFramePr>
            <a:graphicFrameLocks noChangeAspect="1"/>
          </p:cNvGraphicFramePr>
          <p:nvPr/>
        </p:nvGraphicFramePr>
        <p:xfrm>
          <a:off x="7020272" y="5096991"/>
          <a:ext cx="1633093" cy="348233"/>
        </p:xfrm>
        <a:graphic>
          <a:graphicData uri="http://schemas.openxmlformats.org/presentationml/2006/ole">
            <p:oleObj spid="_x0000_s18458" name="ISIS/Draw Sketch" r:id="rId7" imgW="1295280" imgH="276120" progId="">
              <p:embed/>
            </p:oleObj>
          </a:graphicData>
        </a:graphic>
      </p:graphicFrame>
      <p:graphicFrame>
        <p:nvGraphicFramePr>
          <p:cNvPr id="18459" name="Object 27"/>
          <p:cNvGraphicFramePr>
            <a:graphicFrameLocks noChangeAspect="1"/>
          </p:cNvGraphicFramePr>
          <p:nvPr/>
        </p:nvGraphicFramePr>
        <p:xfrm>
          <a:off x="4932363" y="3957638"/>
          <a:ext cx="714375" cy="438150"/>
        </p:xfrm>
        <a:graphic>
          <a:graphicData uri="http://schemas.openxmlformats.org/presentationml/2006/ole">
            <p:oleObj spid="_x0000_s18459" name="ISIS/Draw Sketch" r:id="rId8" imgW="714240" imgH="438120" progId="">
              <p:embed/>
            </p:oleObj>
          </a:graphicData>
        </a:graphic>
      </p:graphicFrame>
      <p:graphicFrame>
        <p:nvGraphicFramePr>
          <p:cNvPr id="18460" name="Object 28"/>
          <p:cNvGraphicFramePr>
            <a:graphicFrameLocks noChangeAspect="1"/>
          </p:cNvGraphicFramePr>
          <p:nvPr/>
        </p:nvGraphicFramePr>
        <p:xfrm>
          <a:off x="7452320" y="3957638"/>
          <a:ext cx="714375" cy="438150"/>
        </p:xfrm>
        <a:graphic>
          <a:graphicData uri="http://schemas.openxmlformats.org/presentationml/2006/ole">
            <p:oleObj spid="_x0000_s18460" name="ISIS/Draw Sketch" r:id="rId9" imgW="714240" imgH="438120" progId="">
              <p:embed/>
            </p:oleObj>
          </a:graphicData>
        </a:graphic>
      </p:graphicFrame>
      <p:graphicFrame>
        <p:nvGraphicFramePr>
          <p:cNvPr id="18461" name="Object 29"/>
          <p:cNvGraphicFramePr>
            <a:graphicFrameLocks noChangeAspect="1"/>
          </p:cNvGraphicFramePr>
          <p:nvPr/>
        </p:nvGraphicFramePr>
        <p:xfrm>
          <a:off x="7216775" y="6059488"/>
          <a:ext cx="1162050" cy="361950"/>
        </p:xfrm>
        <a:graphic>
          <a:graphicData uri="http://schemas.openxmlformats.org/presentationml/2006/ole">
            <p:oleObj spid="_x0000_s18461" name="ISIS/Draw Sketch" r:id="rId10" imgW="1161720" imgH="361800" progId="">
              <p:embed/>
            </p:oleObj>
          </a:graphicData>
        </a:graphic>
      </p:graphicFrame>
      <p:graphicFrame>
        <p:nvGraphicFramePr>
          <p:cNvPr id="18462" name="Object 30"/>
          <p:cNvGraphicFramePr>
            <a:graphicFrameLocks noChangeAspect="1"/>
          </p:cNvGraphicFramePr>
          <p:nvPr/>
        </p:nvGraphicFramePr>
        <p:xfrm>
          <a:off x="4567238" y="6092825"/>
          <a:ext cx="1276350" cy="438150"/>
        </p:xfrm>
        <a:graphic>
          <a:graphicData uri="http://schemas.openxmlformats.org/presentationml/2006/ole">
            <p:oleObj spid="_x0000_s18462" name="ISIS/Draw Sketch" r:id="rId11" imgW="1276200" imgH="43812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411" name="Object 3"/>
          <p:cNvGraphicFramePr>
            <a:graphicFrameLocks noChangeAspect="1"/>
          </p:cNvGraphicFramePr>
          <p:nvPr/>
        </p:nvGraphicFramePr>
        <p:xfrm>
          <a:off x="3256294" y="1515125"/>
          <a:ext cx="3115906" cy="2201907"/>
        </p:xfrm>
        <a:graphic>
          <a:graphicData uri="http://schemas.openxmlformats.org/presentationml/2006/ole">
            <p:oleObj spid="_x0000_s17411" name="ACD/3D" r:id="rId3" imgW="2857899" imgH="2019048" progId="">
              <p:embed/>
            </p:oleObj>
          </a:graphicData>
        </a:graphic>
      </p:graphicFrame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Modely uhlovodíků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419872" y="3150096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Ethan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868144" y="5877272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Ethyn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7414" name="Object 6"/>
          <p:cNvGraphicFramePr>
            <a:graphicFrameLocks noChangeAspect="1"/>
          </p:cNvGraphicFramePr>
          <p:nvPr/>
        </p:nvGraphicFramePr>
        <p:xfrm>
          <a:off x="4965575" y="5149751"/>
          <a:ext cx="3998913" cy="871537"/>
        </p:xfrm>
        <a:graphic>
          <a:graphicData uri="http://schemas.openxmlformats.org/presentationml/2006/ole">
            <p:oleObj spid="_x0000_s17414" name="ACD/3D" r:id="rId4" imgW="2666667" imgH="581106" progId="">
              <p:embed/>
            </p:oleObj>
          </a:graphicData>
        </a:graphic>
      </p:graphicFrame>
      <p:graphicFrame>
        <p:nvGraphicFramePr>
          <p:cNvPr id="17415" name="Object 7"/>
          <p:cNvGraphicFramePr>
            <a:graphicFrameLocks noChangeAspect="1"/>
          </p:cNvGraphicFramePr>
          <p:nvPr/>
        </p:nvGraphicFramePr>
        <p:xfrm>
          <a:off x="395536" y="4081611"/>
          <a:ext cx="2914650" cy="2371725"/>
        </p:xfrm>
        <a:graphic>
          <a:graphicData uri="http://schemas.openxmlformats.org/presentationml/2006/ole">
            <p:oleObj spid="_x0000_s17415" name="ACD/3D" r:id="rId5" imgW="1943371" imgH="1580952" progId="">
              <p:embed/>
            </p:oleObj>
          </a:graphicData>
        </a:graphic>
      </p:graphicFrame>
      <p:sp>
        <p:nvSpPr>
          <p:cNvPr id="11" name="Nadpis 1"/>
          <p:cNvSpPr txBox="1">
            <a:spLocks/>
          </p:cNvSpPr>
          <p:nvPr/>
        </p:nvSpPr>
        <p:spPr>
          <a:xfrm>
            <a:off x="611560" y="5877272"/>
            <a:ext cx="2232248" cy="1143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Ethen</a:t>
            </a:r>
            <a:endParaRPr kumimoji="0" lang="cs-CZ" sz="3200" b="1" i="0" u="none" strike="noStrike" kern="1200" cap="none" spc="0" normalizeH="0" baseline="0" noProof="0" dirty="0">
              <a:ln>
                <a:solidFill>
                  <a:schemeClr val="bg1"/>
                </a:solidFill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Uhlovodíky s dvojnou vazbou - alkeny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/>
              <a:t>Název alkenu je odvozen od základního uhlovodíku s příponou </a:t>
            </a:r>
            <a:r>
              <a:rPr lang="cs-CZ" b="1" u="sng" dirty="0" smtClean="0"/>
              <a:t>–</a:t>
            </a:r>
            <a:r>
              <a:rPr lang="cs-CZ" b="1" u="sng" dirty="0" err="1" smtClean="0"/>
              <a:t>en</a:t>
            </a:r>
            <a:endParaRPr lang="cs-CZ" u="sng" dirty="0" smtClean="0"/>
          </a:p>
          <a:p>
            <a:pPr>
              <a:buNone/>
            </a:pPr>
            <a:r>
              <a:rPr lang="cs-CZ" sz="5400" b="1" dirty="0" smtClean="0"/>
              <a:t>	</a:t>
            </a:r>
            <a:r>
              <a:rPr lang="cs-CZ" b="1" dirty="0" smtClean="0"/>
              <a:t>propan</a:t>
            </a:r>
          </a:p>
          <a:p>
            <a:pPr>
              <a:buNone/>
            </a:pP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b="1" dirty="0" smtClean="0"/>
              <a:t>propen</a:t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b="1" dirty="0" smtClean="0"/>
              <a:t>Nejvýznamnějším alkenem je </a:t>
            </a:r>
            <a:r>
              <a:rPr lang="cs-CZ" b="1" u="sng" dirty="0" err="1" smtClean="0"/>
              <a:t>ethen</a:t>
            </a:r>
            <a:r>
              <a:rPr lang="cs-CZ" dirty="0" smtClean="0"/>
              <a:t>. </a:t>
            </a:r>
            <a:r>
              <a:rPr lang="cs-CZ" b="1" dirty="0" smtClean="0"/>
              <a:t>Je to bezbarvý hořlavý plyn nasládlé vůně. Užívá se jako urychlovač dozrávání ovoce a jako surovina nejběžnějšího plastu </a:t>
            </a:r>
            <a:r>
              <a:rPr lang="cs-CZ" b="1" u="sng" dirty="0" err="1" smtClean="0"/>
              <a:t>polyethylenu</a:t>
            </a:r>
            <a:r>
              <a:rPr lang="cs-CZ" b="1" dirty="0" smtClean="0"/>
              <a:t>.</a:t>
            </a:r>
          </a:p>
        </p:txBody>
      </p:sp>
      <p:graphicFrame>
        <p:nvGraphicFramePr>
          <p:cNvPr id="20482" name="Object 2"/>
          <p:cNvGraphicFramePr>
            <a:graphicFrameLocks noChangeAspect="1"/>
          </p:cNvGraphicFramePr>
          <p:nvPr/>
        </p:nvGraphicFramePr>
        <p:xfrm>
          <a:off x="2566417" y="2996952"/>
          <a:ext cx="1933575" cy="438150"/>
        </p:xfrm>
        <a:graphic>
          <a:graphicData uri="http://schemas.openxmlformats.org/presentationml/2006/ole">
            <p:oleObj spid="_x0000_s20482" name="ISIS/Draw Sketch" r:id="rId3" imgW="1933560" imgH="438120" progId="">
              <p:embed/>
            </p:oleObj>
          </a:graphicData>
        </a:graphic>
      </p:graphicFrame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2556892" y="3782938"/>
          <a:ext cx="1943100" cy="438150"/>
        </p:xfrm>
        <a:graphic>
          <a:graphicData uri="http://schemas.openxmlformats.org/presentationml/2006/ole">
            <p:oleObj spid="_x0000_s20483" name="ISIS/Draw Sketch" r:id="rId4" imgW="1942920" imgH="43812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Uhlovodíky s trojnou vazbou - </a:t>
            </a:r>
            <a:r>
              <a:rPr lang="cs-CZ" b="1" dirty="0" err="1" smtClean="0"/>
              <a:t>alkyny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68552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/>
              <a:t>Název </a:t>
            </a:r>
            <a:r>
              <a:rPr lang="cs-CZ" b="1" dirty="0" err="1" smtClean="0"/>
              <a:t>alkynu</a:t>
            </a:r>
            <a:r>
              <a:rPr lang="cs-CZ" b="1" dirty="0" smtClean="0"/>
              <a:t> je odvozen od základního uhlovodíku s příponou –</a:t>
            </a:r>
            <a:r>
              <a:rPr lang="cs-CZ" b="1" dirty="0" err="1" smtClean="0"/>
              <a:t>yn</a:t>
            </a:r>
            <a:endParaRPr lang="cs-CZ" dirty="0" smtClean="0"/>
          </a:p>
          <a:p>
            <a:pPr>
              <a:buNone/>
            </a:pPr>
            <a:r>
              <a:rPr lang="cs-CZ" sz="5400" b="1" dirty="0" smtClean="0"/>
              <a:t>	</a:t>
            </a:r>
            <a:r>
              <a:rPr lang="cs-CZ" b="1" dirty="0" smtClean="0"/>
              <a:t>propan</a:t>
            </a:r>
          </a:p>
          <a:p>
            <a:pPr>
              <a:buNone/>
            </a:pPr>
            <a:r>
              <a:rPr lang="cs-CZ" sz="1200" b="1" dirty="0" smtClean="0"/>
              <a:t/>
            </a:r>
            <a:br>
              <a:rPr lang="cs-CZ" sz="1200" b="1" dirty="0" smtClean="0"/>
            </a:br>
            <a:r>
              <a:rPr lang="cs-CZ" b="1" dirty="0" err="1" smtClean="0"/>
              <a:t>propyn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 smtClean="0"/>
          </a:p>
          <a:p>
            <a:r>
              <a:rPr lang="cs-CZ" b="1" dirty="0" smtClean="0"/>
              <a:t>Nejvýznamnějším </a:t>
            </a:r>
            <a:r>
              <a:rPr lang="cs-CZ" b="1" dirty="0" err="1" smtClean="0"/>
              <a:t>alkynem</a:t>
            </a:r>
            <a:r>
              <a:rPr lang="cs-CZ" b="1" dirty="0" smtClean="0"/>
              <a:t> je </a:t>
            </a:r>
            <a:r>
              <a:rPr lang="cs-CZ" b="1" u="sng" dirty="0" err="1" smtClean="0"/>
              <a:t>ethyn</a:t>
            </a:r>
            <a:r>
              <a:rPr lang="cs-CZ" dirty="0" smtClean="0"/>
              <a:t>. </a:t>
            </a:r>
            <a:r>
              <a:rPr lang="cs-CZ" b="1" dirty="0" smtClean="0"/>
              <a:t>Je to bezbarvý hořlavý plyn. V čistém stavu má narkotické účinky. Acetylen-kyslíkový plamen slouží k řezání a svařování kovů (autogen).</a:t>
            </a:r>
          </a:p>
        </p:txBody>
      </p:sp>
      <p:graphicFrame>
        <p:nvGraphicFramePr>
          <p:cNvPr id="20482" name="Object 2"/>
          <p:cNvGraphicFramePr>
            <a:graphicFrameLocks noChangeAspect="1"/>
          </p:cNvGraphicFramePr>
          <p:nvPr/>
        </p:nvGraphicFramePr>
        <p:xfrm>
          <a:off x="2566417" y="2996952"/>
          <a:ext cx="1933575" cy="438150"/>
        </p:xfrm>
        <a:graphic>
          <a:graphicData uri="http://schemas.openxmlformats.org/presentationml/2006/ole">
            <p:oleObj spid="_x0000_s21506" name="ISIS/Draw Sketch" r:id="rId3" imgW="1933560" imgH="438120" progId="">
              <p:embed/>
            </p:oleObj>
          </a:graphicData>
        </a:graphic>
      </p:graphicFrame>
      <p:graphicFrame>
        <p:nvGraphicFramePr>
          <p:cNvPr id="20483" name="Object 3"/>
          <p:cNvGraphicFramePr>
            <a:graphicFrameLocks noChangeAspect="1"/>
          </p:cNvGraphicFramePr>
          <p:nvPr/>
        </p:nvGraphicFramePr>
        <p:xfrm>
          <a:off x="2556892" y="3717032"/>
          <a:ext cx="1943100" cy="438150"/>
        </p:xfrm>
        <a:graphic>
          <a:graphicData uri="http://schemas.openxmlformats.org/presentationml/2006/ole">
            <p:oleObj spid="_x0000_s21507" name="ISIS/Draw Sketch" r:id="rId4" imgW="1942920" imgH="438120" progId="">
              <p:embed/>
            </p:oleObj>
          </a:graphicData>
        </a:graphic>
      </p:graphicFrame>
      <p:cxnSp>
        <p:nvCxnSpPr>
          <p:cNvPr id="7" name="Přímá spojovací čára 6"/>
          <p:cNvCxnSpPr/>
          <p:nvPr/>
        </p:nvCxnSpPr>
        <p:spPr>
          <a:xfrm>
            <a:off x="4788024" y="2564904"/>
            <a:ext cx="720080" cy="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z="2800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Snímky 4, 6 a 7 – Vzorce byly vytvořeny v programu ISIS/</a:t>
            </a:r>
            <a:r>
              <a:rPr lang="cs-CZ" sz="2000" dirty="0" err="1" smtClean="0"/>
              <a:t>Draw</a:t>
            </a:r>
            <a:r>
              <a:rPr lang="cs-CZ" sz="2000" dirty="0" smtClean="0"/>
              <a:t> 2.5 </a:t>
            </a:r>
            <a:br>
              <a:rPr lang="cs-CZ" sz="2000" dirty="0" smtClean="0"/>
            </a:br>
            <a:r>
              <a:rPr lang="cs-CZ" sz="2000" dirty="0" smtClean="0"/>
              <a:t>společnosti MDL </a:t>
            </a:r>
            <a:r>
              <a:rPr lang="cs-CZ" sz="2000" dirty="0" err="1" smtClean="0"/>
              <a:t>Information</a:t>
            </a:r>
            <a:r>
              <a:rPr lang="cs-CZ" sz="2000" dirty="0" smtClean="0"/>
              <a:t> </a:t>
            </a:r>
            <a:r>
              <a:rPr lang="cs-CZ" sz="2000" dirty="0" err="1" smtClean="0"/>
              <a:t>Systems</a:t>
            </a:r>
            <a:r>
              <a:rPr lang="cs-CZ" sz="2000" dirty="0" smtClean="0"/>
              <a:t> </a:t>
            </a:r>
            <a:r>
              <a:rPr lang="cs-CZ" sz="2000" dirty="0" err="1" smtClean="0"/>
              <a:t>Inc</a:t>
            </a:r>
            <a:r>
              <a:rPr lang="cs-CZ" sz="2000" dirty="0" smtClean="0"/>
              <a:t>. (USA)</a:t>
            </a:r>
          </a:p>
          <a:p>
            <a:r>
              <a:rPr lang="cs-CZ" sz="2000" dirty="0" smtClean="0"/>
              <a:t>Snímek č. 5 – obrázky byly vytvořeny v programu </a:t>
            </a:r>
            <a:r>
              <a:rPr lang="cs-CZ" sz="2000" dirty="0" err="1" smtClean="0"/>
              <a:t>ChemSketch</a:t>
            </a:r>
            <a:r>
              <a:rPr lang="cs-CZ" sz="2000" dirty="0" smtClean="0"/>
              <a:t> 11 společnosti </a:t>
            </a:r>
            <a:r>
              <a:rPr lang="cs-CZ" sz="2000" dirty="0" err="1" smtClean="0"/>
              <a:t>Advanced</a:t>
            </a:r>
            <a:r>
              <a:rPr lang="cs-CZ" sz="2000" dirty="0" smtClean="0"/>
              <a:t> </a:t>
            </a:r>
            <a:r>
              <a:rPr lang="cs-CZ" sz="2000" dirty="0" err="1" smtClean="0"/>
              <a:t>Chemistry</a:t>
            </a:r>
            <a:r>
              <a:rPr lang="cs-CZ" sz="2000" dirty="0" smtClean="0"/>
              <a:t> </a:t>
            </a:r>
            <a:r>
              <a:rPr lang="cs-CZ" sz="2000" dirty="0" err="1" smtClean="0"/>
              <a:t>Development</a:t>
            </a:r>
            <a:r>
              <a:rPr lang="cs-CZ" sz="2000" dirty="0" smtClean="0"/>
              <a:t> </a:t>
            </a:r>
            <a:r>
              <a:rPr lang="cs-CZ" sz="2000" dirty="0" err="1" smtClean="0"/>
              <a:t>Inc</a:t>
            </a:r>
            <a:r>
              <a:rPr lang="cs-CZ" sz="2000" dirty="0" smtClean="0"/>
              <a:t>. (Kanada) </a:t>
            </a:r>
          </a:p>
          <a:p>
            <a:r>
              <a:rPr lang="cs-CZ" sz="2000" dirty="0" smtClean="0"/>
              <a:t>Učební  texty byly vytvořeny s využitím učebnice:</a:t>
            </a:r>
            <a:br>
              <a:rPr lang="cs-CZ" sz="2000" dirty="0" smtClean="0"/>
            </a:br>
            <a:r>
              <a:rPr lang="cs-CZ" sz="2000" dirty="0" smtClean="0"/>
              <a:t>ŠKODA, Jiří a DOULÍK, Pavel: </a:t>
            </a:r>
            <a:r>
              <a:rPr lang="cs-CZ" sz="2000" i="1" dirty="0" smtClean="0"/>
              <a:t>Chemie 8 pro základní školy a víceletá gymnázia .</a:t>
            </a:r>
            <a:r>
              <a:rPr lang="cs-CZ" sz="2000" dirty="0" smtClean="0"/>
              <a:t>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2006, s. 54-55. ISBN 80-7238-442-2.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173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sady Office</vt:lpstr>
      <vt:lpstr>ISIS/Draw Sketch</vt:lpstr>
      <vt:lpstr>ACD/3D</vt:lpstr>
      <vt:lpstr>Snímek 1</vt:lpstr>
      <vt:lpstr>Snímek 2</vt:lpstr>
      <vt:lpstr>Násobné vazby</vt:lpstr>
      <vt:lpstr>Uhlovodíky s násobnými vazbami</vt:lpstr>
      <vt:lpstr>Modely uhlovodíků</vt:lpstr>
      <vt:lpstr>Uhlovodíky s dvojnou vazbou - alkeny</vt:lpstr>
      <vt:lpstr>Uhlovodíky s trojnou vazbou - alkyny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zimpl</dc:creator>
  <cp:lastModifiedBy>Aleš</cp:lastModifiedBy>
  <cp:revision>28</cp:revision>
  <dcterms:created xsi:type="dcterms:W3CDTF">2013-04-21T07:31:16Z</dcterms:created>
  <dcterms:modified xsi:type="dcterms:W3CDTF">2013-04-28T15:30:17Z</dcterms:modified>
</cp:coreProperties>
</file>