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0"/>
  </p:notesMasterIdLst>
  <p:sldIdLst>
    <p:sldId id="350" r:id="rId3"/>
    <p:sldId id="351" r:id="rId4"/>
    <p:sldId id="353" r:id="rId5"/>
    <p:sldId id="267" r:id="rId6"/>
    <p:sldId id="317" r:id="rId7"/>
    <p:sldId id="318" r:id="rId8"/>
    <p:sldId id="348" r:id="rId9"/>
    <p:sldId id="320" r:id="rId10"/>
    <p:sldId id="305" r:id="rId11"/>
    <p:sldId id="337" r:id="rId12"/>
    <p:sldId id="275" r:id="rId13"/>
    <p:sldId id="277" r:id="rId14"/>
    <p:sldId id="292" r:id="rId15"/>
    <p:sldId id="325" r:id="rId16"/>
    <p:sldId id="327" r:id="rId17"/>
    <p:sldId id="328" r:id="rId18"/>
    <p:sldId id="35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19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82" autoAdjust="0"/>
    <p:restoredTop sz="94660"/>
  </p:normalViewPr>
  <p:slideViewPr>
    <p:cSldViewPr>
      <p:cViewPr varScale="1">
        <p:scale>
          <a:sx n="65" d="100"/>
          <a:sy n="65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95B81-9052-4977-B20D-8C48E686248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94793A-23F7-4161-B5D6-DB73EFD4C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882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4793A-23F7-4161-B5D6-DB73EFD4CA7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391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4793A-23F7-4161-B5D6-DB73EFD4CA7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787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630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18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2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4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920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276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387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59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9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97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63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50000">
              <a:srgbClr val="FFFFFF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999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emf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7.wmf"/><Relationship Id="rId4" Type="http://schemas.openxmlformats.org/officeDocument/2006/relationships/image" Target="../media/image16.em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849363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VY_32_INOVACE_XV_2_06_Nota celá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06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30095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731019"/>
              </p:ext>
            </p:extLst>
          </p:nvPr>
        </p:nvGraphicFramePr>
        <p:xfrm>
          <a:off x="395536" y="620688"/>
          <a:ext cx="8352926" cy="6076840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se hravou formou seznamuje </a:t>
                      </a:r>
                      <a:r>
                        <a:rPr lang="cs-CZ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hudebním pojmem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noty celé a učí se délku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noty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vytleskávat nebo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vyťukávat s počítáním na čtyři doby.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Žák umí rozlišit a určit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notu celou, notu umí popsat.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Nota celá, hlavička, nožička, praporek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3-5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Motivační snímky.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6:           Žáci řeší tajenku – opakují znalosti o hudebních nástrojích. Tajenku můžeme společně řešit perem na interaktivní tabuli nebo snímek vytiskneme a žáci mohou samostatně, ve dvojicích nebo ve skupinách vyřešit tajenku, co je obsahem hodiny.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7:          Snímek slouží ke kontrole snímku 6.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8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 Žáci opakují znalosti o notě – popis noty (hlavička (bříško), nožička, praporek).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9-12:     Žáci se seznamují s hudebním pojmem – nota celá - pomocí prezentace.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13:        Žáci se naučí jednoduchou rytmickou říkanku o notě celé.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14:        Žáci se učí vyťukávat rytmus tužkou nebo vytleskávat pod vedením učitele.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Rytmus je naznačen pohybem tužky dolů, žáci na první dobu ťuknou tužkou o podložku.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Žáci drží tužku na podložce na celé čtyři doby.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15:        Žáci si zopakují říkanku o notě celé, potom vyhledávají na snímku notu celou a modře ji perem zakroužkují.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Snímek lze vytisknout jako pracovní list a žáci ho mohou řešit společně, ve dvojicích nebo samostatně.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16:        Řešení snímku 15.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67344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742" y="1556792"/>
            <a:ext cx="490138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1376772"/>
            <a:ext cx="5077072" cy="1512168"/>
          </a:xfrm>
          <a:prstGeom prst="wedgeEllipseCallout">
            <a:avLst>
              <a:gd name="adj1" fmla="val 52069"/>
              <a:gd name="adj2" fmla="val 9485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Calibri" pitchFamily="34" charset="0"/>
              </a:rPr>
              <a:t>Nota celá</a:t>
            </a:r>
            <a:endParaRPr lang="cs-CZ" sz="54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20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08" y="2420888"/>
            <a:ext cx="490138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203848" y="450424"/>
            <a:ext cx="5832648" cy="3456383"/>
          </a:xfrm>
          <a:prstGeom prst="wedgeEllipseCallout">
            <a:avLst>
              <a:gd name="adj1" fmla="val -40394"/>
              <a:gd name="adj2" fmla="val 6604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Už umíme noty 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psát - kreslit. Dnes si řekneme, jakou mají </a:t>
            </a:r>
            <a:r>
              <a:rPr lang="cs-CZ" sz="3600" b="1" dirty="0" smtClean="0">
                <a:solidFill>
                  <a:schemeClr val="tx1"/>
                </a:solidFill>
              </a:rPr>
              <a:t>délku</a:t>
            </a:r>
            <a:r>
              <a:rPr lang="cs-CZ" sz="3600" dirty="0" smtClean="0">
                <a:solidFill>
                  <a:schemeClr val="tx1"/>
                </a:solidFill>
              </a:rPr>
              <a:t> a na kolik dob se počítají.</a:t>
            </a:r>
          </a:p>
        </p:txBody>
      </p:sp>
    </p:spTree>
    <p:extLst>
      <p:ext uri="{BB962C8B-B14F-4D97-AF65-F5344CB8AC3E}">
        <p14:creationId xmlns:p14="http://schemas.microsoft.com/office/powerpoint/2010/main" val="216868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23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460" fill="hold">
                                          <p:stCondLst>
                                            <p:cond delay="46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460" fill="hold">
                                          <p:stCondLst>
                                            <p:cond delay="9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460" fill="hold">
                                          <p:stCondLst>
                                            <p:cond delay="138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460" fill="hold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3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766" y="2636912"/>
            <a:ext cx="490138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51520" y="260648"/>
            <a:ext cx="5328592" cy="2952327"/>
          </a:xfrm>
          <a:prstGeom prst="wedgeEllipseCallout">
            <a:avLst>
              <a:gd name="adj1" fmla="val 45240"/>
              <a:gd name="adj2" fmla="val 9774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Tajenka vám napoví, o čem si dnes budeme povídat.</a:t>
            </a:r>
          </a:p>
        </p:txBody>
      </p:sp>
    </p:spTree>
    <p:extLst>
      <p:ext uri="{BB962C8B-B14F-4D97-AF65-F5344CB8AC3E}">
        <p14:creationId xmlns:p14="http://schemas.microsoft.com/office/powerpoint/2010/main" val="102823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24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480" fill="hold">
                                          <p:stCondLst>
                                            <p:cond delay="48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480" fill="hold">
                                          <p:stCondLst>
                                            <p:cond delay="96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480" fill="hold">
                                          <p:stCondLst>
                                            <p:cond delay="14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480" fill="hold">
                                          <p:stCondLst>
                                            <p:cond delay="19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6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02" y="3929264"/>
            <a:ext cx="1652418" cy="2857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florianovar\AppData\Local\Microsoft\Windows\Temporary Internet Files\Content.IE5\33D8KHVY\MC900312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21" y="1065046"/>
            <a:ext cx="1386499" cy="124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BHD1CVFS\MC900296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028" y="5122709"/>
            <a:ext cx="1737657" cy="127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33D8KHVY\MC900225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423" y="2534077"/>
            <a:ext cx="1334678" cy="1950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lorianovar\AppData\Local\Microsoft\Windows\Temporary Internet Files\Content.IE5\BHD1CVFS\MC90044178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356" y="4579431"/>
            <a:ext cx="2236565" cy="223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lorianovar\AppData\Local\Microsoft\Windows\Temporary Internet Files\Content.IE5\O0X4AN2G\MC9002375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8301">
            <a:off x="6969505" y="957796"/>
            <a:ext cx="1583604" cy="155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lorianovar\AppData\Local\Microsoft\Windows\Temporary Internet Files\Content.IE5\BHD1CVFS\MP90040537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3740"/>
            <a:ext cx="2506450" cy="179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florianovar\AppData\Local\Microsoft\Windows\Temporary Internet Files\Content.IE5\O0X4AN2G\MC900225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511" y="2711926"/>
            <a:ext cx="694760" cy="85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449659"/>
              </p:ext>
            </p:extLst>
          </p:nvPr>
        </p:nvGraphicFramePr>
        <p:xfrm>
          <a:off x="2267740" y="620684"/>
          <a:ext cx="4680523" cy="3947409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52493"/>
                <a:gridCol w="352336"/>
                <a:gridCol w="352336"/>
                <a:gridCol w="352336"/>
                <a:gridCol w="352336"/>
                <a:gridCol w="352336"/>
                <a:gridCol w="382107"/>
                <a:gridCol w="322563"/>
                <a:gridCol w="352336"/>
                <a:gridCol w="352336"/>
                <a:gridCol w="352336"/>
                <a:gridCol w="352336"/>
                <a:gridCol w="352336"/>
              </a:tblGrid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kern="1200" baseline="0" noProof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8601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52807" y="456809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39518" y="477346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21184" y="313989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98629" y="489907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30681" y="181272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439467" y="150413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4938043"/>
            <a:ext cx="389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4057" y="277056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82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florianovar\AppData\Local\Microsoft\Windows\Temporary Internet Files\Content.IE5\O0X4AN2G\MC900440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98" y="404664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2771800" y="58336"/>
            <a:ext cx="2727434" cy="778376"/>
          </a:xfrm>
          <a:prstGeom prst="wedgeRoundRectCallout">
            <a:avLst>
              <a:gd name="adj1" fmla="val -82730"/>
              <a:gd name="adj2" fmla="val 12951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Řešení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02" y="4210292"/>
            <a:ext cx="1489918" cy="2576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florianovar\AppData\Local\Microsoft\Windows\Temporary Internet Files\Content.IE5\33D8KHVY\MC900312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90" y="2225464"/>
            <a:ext cx="1946221" cy="175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BHD1CVFS\MC900296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653439"/>
            <a:ext cx="1093794" cy="80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33D8KHVY\MC900225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245856"/>
            <a:ext cx="1157611" cy="16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lorianovar\AppData\Local\Microsoft\Windows\Temporary Internet Files\Content.IE5\BHD1CVFS\MC90044178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635" y="5003710"/>
            <a:ext cx="1812286" cy="181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lorianovar\AppData\Local\Microsoft\Windows\Temporary Internet Files\Content.IE5\O0X4AN2G\MC9002375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8301">
            <a:off x="6825065" y="2015076"/>
            <a:ext cx="1334695" cy="131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lorianovar\AppData\Local\Microsoft\Windows\Temporary Internet Files\Content.IE5\BHD1CVFS\MP90040537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3740"/>
            <a:ext cx="2506450" cy="179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florianovar\AppData\Local\Microsoft\Windows\Temporary Internet Files\Content.IE5\O0X4AN2G\MC900225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491" y="956782"/>
            <a:ext cx="694760" cy="85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2807" y="456809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03507" y="531396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44842" y="390697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1515" y="508374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89220" y="326872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79520" y="231254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03764" y="95678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4938043"/>
            <a:ext cx="389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5181690"/>
              </p:ext>
            </p:extLst>
          </p:nvPr>
        </p:nvGraphicFramePr>
        <p:xfrm>
          <a:off x="2771797" y="974906"/>
          <a:ext cx="3505000" cy="3407607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chemeClr val="bg1"/>
                  </a:outerShdw>
                </a:effectLst>
                <a:tableStyleId>{5C22544A-7EE6-4342-B048-85BDC9FD1C3A}</a:tableStyleId>
              </a:tblPr>
              <a:tblGrid>
                <a:gridCol w="338849"/>
                <a:gridCol w="263846"/>
                <a:gridCol w="263846"/>
                <a:gridCol w="263846"/>
                <a:gridCol w="263846"/>
                <a:gridCol w="263846"/>
                <a:gridCol w="286140"/>
                <a:gridCol w="241551"/>
                <a:gridCol w="263846"/>
                <a:gridCol w="263846"/>
                <a:gridCol w="263846"/>
                <a:gridCol w="263846"/>
                <a:gridCol w="263846"/>
              </a:tblGrid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1800" b="0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8623">
                <a:tc>
                  <a:txBody>
                    <a:bodyPr/>
                    <a:lstStyle/>
                    <a:p>
                      <a:pPr algn="ctr"/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167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1186"/>
            <a:ext cx="2802328" cy="222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Zaoblený obdélníkový popisek 34"/>
          <p:cNvSpPr/>
          <p:nvPr/>
        </p:nvSpPr>
        <p:spPr>
          <a:xfrm>
            <a:off x="3886843" y="312201"/>
            <a:ext cx="4717606" cy="1508720"/>
          </a:xfrm>
          <a:prstGeom prst="wedgeRoundRectCallout">
            <a:avLst>
              <a:gd name="adj1" fmla="val -82828"/>
              <a:gd name="adj2" fmla="val 2168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Opakuj a notu popiš!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427984" y="3427259"/>
            <a:ext cx="3036717" cy="0"/>
          </a:xfrm>
          <a:prstGeom prst="straightConnector1">
            <a:avLst/>
          </a:prstGeom>
          <a:ln w="63500">
            <a:solidFill>
              <a:srgbClr val="FF000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2339752" y="4737831"/>
            <a:ext cx="1761337" cy="1355381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3" idx="6"/>
          </p:cNvCxnSpPr>
          <p:nvPr/>
        </p:nvCxnSpPr>
        <p:spPr>
          <a:xfrm flipV="1">
            <a:off x="4101089" y="2492896"/>
            <a:ext cx="0" cy="2922626"/>
          </a:xfrm>
          <a:prstGeom prst="line">
            <a:avLst/>
          </a:prstGeom>
          <a:ln w="5715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Zakřivená spojnice 51"/>
          <p:cNvCxnSpPr/>
          <p:nvPr/>
        </p:nvCxnSpPr>
        <p:spPr>
          <a:xfrm rot="16200000" flipH="1">
            <a:off x="3543397" y="3050588"/>
            <a:ext cx="1572674" cy="457290"/>
          </a:xfrm>
          <a:prstGeom prst="curvedConnector3">
            <a:avLst>
              <a:gd name="adj1" fmla="val 51002"/>
            </a:avLst>
          </a:prstGeom>
          <a:ln w="66675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198699" y="2780928"/>
            <a:ext cx="1877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praporek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108188" y="3742404"/>
            <a:ext cx="15717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nožička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034216" y="4769191"/>
            <a:ext cx="3189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lavička (bříško)</a:t>
            </a:r>
            <a:endParaRPr lang="cs-CZ" sz="3600" dirty="0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4101089" y="4437112"/>
            <a:ext cx="3302419" cy="0"/>
          </a:xfrm>
          <a:prstGeom prst="straightConnector1">
            <a:avLst/>
          </a:prstGeom>
          <a:ln w="63500">
            <a:solidFill>
              <a:srgbClr val="00B05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4101090" y="5551866"/>
            <a:ext cx="3999302" cy="0"/>
          </a:xfrm>
          <a:prstGeom prst="straightConnector1">
            <a:avLst/>
          </a:prstGeom>
          <a:ln w="63500"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247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1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43" grpId="0" animBg="1"/>
      <p:bldP spid="19" grpId="0"/>
      <p:bldP spid="56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8760"/>
            <a:ext cx="3778600" cy="299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351130" y="1129540"/>
            <a:ext cx="3946804" cy="1091461"/>
          </a:xfrm>
          <a:prstGeom prst="wedgeRoundRectCallout">
            <a:avLst>
              <a:gd name="adj1" fmla="val 73628"/>
              <a:gd name="adj2" fmla="val 11037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>
                <a:solidFill>
                  <a:prstClr val="black"/>
                </a:solidFill>
              </a:rPr>
              <a:t>Nota </a:t>
            </a:r>
            <a:r>
              <a:rPr lang="cs-CZ" sz="4000" b="1" dirty="0" smtClean="0">
                <a:solidFill>
                  <a:prstClr val="black"/>
                </a:solidFill>
              </a:rPr>
              <a:t>celá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691680" y="4266448"/>
            <a:ext cx="2231671" cy="1116995"/>
            <a:chOff x="4740122" y="1068561"/>
            <a:chExt cx="2384196" cy="1116995"/>
          </a:xfrm>
        </p:grpSpPr>
        <p:sp>
          <p:nvSpPr>
            <p:cNvPr id="12" name="Ovál 11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8149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odorovný svitek 10"/>
          <p:cNvSpPr/>
          <p:nvPr/>
        </p:nvSpPr>
        <p:spPr>
          <a:xfrm>
            <a:off x="1162779" y="584502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53136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424803" y="3953030"/>
            <a:ext cx="4262653" cy="1430860"/>
          </a:xfrm>
          <a:prstGeom prst="wedgeRoundRectCallout">
            <a:avLst>
              <a:gd name="adj1" fmla="val -84369"/>
              <a:gd name="adj2" fmla="val 3478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Notu celou si představ jako celé jablko.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928067" y="765706"/>
            <a:ext cx="2231671" cy="1116995"/>
            <a:chOff x="4740122" y="1068561"/>
            <a:chExt cx="2384196" cy="1116995"/>
          </a:xfrm>
        </p:grpSpPr>
        <p:sp>
          <p:nvSpPr>
            <p:cNvPr id="13" name="Ovál 12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C:\Users\florianovar\AppData\Local\Microsoft\Windows\Temporary Internet Files\Content.IE5\33D8KHVY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997" y="2438250"/>
            <a:ext cx="1494806" cy="149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2424744" y="2204865"/>
            <a:ext cx="2363280" cy="2016224"/>
          </a:xfrm>
          <a:prstGeom prst="cloudCallout">
            <a:avLst>
              <a:gd name="adj1" fmla="val -44161"/>
              <a:gd name="adj2" fmla="val 70217"/>
            </a:avLst>
          </a:prstGeom>
          <a:noFill/>
          <a:ln w="44450">
            <a:solidFill>
              <a:srgbClr val="BF199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30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6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odorovný svitek 10"/>
          <p:cNvSpPr/>
          <p:nvPr/>
        </p:nvSpPr>
        <p:spPr>
          <a:xfrm>
            <a:off x="1162779" y="584502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46" y="3068960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230811" y="2420888"/>
            <a:ext cx="3672408" cy="1872208"/>
          </a:xfrm>
          <a:prstGeom prst="wedgeRoundRectCallout">
            <a:avLst>
              <a:gd name="adj1" fmla="val -111871"/>
              <a:gd name="adj2" fmla="val 1372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Má prázdnou hlavičku a nemá nožičku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2566934" y="4710958"/>
            <a:ext cx="4453337" cy="1429486"/>
          </a:xfrm>
          <a:prstGeom prst="wedgeRoundRectCallout">
            <a:avLst>
              <a:gd name="adj1" fmla="val -66299"/>
              <a:gd name="adj2" fmla="val -12648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Počítáme </a:t>
            </a:r>
            <a:r>
              <a:rPr lang="cs-CZ" sz="3200" dirty="0" smtClean="0">
                <a:solidFill>
                  <a:prstClr val="black"/>
                </a:solidFill>
              </a:rPr>
              <a:t>a hrajeme ji </a:t>
            </a:r>
            <a:r>
              <a:rPr lang="cs-CZ" sz="3200" dirty="0">
                <a:solidFill>
                  <a:prstClr val="black"/>
                </a:solidFill>
              </a:rPr>
              <a:t>na </a:t>
            </a:r>
            <a:r>
              <a:rPr lang="cs-CZ" sz="3200" b="1" dirty="0">
                <a:solidFill>
                  <a:prstClr val="black"/>
                </a:solidFill>
              </a:rPr>
              <a:t>4 doby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616497" y="745394"/>
            <a:ext cx="2231671" cy="1116995"/>
            <a:chOff x="4740122" y="1068561"/>
            <a:chExt cx="2384196" cy="1116995"/>
          </a:xfrm>
        </p:grpSpPr>
        <p:sp>
          <p:nvSpPr>
            <p:cNvPr id="13" name="Ovál 12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5540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9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9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2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41" y="4568581"/>
            <a:ext cx="2723447" cy="21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ový popisek 9"/>
          <p:cNvSpPr/>
          <p:nvPr/>
        </p:nvSpPr>
        <p:spPr>
          <a:xfrm>
            <a:off x="4030858" y="4149080"/>
            <a:ext cx="4717606" cy="1258325"/>
          </a:xfrm>
          <a:prstGeom prst="wedgeRoundRectCallout">
            <a:avLst>
              <a:gd name="adj1" fmla="val -78963"/>
              <a:gd name="adj2" fmla="val 7830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Na první dobu ťukni tužkou a drž ji na 4 doby.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48657" y="1515744"/>
            <a:ext cx="2590686" cy="161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539552" y="2291058"/>
            <a:ext cx="5040560" cy="1497982"/>
          </a:xfrm>
          <a:prstGeom prst="wedgeRoundRectCallout">
            <a:avLst>
              <a:gd name="adj1" fmla="val 60769"/>
              <a:gd name="adj2" fmla="val 1704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Počítáme: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první</a:t>
            </a:r>
            <a:r>
              <a:rPr lang="cs-CZ" sz="3200" dirty="0">
                <a:solidFill>
                  <a:prstClr val="black"/>
                </a:solidFill>
              </a:rPr>
              <a:t>, druhá, třetí, čtvrtá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 1    ,     2    ,    3   ,     </a:t>
            </a:r>
            <a:r>
              <a:rPr lang="cs-CZ" sz="3200" dirty="0" smtClean="0">
                <a:solidFill>
                  <a:prstClr val="black"/>
                </a:solidFill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" name="Vodorovný svitek 1"/>
          <p:cNvSpPr/>
          <p:nvPr/>
        </p:nvSpPr>
        <p:spPr>
          <a:xfrm>
            <a:off x="1259632" y="404664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677077" y="3875814"/>
            <a:ext cx="890001" cy="849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4759640" y="620688"/>
            <a:ext cx="2231671" cy="1116995"/>
            <a:chOff x="4740122" y="1068561"/>
            <a:chExt cx="2384196" cy="1116995"/>
          </a:xfrm>
        </p:grpSpPr>
        <p:sp>
          <p:nvSpPr>
            <p:cNvPr id="13" name="Ovál 12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9592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81503E-6 C -0.00451 -0.00624 -0.01979 -0.01202 -0.025 -0.01202 C -0.05885 -0.01202 -0.09358 0.08232 -0.09358 0.17688 C -0.09358 0.12925 -0.11111 0.08232 -0.12743 0.08232 C -0.14479 0.08232 -0.16128 0.12995 -0.16128 0.17688 C -0.16128 0.1533 -0.16997 0.12925 -0.17865 0.12925 C -0.18733 0.12925 -0.19601 0.1526 -0.19601 0.17688 C -0.19601 0.16463 -0.20052 0.1533 -0.20486 0.1533 C -0.2092 0.1533 -0.21354 0.16532 -0.21354 0.17688 C -0.21354 0.17064 -0.2158 0.16463 -0.21788 0.16463 C -0.21892 0.16463 -0.22222 0.17087 -0.22222 0.17688 C -0.22222 0.17388 -0.22326 0.17064 -0.22448 0.17064 C -0.22448 0.16995 -0.22674 0.17365 -0.22674 0.17688 C -0.22674 0.17526 -0.22674 0.17388 -0.22778 0.17388 C -0.22778 0.17457 -0.22899 0.17526 -0.22899 0.17688 C -0.22899 0.17596 -0.22899 0.17526 -0.22899 0.17457 C -0.23003 0.17457 -0.23003 0.17526 -0.23003 0.17596 C -0.23125 0.17596 -0.23125 0.17526 -0.23125 0.17457 C -0.23229 0.17457 -0.23229 0.17526 -0.23229 0.17596 " pathEditMode="relative" rAng="0" ptsTypes="fffffffffffffffffff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15" y="8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L -0.00069 0.10394 " pathEditMode="relative" rAng="0" ptsTypes="AA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dorovný svitek 11"/>
          <p:cNvSpPr/>
          <p:nvPr/>
        </p:nvSpPr>
        <p:spPr>
          <a:xfrm>
            <a:off x="455582" y="293213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660011" y="510064"/>
            <a:ext cx="2231671" cy="1116995"/>
            <a:chOff x="4740122" y="1068561"/>
            <a:chExt cx="2384196" cy="1116995"/>
          </a:xfrm>
        </p:grpSpPr>
        <p:sp>
          <p:nvSpPr>
            <p:cNvPr id="2" name="Ovál 1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Vodorovný svitek 3"/>
          <p:cNvSpPr/>
          <p:nvPr/>
        </p:nvSpPr>
        <p:spPr>
          <a:xfrm>
            <a:off x="3331318" y="2996952"/>
            <a:ext cx="5461107" cy="3327748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Nota celá, celičká,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prázdná celá hlavička.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Čtyři doby, nožka žádná,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hlavička je vážně prázdná</a:t>
            </a:r>
            <a:r>
              <a:rPr lang="cs-CZ" sz="3200" b="1" dirty="0" smtClean="0">
                <a:solidFill>
                  <a:prstClr val="black"/>
                </a:solidFill>
              </a:rPr>
              <a:t>.</a:t>
            </a:r>
            <a:endParaRPr lang="cs-CZ" sz="3200" b="1" dirty="0">
              <a:solidFill>
                <a:prstClr val="black"/>
              </a:solidFill>
            </a:endParaRPr>
          </a:p>
        </p:txBody>
      </p:sp>
      <p:pic>
        <p:nvPicPr>
          <p:cNvPr id="13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16832"/>
            <a:ext cx="3187343" cy="252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746213" y="1916832"/>
            <a:ext cx="3672408" cy="736049"/>
          </a:xfrm>
          <a:prstGeom prst="wedgeRoundRectCallout">
            <a:avLst>
              <a:gd name="adj1" fmla="val -118451"/>
              <a:gd name="adj2" fmla="val 14571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Nauč se říkanku</a:t>
            </a:r>
            <a:r>
              <a:rPr lang="cs-CZ" sz="3200" dirty="0" smtClean="0">
                <a:solidFill>
                  <a:prstClr val="black"/>
                </a:solidFill>
              </a:rPr>
              <a:t>!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553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044" y="260648"/>
            <a:ext cx="2723447" cy="21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110652" y="260648"/>
            <a:ext cx="6215919" cy="2592288"/>
          </a:xfrm>
          <a:prstGeom prst="wedgeRoundRectCallout">
            <a:avLst>
              <a:gd name="adj1" fmla="val 64893"/>
              <a:gd name="adj2" fmla="val -525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Rytmické cvičení: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Nauč </a:t>
            </a:r>
            <a:r>
              <a:rPr lang="cs-CZ" sz="3200" dirty="0">
                <a:solidFill>
                  <a:prstClr val="black"/>
                </a:solidFill>
              </a:rPr>
              <a:t>se </a:t>
            </a:r>
            <a:r>
              <a:rPr lang="cs-CZ" sz="3200" dirty="0" smtClean="0">
                <a:solidFill>
                  <a:prstClr val="black"/>
                </a:solidFill>
              </a:rPr>
              <a:t>vyťukávat rytmus tužkou nebo vytleskat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a při tom počítej do </a:t>
            </a:r>
            <a:r>
              <a:rPr lang="cs-CZ" sz="3200" b="1" dirty="0" smtClean="0">
                <a:solidFill>
                  <a:prstClr val="black"/>
                </a:solidFill>
              </a:rPr>
              <a:t>4.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Nota celá</a:t>
            </a:r>
            <a:r>
              <a:rPr lang="cs-CZ" sz="3200" dirty="0" smtClean="0">
                <a:solidFill>
                  <a:prstClr val="black"/>
                </a:solidFill>
              </a:rPr>
              <a:t> je jako celé jablíčko.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13593" y="3283142"/>
            <a:ext cx="8142264" cy="3102468"/>
            <a:chOff x="313593" y="3283142"/>
            <a:chExt cx="8142264" cy="3102468"/>
          </a:xfrm>
        </p:grpSpPr>
        <p:cxnSp>
          <p:nvCxnSpPr>
            <p:cNvPr id="2" name="Přímá spojnice 1"/>
            <p:cNvCxnSpPr/>
            <p:nvPr/>
          </p:nvCxnSpPr>
          <p:spPr>
            <a:xfrm>
              <a:off x="606985" y="4327888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" name="Přímá spojnice 2"/>
            <p:cNvCxnSpPr/>
            <p:nvPr/>
          </p:nvCxnSpPr>
          <p:spPr>
            <a:xfrm flipV="1">
              <a:off x="2191162" y="3926701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7375738" y="4154301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1399074" y="415331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351402" y="415331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2848956" y="415331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5863570" y="4153311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8311842" y="3887482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959199" y="3927691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5359514" y="3906532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3847346" y="3918685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8431995" y="3884727"/>
              <a:ext cx="0" cy="802369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881027" y="3718020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43299" y="420159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618255" y="4711774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20701" y="4689851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825586" y="4689851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145037" y="4711774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109552" y="4689851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pic>
          <p:nvPicPr>
            <p:cNvPr id="21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1112135" y="3296055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2556336" y="3335399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3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4063978" y="3335400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5781444" y="3296056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7101035" y="3296056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313593" y="3452109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8507" y="5419170"/>
              <a:ext cx="939552" cy="939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5419170"/>
              <a:ext cx="939552" cy="939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9491" y="5419170"/>
              <a:ext cx="939552" cy="939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211" y="5446058"/>
              <a:ext cx="939552" cy="939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1722" y="5419170"/>
              <a:ext cx="939552" cy="939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6181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28" y="482521"/>
            <a:ext cx="2930608" cy="232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088873" y="548680"/>
            <a:ext cx="5714257" cy="1344551"/>
          </a:xfrm>
          <a:prstGeom prst="wedgeRoundRectCallout">
            <a:avLst>
              <a:gd name="adj1" fmla="val -66478"/>
              <a:gd name="adj2" fmla="val 4009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61016" y="972017"/>
            <a:ext cx="604497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Noty celé </a:t>
            </a:r>
            <a:r>
              <a:rPr lang="cs-CZ" sz="3200" dirty="0" smtClean="0"/>
              <a:t>zakroužkuj modře.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051" y="3365346"/>
            <a:ext cx="10802" cy="630077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 rot="164066"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187994" y="1052736"/>
            <a:ext cx="1391104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>
            <a:stCxn id="60" idx="6"/>
          </p:cNvCxnSpPr>
          <p:nvPr/>
        </p:nvCxnSpPr>
        <p:spPr>
          <a:xfrm flipV="1">
            <a:off x="7893200" y="248844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vál 59"/>
          <p:cNvSpPr/>
          <p:nvPr/>
        </p:nvSpPr>
        <p:spPr>
          <a:xfrm>
            <a:off x="7395047" y="29358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822536" y="2173465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3" name="Přímá spojnice 62"/>
          <p:cNvCxnSpPr>
            <a:stCxn id="64" idx="6"/>
          </p:cNvCxnSpPr>
          <p:nvPr/>
        </p:nvCxnSpPr>
        <p:spPr>
          <a:xfrm flipV="1">
            <a:off x="5606991" y="214684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vál 63"/>
          <p:cNvSpPr/>
          <p:nvPr/>
        </p:nvSpPr>
        <p:spPr>
          <a:xfrm>
            <a:off x="5108838" y="259423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76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3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1367144" y="260648"/>
            <a:ext cx="4239847" cy="1344551"/>
          </a:xfrm>
          <a:prstGeom prst="wedgeRoundRectCallout">
            <a:avLst>
              <a:gd name="adj1" fmla="val 67842"/>
              <a:gd name="adj2" fmla="val 565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31644" y="453733"/>
            <a:ext cx="417534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Řešení:</a:t>
            </a:r>
          </a:p>
          <a:p>
            <a:pPr algn="ctr"/>
            <a:r>
              <a:rPr lang="cs-CZ" sz="3200" dirty="0" smtClean="0"/>
              <a:t>Noty celé: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051" y="3365346"/>
            <a:ext cx="10802" cy="630077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 rot="164066"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427907" y="3660072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1139229" y="4967717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978918" y="3680384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4549163" y="5363173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7445807" y="4827030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943236" y="3846391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vál 57"/>
          <p:cNvSpPr/>
          <p:nvPr/>
        </p:nvSpPr>
        <p:spPr>
          <a:xfrm>
            <a:off x="6724118" y="6004581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>
            <a:stCxn id="60" idx="6"/>
          </p:cNvCxnSpPr>
          <p:nvPr/>
        </p:nvCxnSpPr>
        <p:spPr>
          <a:xfrm flipV="1">
            <a:off x="7893200" y="248844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vál 59"/>
          <p:cNvSpPr/>
          <p:nvPr/>
        </p:nvSpPr>
        <p:spPr>
          <a:xfrm>
            <a:off x="7395047" y="29358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1624391" y="2269327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vál 61"/>
          <p:cNvSpPr/>
          <p:nvPr/>
        </p:nvSpPr>
        <p:spPr>
          <a:xfrm>
            <a:off x="1483587" y="2190702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nice 62"/>
          <p:cNvCxnSpPr>
            <a:stCxn id="64" idx="6"/>
          </p:cNvCxnSpPr>
          <p:nvPr/>
        </p:nvCxnSpPr>
        <p:spPr>
          <a:xfrm flipV="1">
            <a:off x="5606991" y="214684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vál 63"/>
          <p:cNvSpPr/>
          <p:nvPr/>
        </p:nvSpPr>
        <p:spPr>
          <a:xfrm>
            <a:off x="5108838" y="259423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4738502" y="1065569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6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53099" y="492624"/>
            <a:ext cx="2216611" cy="137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Ovál 66"/>
          <p:cNvSpPr/>
          <p:nvPr/>
        </p:nvSpPr>
        <p:spPr>
          <a:xfrm>
            <a:off x="6483095" y="2146842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vál 67"/>
          <p:cNvSpPr/>
          <p:nvPr/>
        </p:nvSpPr>
        <p:spPr>
          <a:xfrm>
            <a:off x="6342291" y="2068217"/>
            <a:ext cx="77594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44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249338" y="836712"/>
            <a:ext cx="8568952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cs-CZ" sz="3200" dirty="0" smtClean="0"/>
              <a:t>Zdroje:</a:t>
            </a:r>
          </a:p>
          <a:p>
            <a:pPr marL="45720" indent="0">
              <a:buFont typeface="Arial" pitchFamily="34" charset="0"/>
              <a:buNone/>
            </a:pPr>
            <a:r>
              <a:rPr lang="cs-CZ" sz="3200" dirty="0" smtClean="0"/>
              <a:t>Kliparty </a:t>
            </a:r>
            <a:r>
              <a:rPr lang="cs-CZ" sz="3200" dirty="0" smtClean="0">
                <a:cs typeface="Times New Roman" pitchFamily="18" charset="0"/>
              </a:rPr>
              <a:t>www.office.microsoft.com</a:t>
            </a:r>
          </a:p>
          <a:p>
            <a:pPr marL="45720" indent="0">
              <a:buFont typeface="Arial" pitchFamily="34" charset="0"/>
              <a:buNone/>
            </a:pPr>
            <a:r>
              <a:rPr lang="cs-CZ" sz="3200" dirty="0" smtClean="0">
                <a:cs typeface="Times New Roman" pitchFamily="18" charset="0"/>
              </a:rPr>
              <a:t>Říkanka: autorka prezentace</a:t>
            </a:r>
            <a:endParaRPr lang="cs-CZ" sz="32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64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7285</TotalTime>
  <Words>666</Words>
  <Application>Microsoft Office PowerPoint</Application>
  <PresentationFormat>Předvádění na obrazovce (4:3)</PresentationFormat>
  <Paragraphs>185</Paragraphs>
  <Slides>17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Aerodynamika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celá</dc:title>
  <dc:creator>Renata Florianová</dc:creator>
  <cp:lastModifiedBy>Renata Florianová</cp:lastModifiedBy>
  <cp:revision>396</cp:revision>
  <cp:lastPrinted>2013-04-15T15:46:36Z</cp:lastPrinted>
  <dcterms:created xsi:type="dcterms:W3CDTF">2013-03-11T06:57:35Z</dcterms:created>
  <dcterms:modified xsi:type="dcterms:W3CDTF">2013-04-28T10:43:07Z</dcterms:modified>
</cp:coreProperties>
</file>