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8" r:id="rId3"/>
    <p:sldId id="257" r:id="rId4"/>
    <p:sldId id="260" r:id="rId5"/>
    <p:sldId id="261" r:id="rId6"/>
    <p:sldId id="262" r:id="rId7"/>
    <p:sldId id="264" r:id="rId8"/>
    <p:sldId id="259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031CFA-F638-4B26-88AE-3970859B0B37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B06BD2-5848-4BAE-A50D-F51B0A3B4A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5642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B06BD2-5848-4BAE-A50D-F51B0A3B4AB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6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2E03BD3-A4E4-4E7D-8B94-092F84088014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B74937D-7902-422D-8365-B102E8A68625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E03BD3-A4E4-4E7D-8B94-092F84088014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74937D-7902-422D-8365-B102E8A6862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E03BD3-A4E4-4E7D-8B94-092F84088014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B74937D-7902-422D-8365-B102E8A68625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E03BD3-A4E4-4E7D-8B94-092F84088014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74937D-7902-422D-8365-B102E8A6862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E03BD3-A4E4-4E7D-8B94-092F84088014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74937D-7902-422D-8365-B102E8A6862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E03BD3-A4E4-4E7D-8B94-092F84088014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74937D-7902-422D-8365-B102E8A6862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E03BD3-A4E4-4E7D-8B94-092F84088014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74937D-7902-422D-8365-B102E8A6862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E03BD3-A4E4-4E7D-8B94-092F84088014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74937D-7902-422D-8365-B102E8A6862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E03BD3-A4E4-4E7D-8B94-092F84088014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74937D-7902-422D-8365-B102E8A6862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E03BD3-A4E4-4E7D-8B94-092F84088014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74937D-7902-422D-8365-B102E8A6862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2E03BD3-A4E4-4E7D-8B94-092F84088014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B74937D-7902-422D-8365-B102E8A6862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2E03BD3-A4E4-4E7D-8B94-092F84088014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B74937D-7902-422D-8365-B102E8A68625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broken+arm&amp;source=images&amp;cd=&amp;cad=rja&amp;docid=OYbNWvqParFl4M&amp;tbnid=BcAoRgQe89TbTM:&amp;ved=0CAUQjRw&amp;url=http://www.123rf.com/photo_13562950_child-with-broken-arm-isolated.html&amp;ei=YfwPUayUI8SXtQaF_oB4&amp;psig=AFQjCNFHc3sGXVhl3tmiiv60xoBA_AcVjw&amp;ust=1360088522467327" TargetMode="External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http://www.google.cz/url?sa=i&amp;rct=j&amp;q=cut+one%C2%B4s+finger&amp;source=images&amp;cd=&amp;cad=rja&amp;docid=zBrwZ1NzMV5fUM&amp;tbnid=SxT_eOV1dXwlZM:&amp;ved=0CAUQjRw&amp;url=http://thethriftycouple.com/2010/04/19/thrifty-couple-weekly-menu-week-of-412-our-first-1000-meal-yes-you-read-that-right/&amp;ei=v_oPUcq4LY3NswakooGQDg&amp;bvm=bv.41867550,d.Yms&amp;psig=AFQjCNFeIn-i8Alh_iYrld6A2uIbMG5b8w&amp;ust=1360088096882992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google.cz/url?sa=i&amp;rct=j&amp;q=a+bruise&amp;source=images&amp;cd=&amp;cad=rja&amp;docid=DMVahFeYfvR-LM&amp;tbnid=MXE4dmkNJOZF7M:&amp;ved=0CAUQjRw&amp;url=http://www.beltina.org/health-dictionary/ecchymosis-bruise-definition-causes.html&amp;ei=0_sPUcHPDYOetAajn4HYDQ&amp;psig=AFQjCNE4tl0q_XMWDcieorATI3We7BxuwA&amp;ust=1360088341773066" TargetMode="External"/><Relationship Id="rId11" Type="http://schemas.openxmlformats.org/officeDocument/2006/relationships/image" Target="../media/image8.jpeg"/><Relationship Id="rId5" Type="http://schemas.openxmlformats.org/officeDocument/2006/relationships/image" Target="../media/image5.png"/><Relationship Id="rId10" Type="http://schemas.openxmlformats.org/officeDocument/2006/relationships/hyperlink" Target="http://www.google.cz/url?sa=i&amp;rct=j&amp;q=burnt+hand&amp;source=images&amp;cd=&amp;cad=rja&amp;docid=PknK75Ufey8blM&amp;tbnid=WHeupYsONdtJBM:&amp;ved=0CAUQjRw&amp;url=http://mishafreckles.tumblr.com/&amp;ei=3fwPUf64NcWZtQbzpoDgBg&amp;psig=AFQjCNHVY47gH6UBqD9cshVy6-yG1MKgEw&amp;ust=1360088649993649" TargetMode="External"/><Relationship Id="rId4" Type="http://schemas.openxmlformats.org/officeDocument/2006/relationships/hyperlink" Target="http://www.google.cz/url?sa=i&amp;rct=j&amp;q=twist+one%C2%B4s+ankle&amp;source=images&amp;cd=&amp;cad=rja&amp;docid=j2ufb6wvv18CdM&amp;tbnid=MJxmVcpl4c98YM:&amp;ved=0CAUQjRw&amp;url=http://www.coastalpodiatry.com/blog/post/ankle-sprains--a-common-thing.html&amp;ei=JvsPUYFEiOC1BujlgfAJ&amp;psig=AFQjCNEpE0Kr46aMTXXZKAghkInIv0TtTQ&amp;ust=1360088207481166" TargetMode="External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gif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15816" y="692696"/>
            <a:ext cx="5904656" cy="1368152"/>
          </a:xfrm>
        </p:spPr>
        <p:txBody>
          <a:bodyPr/>
          <a:lstStyle/>
          <a:p>
            <a:pPr algn="ctr"/>
            <a:r>
              <a:rPr lang="cs-CZ" dirty="0" smtClean="0"/>
              <a:t>HEALTH and </a:t>
            </a:r>
            <a:r>
              <a:rPr lang="en-GB" dirty="0" smtClean="0"/>
              <a:t>injuries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400" dirty="0" smtClean="0"/>
              <a:t>Anotace: materiál je určen žákům 7. ročníku a slouží k výkladu a procvičení slovní zásoby na téma „Zdraví a zranění“.</a:t>
            </a:r>
            <a:endParaRPr lang="en-GB" sz="1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87824" y="3284984"/>
            <a:ext cx="5481396" cy="2880320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Název školy: ZŠ </a:t>
            </a:r>
            <a:r>
              <a:rPr lang="cs-CZ" sz="2400" b="1" dirty="0" err="1" smtClean="0">
                <a:solidFill>
                  <a:schemeClr val="tx1"/>
                </a:solidFill>
              </a:rPr>
              <a:t>štětí</a:t>
            </a:r>
            <a:r>
              <a:rPr lang="cs-CZ" sz="2400" b="1" dirty="0" smtClean="0">
                <a:solidFill>
                  <a:schemeClr val="tx1"/>
                </a:solidFill>
              </a:rPr>
              <a:t>, Ostrovní 300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Autor: Lenka </a:t>
            </a:r>
            <a:r>
              <a:rPr lang="cs-CZ" sz="2400" b="1" dirty="0" err="1" smtClean="0">
                <a:solidFill>
                  <a:schemeClr val="tx1"/>
                </a:solidFill>
              </a:rPr>
              <a:t>Pizúrová</a:t>
            </a:r>
            <a:r>
              <a:rPr lang="cs-CZ" sz="2400" b="1" dirty="0" smtClean="0">
                <a:solidFill>
                  <a:schemeClr val="tx1"/>
                </a:solidFill>
              </a:rPr>
              <a:t/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Název materiálu: VY_32_INOVACE_AJ.7.A.+B.15_</a:t>
            </a:r>
            <a:r>
              <a:rPr lang="cs-CZ" sz="2400" b="1" dirty="0" err="1" smtClean="0">
                <a:solidFill>
                  <a:schemeClr val="tx1"/>
                </a:solidFill>
              </a:rPr>
              <a:t>health</a:t>
            </a:r>
            <a:r>
              <a:rPr lang="cs-CZ" sz="2400" b="1" dirty="0" smtClean="0">
                <a:solidFill>
                  <a:schemeClr val="tx1"/>
                </a:solidFill>
              </a:rPr>
              <a:t>_</a:t>
            </a:r>
            <a:r>
              <a:rPr lang="cs-CZ" sz="2400" b="1" dirty="0" err="1" smtClean="0">
                <a:solidFill>
                  <a:schemeClr val="tx1"/>
                </a:solidFill>
              </a:rPr>
              <a:t>and</a:t>
            </a:r>
            <a:r>
              <a:rPr lang="cs-CZ" sz="2400" b="1" dirty="0" smtClean="0">
                <a:solidFill>
                  <a:schemeClr val="tx1"/>
                </a:solidFill>
              </a:rPr>
              <a:t>_</a:t>
            </a:r>
            <a:r>
              <a:rPr lang="cs-CZ" sz="2400" b="1" dirty="0" err="1" smtClean="0">
                <a:solidFill>
                  <a:schemeClr val="tx1"/>
                </a:solidFill>
              </a:rPr>
              <a:t>injuries</a:t>
            </a:r>
            <a:r>
              <a:rPr lang="cs-CZ" sz="2400" b="1" dirty="0" smtClean="0">
                <a:solidFill>
                  <a:schemeClr val="tx1"/>
                </a:solidFill>
              </a:rPr>
              <a:t/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Název: </a:t>
            </a:r>
            <a:r>
              <a:rPr lang="cs-CZ" sz="2400" b="1" dirty="0" err="1" smtClean="0">
                <a:solidFill>
                  <a:schemeClr val="tx1"/>
                </a:solidFill>
              </a:rPr>
              <a:t>Health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and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Injuries</a:t>
            </a:r>
            <a:r>
              <a:rPr lang="cs-CZ" sz="2400" b="1" dirty="0" smtClean="0">
                <a:solidFill>
                  <a:schemeClr val="tx1"/>
                </a:solidFill>
              </a:rPr>
              <a:t/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Vzdělávací oblast: Jazyk a jazyková komunikace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Vzdělávací obor: Cizí jazyk – anglický jazyk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Téma: Zdraví a zranění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Ročník: 7.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Školní rok: 2012/2013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Datum: 05.02. 2013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Číslo operačního programu:CZ.1.07/1.4.00/21.1693</a:t>
            </a:r>
          </a:p>
          <a:p>
            <a:pPr algn="l"/>
            <a:endParaRPr lang="cs-CZ" dirty="0"/>
          </a:p>
        </p:txBody>
      </p:sp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763688" cy="14847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242048" cy="936104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INJURIES</a:t>
            </a:r>
            <a:endParaRPr lang="cs-CZ" sz="4000" dirty="0"/>
          </a:p>
        </p:txBody>
      </p:sp>
      <p:pic>
        <p:nvPicPr>
          <p:cNvPr id="1026" name="Picture 2" descr="http://thethriftycouple.com/wp-content/uploads/2010/04/cassie_cut_finger_aft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628800"/>
            <a:ext cx="2160240" cy="1817019"/>
          </a:xfrm>
          <a:prstGeom prst="rect">
            <a:avLst/>
          </a:prstGeom>
          <a:noFill/>
        </p:spPr>
      </p:pic>
      <p:pic>
        <p:nvPicPr>
          <p:cNvPr id="1028" name="Picture 4" descr="http://www.coastalpodiatry.com/images/SwollenAnkle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2060848"/>
            <a:ext cx="2160240" cy="1379613"/>
          </a:xfrm>
          <a:prstGeom prst="rect">
            <a:avLst/>
          </a:prstGeom>
          <a:noFill/>
        </p:spPr>
      </p:pic>
      <p:pic>
        <p:nvPicPr>
          <p:cNvPr id="1030" name="Picture 6" descr="http://www.beltina.org/pics/ecchymosis_bruis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4437112"/>
            <a:ext cx="2376264" cy="1918346"/>
          </a:xfrm>
          <a:prstGeom prst="rect">
            <a:avLst/>
          </a:prstGeom>
          <a:noFill/>
        </p:spPr>
      </p:pic>
      <p:pic>
        <p:nvPicPr>
          <p:cNvPr id="1032" name="Picture 8" descr="http://us.123rf.com/400wm/400/400/poznyakov/poznyakov1205/poznyakov120500097/13562950-child-with-broken-arm-isolated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1560" y="1340768"/>
            <a:ext cx="1944216" cy="2321075"/>
          </a:xfrm>
          <a:prstGeom prst="rect">
            <a:avLst/>
          </a:prstGeom>
          <a:noFill/>
        </p:spPr>
      </p:pic>
      <p:pic>
        <p:nvPicPr>
          <p:cNvPr id="1034" name="Picture 10" descr="http://img.webmd.com/dtmcms/live/webmd/consumer_assets/site_images/articles/health_tools/bandaging_from_head_to_toe_slideshow/getty_rm_photo_of_cold_water_on_burnt_hand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499992" y="4509120"/>
            <a:ext cx="2520280" cy="146268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39552" y="3717032"/>
            <a:ext cx="19014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break one´s arm</a:t>
            </a:r>
            <a:endParaRPr lang="en-GB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3573016"/>
            <a:ext cx="18549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cut one´s finger</a:t>
            </a:r>
            <a:endParaRPr lang="en-GB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3429000"/>
            <a:ext cx="1986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twist one´s ankle</a:t>
            </a:r>
            <a:endParaRPr lang="en-GB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7584" y="6309320"/>
            <a:ext cx="1407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get a bruise</a:t>
            </a:r>
            <a:endParaRPr lang="en-GB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6021288"/>
            <a:ext cx="1888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burn one´s hand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9828777"/>
              </p:ext>
            </p:extLst>
          </p:nvPr>
        </p:nvGraphicFramePr>
        <p:xfrm>
          <a:off x="179511" y="548681"/>
          <a:ext cx="7776864" cy="54438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2592288"/>
                <a:gridCol w="2592288"/>
              </a:tblGrid>
              <a:tr h="907301">
                <a:tc>
                  <a:txBody>
                    <a:bodyPr/>
                    <a:lstStyle/>
                    <a:p>
                      <a:pPr algn="ctr"/>
                      <a:endParaRPr lang="cs-CZ" noProof="0" dirty="0" smtClean="0"/>
                    </a:p>
                    <a:p>
                      <a:pPr algn="ctr"/>
                      <a:r>
                        <a:rPr lang="en-GB" noProof="0" dirty="0" smtClean="0"/>
                        <a:t>What´s the problem?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en-US" noProof="0" dirty="0" smtClean="0"/>
                        <a:t>Result</a:t>
                      </a:r>
                      <a:endParaRPr lang="en-US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en-GB" noProof="0" dirty="0" smtClean="0"/>
                        <a:t>Solution</a:t>
                      </a:r>
                      <a:endParaRPr lang="en-GB" noProof="0" dirty="0"/>
                    </a:p>
                  </a:txBody>
                  <a:tcPr/>
                </a:tc>
              </a:tr>
              <a:tr h="907301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en-GB" b="1" noProof="0" dirty="0" smtClean="0">
                          <a:solidFill>
                            <a:schemeClr val="tx2"/>
                          </a:solidFill>
                        </a:rPr>
                        <a:t>cut</a:t>
                      </a:r>
                      <a:r>
                        <a:rPr lang="en-GB" noProof="0" dirty="0" smtClean="0"/>
                        <a:t> one´s </a:t>
                      </a:r>
                      <a:r>
                        <a:rPr lang="en-GB" b="1" noProof="0" dirty="0" smtClean="0">
                          <a:solidFill>
                            <a:schemeClr val="tx2"/>
                          </a:solidFill>
                        </a:rPr>
                        <a:t>finger</a:t>
                      </a:r>
                      <a:endParaRPr lang="en-GB" b="1" noProof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en-GB" noProof="0" dirty="0" smtClean="0"/>
                        <a:t>it´s </a:t>
                      </a:r>
                      <a:r>
                        <a:rPr lang="en-GB" b="1" noProof="0" dirty="0" smtClean="0">
                          <a:solidFill>
                            <a:schemeClr val="tx2"/>
                          </a:solidFill>
                        </a:rPr>
                        <a:t>bleeding</a:t>
                      </a:r>
                      <a:endParaRPr lang="en-GB" b="1" noProof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en-GB" noProof="0" dirty="0" smtClean="0"/>
                        <a:t>put a </a:t>
                      </a:r>
                      <a:r>
                        <a:rPr lang="en-GB" b="1" noProof="0" dirty="0" smtClean="0">
                          <a:solidFill>
                            <a:schemeClr val="tx2"/>
                          </a:solidFill>
                        </a:rPr>
                        <a:t>plaster</a:t>
                      </a:r>
                      <a:r>
                        <a:rPr lang="en-GB" noProof="0" dirty="0" smtClean="0">
                          <a:solidFill>
                            <a:schemeClr val="tx2"/>
                          </a:solidFill>
                        </a:rPr>
                        <a:t> </a:t>
                      </a:r>
                      <a:r>
                        <a:rPr lang="en-GB" noProof="0" dirty="0" smtClean="0"/>
                        <a:t>on it</a:t>
                      </a:r>
                      <a:endParaRPr lang="en-GB" noProof="0" dirty="0"/>
                    </a:p>
                  </a:txBody>
                  <a:tcPr/>
                </a:tc>
              </a:tr>
              <a:tr h="907301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en-GB" b="1" noProof="0" dirty="0" smtClean="0">
                          <a:solidFill>
                            <a:schemeClr val="tx2"/>
                          </a:solidFill>
                        </a:rPr>
                        <a:t>twist</a:t>
                      </a:r>
                      <a:r>
                        <a:rPr lang="en-GB" baseline="0" noProof="0" dirty="0" smtClean="0"/>
                        <a:t> one´s </a:t>
                      </a:r>
                      <a:r>
                        <a:rPr lang="en-GB" b="1" baseline="0" noProof="0" dirty="0" smtClean="0">
                          <a:solidFill>
                            <a:schemeClr val="tx2"/>
                          </a:solidFill>
                        </a:rPr>
                        <a:t>ankle</a:t>
                      </a:r>
                      <a:endParaRPr lang="en-GB" b="1" noProof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 smtClean="0"/>
                        <a:t>can´t walk</a:t>
                      </a:r>
                      <a:endParaRPr lang="cs-CZ" noProof="0" dirty="0" smtClean="0"/>
                    </a:p>
                    <a:p>
                      <a:pPr algn="ctr"/>
                      <a:r>
                        <a:rPr lang="en-GB" noProof="0" dirty="0" smtClean="0"/>
                        <a:t>it´s </a:t>
                      </a:r>
                      <a:r>
                        <a:rPr lang="cs-CZ" noProof="0" dirty="0" smtClean="0"/>
                        <a:t> </a:t>
                      </a:r>
                      <a:r>
                        <a:rPr lang="en-GB" b="1" noProof="0" dirty="0" smtClean="0">
                          <a:solidFill>
                            <a:schemeClr val="tx2"/>
                          </a:solidFill>
                        </a:rPr>
                        <a:t>swollen</a:t>
                      </a:r>
                      <a:endParaRPr lang="en-GB" b="1" noProof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 smtClean="0"/>
                        <a:t>put a </a:t>
                      </a:r>
                      <a:r>
                        <a:rPr lang="en-GB" b="1" noProof="0" dirty="0" smtClean="0">
                          <a:solidFill>
                            <a:schemeClr val="tx2"/>
                          </a:solidFill>
                        </a:rPr>
                        <a:t>bandage</a:t>
                      </a:r>
                      <a:r>
                        <a:rPr lang="en-GB" noProof="0" dirty="0" smtClean="0"/>
                        <a:t> on it</a:t>
                      </a:r>
                      <a:endParaRPr lang="cs-CZ" noProof="0" dirty="0" smtClean="0"/>
                    </a:p>
                    <a:p>
                      <a:pPr algn="ctr"/>
                      <a:r>
                        <a:rPr lang="en-GB" noProof="0" dirty="0" smtClean="0"/>
                        <a:t>ice pack</a:t>
                      </a:r>
                      <a:endParaRPr lang="en-GB" noProof="0" dirty="0"/>
                    </a:p>
                  </a:txBody>
                  <a:tcPr/>
                </a:tc>
              </a:tr>
              <a:tr h="907301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en-GB" noProof="0" dirty="0" smtClean="0"/>
                        <a:t>get a </a:t>
                      </a:r>
                      <a:r>
                        <a:rPr lang="en-GB" b="1" noProof="0" dirty="0" smtClean="0">
                          <a:solidFill>
                            <a:schemeClr val="tx2"/>
                          </a:solidFill>
                        </a:rPr>
                        <a:t>bruise</a:t>
                      </a:r>
                      <a:endParaRPr lang="en-GB" b="1" noProof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en-GB" noProof="0" dirty="0" smtClean="0"/>
                        <a:t>black and blue 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907301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en-GB" b="1" noProof="0" dirty="0" smtClean="0">
                          <a:solidFill>
                            <a:schemeClr val="tx2"/>
                          </a:solidFill>
                        </a:rPr>
                        <a:t>b</a:t>
                      </a:r>
                      <a:r>
                        <a:rPr lang="cs-CZ" b="1" noProof="0" dirty="0" err="1" smtClean="0">
                          <a:solidFill>
                            <a:schemeClr val="tx2"/>
                          </a:solidFill>
                        </a:rPr>
                        <a:t>rea</a:t>
                      </a:r>
                      <a:r>
                        <a:rPr lang="en-GB" b="1" noProof="0" dirty="0" smtClean="0">
                          <a:solidFill>
                            <a:schemeClr val="tx2"/>
                          </a:solidFill>
                        </a:rPr>
                        <a:t>k</a:t>
                      </a:r>
                      <a:r>
                        <a:rPr lang="en-GB" noProof="0" dirty="0" smtClean="0"/>
                        <a:t> one´s</a:t>
                      </a:r>
                      <a:r>
                        <a:rPr lang="en-GB" baseline="0" noProof="0" dirty="0" smtClean="0"/>
                        <a:t> </a:t>
                      </a:r>
                      <a:r>
                        <a:rPr lang="en-GB" b="1" baseline="0" noProof="0" dirty="0" smtClean="0">
                          <a:solidFill>
                            <a:schemeClr val="tx2"/>
                          </a:solidFill>
                        </a:rPr>
                        <a:t>arm</a:t>
                      </a:r>
                      <a:endParaRPr lang="en-GB" b="1" noProof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en-GB" noProof="0" dirty="0" smtClean="0"/>
                        <a:t>can´t use it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en-GB" b="1" noProof="0" dirty="0" smtClean="0">
                          <a:solidFill>
                            <a:schemeClr val="tx2"/>
                          </a:solidFill>
                        </a:rPr>
                        <a:t>a sling</a:t>
                      </a:r>
                      <a:endParaRPr lang="en-GB" b="1" noProof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907301">
                <a:tc>
                  <a:txBody>
                    <a:bodyPr/>
                    <a:lstStyle/>
                    <a:p>
                      <a:pPr algn="ctr"/>
                      <a:endParaRPr lang="cs-CZ" noProof="0" dirty="0" smtClean="0"/>
                    </a:p>
                    <a:p>
                      <a:pPr algn="ctr"/>
                      <a:r>
                        <a:rPr lang="en-GB" b="1" noProof="0" dirty="0" smtClean="0">
                          <a:solidFill>
                            <a:schemeClr val="tx2"/>
                          </a:solidFill>
                        </a:rPr>
                        <a:t>burn</a:t>
                      </a:r>
                      <a:r>
                        <a:rPr lang="en-GB" noProof="0" dirty="0" smtClean="0"/>
                        <a:t> one´s hand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noProof="0" dirty="0" smtClean="0"/>
                    </a:p>
                    <a:p>
                      <a:pPr algn="ctr"/>
                      <a:r>
                        <a:rPr lang="en-GB" noProof="0" dirty="0" smtClean="0"/>
                        <a:t>it´s very </a:t>
                      </a:r>
                      <a:r>
                        <a:rPr lang="en-GB" b="1" noProof="0" dirty="0" smtClean="0">
                          <a:solidFill>
                            <a:schemeClr val="tx2"/>
                          </a:solidFill>
                        </a:rPr>
                        <a:t>painful</a:t>
                      </a:r>
                      <a:endParaRPr lang="en-GB" b="1" noProof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noProof="0" dirty="0" smtClean="0"/>
                    </a:p>
                    <a:p>
                      <a:pPr algn="ctr"/>
                      <a:r>
                        <a:rPr lang="en-GB" noProof="0" dirty="0" smtClean="0"/>
                        <a:t>put cream on it</a:t>
                      </a:r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7239000" cy="914360"/>
          </a:xfrm>
        </p:spPr>
        <p:txBody>
          <a:bodyPr/>
          <a:lstStyle/>
          <a:p>
            <a:pPr algn="ctr"/>
            <a:r>
              <a:rPr lang="cs-CZ" dirty="0" smtClean="0"/>
              <a:t>HOSPITAL TREATMENT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7239000" cy="48463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John </a:t>
            </a:r>
            <a:r>
              <a:rPr lang="en-GB" sz="2000" b="1" dirty="0" smtClean="0">
                <a:solidFill>
                  <a:schemeClr val="tx2"/>
                </a:solidFill>
              </a:rPr>
              <a:t>f</a:t>
            </a:r>
            <a:r>
              <a:rPr lang="cs-CZ" sz="2000" b="1" dirty="0" err="1">
                <a:solidFill>
                  <a:schemeClr val="tx2"/>
                </a:solidFill>
              </a:rPr>
              <a:t>e</a:t>
            </a:r>
            <a:r>
              <a:rPr lang="cs-CZ" sz="2000" b="1" dirty="0" err="1" smtClean="0">
                <a:solidFill>
                  <a:schemeClr val="tx2"/>
                </a:solidFill>
              </a:rPr>
              <a:t>ll</a:t>
            </a:r>
            <a:r>
              <a:rPr lang="cs-CZ" sz="2000" b="1" dirty="0" smtClean="0">
                <a:solidFill>
                  <a:schemeClr val="tx2"/>
                </a:solidFill>
              </a:rPr>
              <a:t> from </a:t>
            </a:r>
            <a:r>
              <a:rPr lang="cs-CZ" sz="2000" dirty="0"/>
              <a:t>a</a:t>
            </a:r>
            <a:r>
              <a:rPr lang="en-GB" sz="2000" dirty="0" smtClean="0"/>
              <a:t> tree and </a:t>
            </a:r>
            <a:r>
              <a:rPr lang="en-GB" sz="2000" b="1" dirty="0" smtClean="0">
                <a:solidFill>
                  <a:schemeClr val="tx2"/>
                </a:solidFill>
              </a:rPr>
              <a:t>hit his head </a:t>
            </a:r>
            <a:r>
              <a:rPr lang="en-GB" sz="2000" dirty="0" smtClean="0"/>
              <a:t>on the ground. He was </a:t>
            </a:r>
            <a:r>
              <a:rPr lang="en-GB" sz="2000" b="1" dirty="0" smtClean="0">
                <a:solidFill>
                  <a:schemeClr val="tx2"/>
                </a:solidFill>
              </a:rPr>
              <a:t>unconscious</a:t>
            </a:r>
            <a:r>
              <a:rPr lang="en-GB" sz="2000" dirty="0" smtClean="0"/>
              <a:t>. His mother called an </a:t>
            </a:r>
            <a:r>
              <a:rPr lang="en-GB" sz="2000" b="1" dirty="0" smtClean="0">
                <a:solidFill>
                  <a:schemeClr val="tx2"/>
                </a:solidFill>
              </a:rPr>
              <a:t>ambulance</a:t>
            </a:r>
            <a:r>
              <a:rPr lang="cs-CZ" sz="2000" dirty="0" smtClean="0"/>
              <a:t>. </a:t>
            </a:r>
            <a:r>
              <a:rPr lang="en-GB" sz="2000" dirty="0" smtClean="0"/>
              <a:t>The ambulance took John to hospital where he became conscious.</a:t>
            </a:r>
          </a:p>
          <a:p>
            <a:pPr>
              <a:lnSpc>
                <a:spcPct val="150000"/>
              </a:lnSpc>
            </a:pPr>
            <a:endParaRPr lang="cs-CZ" sz="2000" dirty="0"/>
          </a:p>
          <a:p>
            <a:pPr>
              <a:lnSpc>
                <a:spcPct val="150000"/>
              </a:lnSpc>
            </a:pPr>
            <a:r>
              <a:rPr lang="en-GB" sz="2000" dirty="0" smtClean="0"/>
              <a:t>Two players jumped for the ball and </a:t>
            </a:r>
            <a:r>
              <a:rPr lang="en-GB" sz="2000" b="1" dirty="0" smtClean="0">
                <a:solidFill>
                  <a:schemeClr val="tx2"/>
                </a:solidFill>
              </a:rPr>
              <a:t>bumped into each other</a:t>
            </a:r>
            <a:r>
              <a:rPr lang="en-GB" sz="2000" dirty="0" smtClean="0"/>
              <a:t>. One </a:t>
            </a:r>
            <a:r>
              <a:rPr lang="en-GB" sz="2000" b="1" dirty="0" smtClean="0">
                <a:solidFill>
                  <a:schemeClr val="tx2"/>
                </a:solidFill>
              </a:rPr>
              <a:t>cut</a:t>
            </a:r>
            <a:r>
              <a:rPr lang="en-GB" sz="2000" dirty="0" smtClean="0"/>
              <a:t> his head and went to hospital. He needed ten </a:t>
            </a:r>
            <a:r>
              <a:rPr lang="en-GB" sz="2000" b="1" dirty="0" smtClean="0">
                <a:solidFill>
                  <a:schemeClr val="tx2"/>
                </a:solidFill>
              </a:rPr>
              <a:t>stitches</a:t>
            </a:r>
            <a:r>
              <a:rPr lang="en-GB" sz="2000" dirty="0" smtClean="0"/>
              <a:t>.</a:t>
            </a:r>
            <a:endParaRPr lang="en-GB" sz="2000" dirty="0"/>
          </a:p>
        </p:txBody>
      </p:sp>
      <p:pic>
        <p:nvPicPr>
          <p:cNvPr id="1026" name="Picture 2" descr="http://thegriswoldstory.files.wordpress.com/2007/11/laineys-stitch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797152"/>
            <a:ext cx="3048000" cy="1906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790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3384" y="332656"/>
            <a:ext cx="7242048" cy="84235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What happened? Tell a story</a:t>
            </a:r>
            <a:endParaRPr lang="en-GB" dirty="0"/>
          </a:p>
        </p:txBody>
      </p:sp>
      <p:pic>
        <p:nvPicPr>
          <p:cNvPr id="2050" name="Picture 2" descr="http://fc07.deviantart.net/fs46/i/2009/193/0/8/She_Fell_From_The_Cherry_Tree_by_xPastxChaserx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053" y="1484784"/>
            <a:ext cx="2448272" cy="1456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picgifs.com/clip-art/activities/phoning/clip-art-phoning-54423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7609" y="1338758"/>
            <a:ext cx="1619250" cy="1748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pc-ambulance.cz/stranky/obr/ambulance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751" y="3356992"/>
            <a:ext cx="2428875" cy="21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Sick Girl In A Hospital Bed Stock Image - Image: 959007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764" y="3433142"/>
            <a:ext cx="2592288" cy="195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352" y="5592246"/>
            <a:ext cx="82895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A girl fell from a tree. She was unconscious. Her mother called an ambulance.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The ambulance took her to hospital. She became conscious in the hospital.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0791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242048" cy="986368"/>
          </a:xfrm>
        </p:spPr>
        <p:txBody>
          <a:bodyPr/>
          <a:lstStyle/>
          <a:p>
            <a:pPr algn="ctr"/>
            <a:r>
              <a:rPr lang="en-GB" dirty="0" smtClean="0"/>
              <a:t>Match injuries with results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988840"/>
            <a:ext cx="3520440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He hit his head on the door.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He </a:t>
            </a:r>
            <a:r>
              <a:rPr lang="en-GB" sz="2000" dirty="0" smtClean="0"/>
              <a:t>twisted </a:t>
            </a:r>
            <a:r>
              <a:rPr lang="cs-CZ" sz="2000" dirty="0" smtClean="0"/>
              <a:t>his </a:t>
            </a:r>
            <a:r>
              <a:rPr lang="en-GB" sz="2000" dirty="0" smtClean="0"/>
              <a:t>ankle</a:t>
            </a:r>
            <a:r>
              <a:rPr lang="cs-CZ" sz="2000" dirty="0" smtClean="0"/>
              <a:t>.</a:t>
            </a:r>
            <a:endParaRPr lang="en-GB" sz="2000" dirty="0" smtClean="0"/>
          </a:p>
          <a:p>
            <a:pPr>
              <a:lnSpc>
                <a:spcPct val="150000"/>
              </a:lnSpc>
            </a:pPr>
            <a:r>
              <a:rPr lang="en-GB" sz="2000" dirty="0" smtClean="0"/>
              <a:t>He broke his leg.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He cut his finger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He burnt himself.</a:t>
            </a:r>
            <a:endParaRPr lang="en-GB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39952" y="1988840"/>
            <a:ext cx="3520440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It´s swollen and it hurts when he walks.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It´s very painful.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He´s got a big bruise on it.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It´s bleeding.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He can´t walk.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23923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err="1" smtClean="0"/>
              <a:t>Slide</a:t>
            </a:r>
            <a:r>
              <a:rPr lang="cs-CZ" sz="1600" dirty="0" smtClean="0"/>
              <a:t> 1 – obrázky z různými typy zranění – název se objeví po </a:t>
            </a:r>
            <a:r>
              <a:rPr lang="cs-CZ" sz="1600" dirty="0" err="1" smtClean="0"/>
              <a:t>pokliku</a:t>
            </a:r>
            <a:r>
              <a:rPr lang="cs-CZ" sz="1600" dirty="0" smtClean="0"/>
              <a:t> (aby žáci měli možnost sami říct o jaké zranění jde)</a:t>
            </a:r>
          </a:p>
          <a:p>
            <a:r>
              <a:rPr lang="cs-CZ" sz="1600" dirty="0" err="1" smtClean="0"/>
              <a:t>Slide</a:t>
            </a:r>
            <a:r>
              <a:rPr lang="cs-CZ" sz="1600" dirty="0" smtClean="0"/>
              <a:t> 2 – tabulka s typy zranění, výsledkem zranění (jak se zranění projevuje) a možností léčby</a:t>
            </a:r>
          </a:p>
          <a:p>
            <a:r>
              <a:rPr lang="cs-CZ" sz="1600" dirty="0" err="1" smtClean="0"/>
              <a:t>Slide</a:t>
            </a:r>
            <a:r>
              <a:rPr lang="cs-CZ" sz="1600" dirty="0" smtClean="0"/>
              <a:t> 3 – krátké vyprávění, kde jsou vyznačena další důležitá slovíčka</a:t>
            </a:r>
          </a:p>
          <a:p>
            <a:r>
              <a:rPr lang="cs-CZ" sz="1600" dirty="0" err="1" smtClean="0"/>
              <a:t>Slide</a:t>
            </a:r>
            <a:r>
              <a:rPr lang="cs-CZ" sz="1600" dirty="0" smtClean="0"/>
              <a:t> 4 – žáci se pokusí na základě obrázků sami převyprávět příběh (po </a:t>
            </a:r>
            <a:r>
              <a:rPr lang="cs-CZ" sz="1600" dirty="0" err="1" smtClean="0"/>
              <a:t>pokliku</a:t>
            </a:r>
            <a:r>
              <a:rPr lang="cs-CZ" sz="1600" dirty="0" smtClean="0"/>
              <a:t> se objeví příběh ve spodní části </a:t>
            </a:r>
            <a:r>
              <a:rPr lang="cs-CZ" sz="1600" dirty="0" err="1" smtClean="0"/>
              <a:t>slidu</a:t>
            </a:r>
            <a:r>
              <a:rPr lang="cs-CZ" sz="1600" dirty="0" smtClean="0"/>
              <a:t>)</a:t>
            </a:r>
          </a:p>
          <a:p>
            <a:r>
              <a:rPr lang="cs-CZ" sz="1600" dirty="0" err="1" smtClean="0"/>
              <a:t>Slide</a:t>
            </a:r>
            <a:r>
              <a:rPr lang="cs-CZ" sz="1600" dirty="0" smtClean="0"/>
              <a:t> 5 – žáci spojí zranění a příslušný následek tohoto zranění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389417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7239000" cy="1080120"/>
          </a:xfrm>
        </p:spPr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059944"/>
          </a:xfrm>
        </p:spPr>
        <p:txBody>
          <a:bodyPr>
            <a:noAutofit/>
          </a:bodyPr>
          <a:lstStyle/>
          <a:p>
            <a:r>
              <a:rPr lang="cs-CZ" sz="1400" b="1" dirty="0" smtClean="0"/>
              <a:t>Pořezaný prst, </a:t>
            </a:r>
            <a:r>
              <a:rPr lang="en-US" sz="1400" dirty="0"/>
              <a:t>[</a:t>
            </a:r>
            <a:r>
              <a:rPr lang="cs-CZ" sz="1400" dirty="0"/>
              <a:t>cit. </a:t>
            </a:r>
            <a:r>
              <a:rPr lang="cs-CZ" sz="1400" dirty="0" smtClean="0"/>
              <a:t>2013-02-04</a:t>
            </a:r>
            <a:r>
              <a:rPr lang="en-US" sz="1400" dirty="0" smtClean="0"/>
              <a:t>]</a:t>
            </a:r>
            <a:r>
              <a:rPr lang="cs-CZ" sz="1400" dirty="0"/>
              <a:t>. Dostupné z: 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http://thethriftycouple.com/2010/04/19/thrifty-couple-weekly-menu-week-of-412-our-first-1000-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</a:t>
            </a:r>
            <a:r>
              <a:rPr lang="cs-CZ" sz="1400" dirty="0" err="1" smtClean="0"/>
              <a:t>meal-yes-you-read-that-right</a:t>
            </a:r>
            <a:r>
              <a:rPr lang="cs-CZ" sz="1400" dirty="0" smtClean="0"/>
              <a:t>/</a:t>
            </a:r>
          </a:p>
          <a:p>
            <a:r>
              <a:rPr lang="cs-CZ" sz="1400" b="1" dirty="0" smtClean="0"/>
              <a:t>Vymknutý kotník, </a:t>
            </a:r>
            <a:r>
              <a:rPr lang="en-US" sz="1400" dirty="0"/>
              <a:t>[</a:t>
            </a:r>
            <a:r>
              <a:rPr lang="cs-CZ" sz="1400" dirty="0"/>
              <a:t>cit. </a:t>
            </a:r>
            <a:r>
              <a:rPr lang="cs-CZ" sz="1400" dirty="0" smtClean="0"/>
              <a:t>2013-02-04</a:t>
            </a:r>
            <a:r>
              <a:rPr lang="en-US" sz="1400" dirty="0"/>
              <a:t>]</a:t>
            </a:r>
            <a:r>
              <a:rPr lang="cs-CZ" sz="1400" dirty="0"/>
              <a:t>. Dostupné z: </a:t>
            </a:r>
          </a:p>
          <a:p>
            <a:pPr marL="0" indent="0">
              <a:buNone/>
            </a:pPr>
            <a:r>
              <a:rPr lang="cs-CZ" sz="1400" dirty="0" smtClean="0"/>
              <a:t>       http://www.coastalpodiatry.com/blog/post/ankle-sprains--a-common-thing.html</a:t>
            </a:r>
          </a:p>
          <a:p>
            <a:r>
              <a:rPr lang="cs-CZ" sz="1400" b="1" dirty="0" smtClean="0"/>
              <a:t>Modřina, </a:t>
            </a:r>
            <a:r>
              <a:rPr lang="en-US" sz="1400" dirty="0"/>
              <a:t>[</a:t>
            </a:r>
            <a:r>
              <a:rPr lang="cs-CZ" sz="1400" dirty="0"/>
              <a:t>cit. 2013-02-04</a:t>
            </a:r>
            <a:r>
              <a:rPr lang="en-US" sz="1400" dirty="0"/>
              <a:t>]</a:t>
            </a:r>
            <a:r>
              <a:rPr lang="cs-CZ" sz="1400" dirty="0"/>
              <a:t>. Dostupné z: 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http://www.beltina.org/health-dictionary/ecchymosis-bruise-definition-causes.html</a:t>
            </a:r>
          </a:p>
          <a:p>
            <a:r>
              <a:rPr lang="cs-CZ" sz="1400" b="1" dirty="0" smtClean="0"/>
              <a:t>Zlomená ruka, </a:t>
            </a:r>
            <a:r>
              <a:rPr lang="en-US" sz="1400" dirty="0"/>
              <a:t>[</a:t>
            </a:r>
            <a:r>
              <a:rPr lang="cs-CZ" sz="1400" dirty="0"/>
              <a:t>cit. 2013-02-04</a:t>
            </a:r>
            <a:r>
              <a:rPr lang="en-US" sz="1400" dirty="0"/>
              <a:t>]</a:t>
            </a:r>
            <a:r>
              <a:rPr lang="cs-CZ" sz="1400" dirty="0"/>
              <a:t>. Dostupné z: 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http://www.123rf.com/photo_13562950_child-with-broken-arm-isolated.html </a:t>
            </a:r>
          </a:p>
          <a:p>
            <a:r>
              <a:rPr lang="cs-CZ" sz="1400" b="1" dirty="0" smtClean="0"/>
              <a:t>Spálenina, </a:t>
            </a:r>
            <a:r>
              <a:rPr lang="en-US" sz="1400" dirty="0"/>
              <a:t>[</a:t>
            </a:r>
            <a:r>
              <a:rPr lang="cs-CZ" sz="1400" dirty="0"/>
              <a:t>cit. 2013-02-04</a:t>
            </a:r>
            <a:r>
              <a:rPr lang="en-US" sz="1400" dirty="0"/>
              <a:t>]</a:t>
            </a:r>
            <a:r>
              <a:rPr lang="cs-CZ" sz="1400" dirty="0"/>
              <a:t>. Dostupné z: </a:t>
            </a:r>
          </a:p>
          <a:p>
            <a:pPr marL="0" indent="0">
              <a:buNone/>
            </a:pPr>
            <a:r>
              <a:rPr lang="cs-CZ" sz="1400" dirty="0" smtClean="0"/>
              <a:t>      http://mishafreckles.tumblr.com/</a:t>
            </a:r>
          </a:p>
          <a:p>
            <a:r>
              <a:rPr lang="cs-CZ" sz="1400" b="1" dirty="0" smtClean="0"/>
              <a:t>Holčička s jizvou, </a:t>
            </a:r>
            <a:r>
              <a:rPr lang="en-US" sz="1400" dirty="0"/>
              <a:t>[</a:t>
            </a:r>
            <a:r>
              <a:rPr lang="cs-CZ" sz="1400" dirty="0"/>
              <a:t>cit. 2013-02-04</a:t>
            </a:r>
            <a:r>
              <a:rPr lang="en-US" sz="1400" dirty="0"/>
              <a:t>]</a:t>
            </a:r>
            <a:r>
              <a:rPr lang="cs-CZ" sz="1400" dirty="0"/>
              <a:t>. Dostupné z: 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</a:t>
            </a:r>
            <a:r>
              <a:rPr lang="cs-CZ" sz="1400" dirty="0"/>
              <a:t>http://</a:t>
            </a:r>
            <a:r>
              <a:rPr lang="cs-CZ" sz="1400" dirty="0" smtClean="0"/>
              <a:t>www.sodahead.com/fun/every-scar-has-a-storywhats-yours/question-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67801</a:t>
            </a:r>
            <a:r>
              <a:rPr lang="cs-CZ" sz="1400" dirty="0"/>
              <a:t>/?</a:t>
            </a:r>
            <a:r>
              <a:rPr lang="cs-CZ" sz="1400" dirty="0" smtClean="0"/>
              <a:t>page=2&amp;postId=2069863#post_2069863&amp;link=ibaf&amp;q=stitches+on+head</a:t>
            </a:r>
          </a:p>
          <a:p>
            <a:r>
              <a:rPr lang="cs-CZ" sz="1400" b="1" dirty="0" smtClean="0"/>
              <a:t>Pád ze stromu, </a:t>
            </a:r>
            <a:r>
              <a:rPr lang="en-US" sz="1400" dirty="0"/>
              <a:t>[</a:t>
            </a:r>
            <a:r>
              <a:rPr lang="cs-CZ" sz="1400" dirty="0"/>
              <a:t>cit. 2013-02-04</a:t>
            </a:r>
            <a:r>
              <a:rPr lang="en-US" sz="1400" dirty="0"/>
              <a:t>]</a:t>
            </a:r>
            <a:r>
              <a:rPr lang="cs-CZ" sz="1400" dirty="0"/>
              <a:t>. Dostupné z: 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</a:t>
            </a:r>
            <a:r>
              <a:rPr lang="cs-CZ" sz="1400" dirty="0"/>
              <a:t>http://</a:t>
            </a:r>
            <a:r>
              <a:rPr lang="cs-CZ" sz="1400" dirty="0" smtClean="0"/>
              <a:t>past-chaser.deviantart.com/art/She-Fell-From-The-Cherry-Tree-129284199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odkazy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b="1" dirty="0" smtClean="0"/>
              <a:t>Telefon, </a:t>
            </a:r>
            <a:r>
              <a:rPr lang="en-US" sz="1400" dirty="0"/>
              <a:t>[</a:t>
            </a:r>
            <a:r>
              <a:rPr lang="cs-CZ" sz="1400" dirty="0"/>
              <a:t>cit. 2013-02-04</a:t>
            </a:r>
            <a:r>
              <a:rPr lang="en-US" sz="1400" dirty="0"/>
              <a:t>]</a:t>
            </a:r>
            <a:r>
              <a:rPr lang="cs-CZ" sz="1400" dirty="0"/>
              <a:t>. Dostupné z: 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</a:t>
            </a:r>
            <a:r>
              <a:rPr lang="cs-CZ" sz="1400" dirty="0"/>
              <a:t>http://www.picgifs.com/clip-art/phoning/22198/clip-art-phoning-544235/</a:t>
            </a:r>
          </a:p>
          <a:p>
            <a:r>
              <a:rPr lang="cs-CZ" sz="1400" b="1" dirty="0" smtClean="0"/>
              <a:t>Sanitka, </a:t>
            </a:r>
            <a:r>
              <a:rPr lang="en-US" sz="1400" dirty="0"/>
              <a:t>[</a:t>
            </a:r>
            <a:r>
              <a:rPr lang="cs-CZ" sz="1400" dirty="0"/>
              <a:t>cit. 2013-02-04</a:t>
            </a:r>
            <a:r>
              <a:rPr lang="en-US" sz="1400" dirty="0"/>
              <a:t>]</a:t>
            </a:r>
            <a:r>
              <a:rPr lang="cs-CZ" sz="1400" dirty="0"/>
              <a:t>. Dostupné z: 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</a:t>
            </a:r>
            <a:r>
              <a:rPr lang="cs-CZ" sz="1400" dirty="0"/>
              <a:t>http://www.pc-ambulance.cz/</a:t>
            </a:r>
          </a:p>
          <a:p>
            <a:r>
              <a:rPr lang="cs-CZ" sz="1400" b="1" dirty="0" smtClean="0"/>
              <a:t>V nemocnici, </a:t>
            </a:r>
            <a:r>
              <a:rPr lang="en-US" sz="1400" dirty="0"/>
              <a:t>[</a:t>
            </a:r>
            <a:r>
              <a:rPr lang="cs-CZ" sz="1400" dirty="0"/>
              <a:t>cit. 2013-02-04</a:t>
            </a:r>
            <a:r>
              <a:rPr lang="en-US" sz="1400" dirty="0"/>
              <a:t>]</a:t>
            </a:r>
            <a:r>
              <a:rPr lang="cs-CZ" sz="1400" dirty="0"/>
              <a:t>. Dostupné z: </a:t>
            </a:r>
          </a:p>
          <a:p>
            <a:r>
              <a:rPr lang="cs-CZ" sz="1400" dirty="0" smtClean="0"/>
              <a:t> </a:t>
            </a:r>
            <a:r>
              <a:rPr lang="cs-CZ" sz="1400" dirty="0"/>
              <a:t>http://www.dreamstime.com/stock-image-sick-girl-hospital-bed-image9590071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667135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217</TotalTime>
  <Words>507</Words>
  <Application>Microsoft Office PowerPoint</Application>
  <PresentationFormat>Předvádění na obrazovce (4:3)</PresentationFormat>
  <Paragraphs>91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HEALTH and injuries Anotace: materiál je určen žákům 7. ročníku a slouží k výkladu a procvičení slovní zásoby na téma „Zdraví a zranění“.</vt:lpstr>
      <vt:lpstr>INJURIES</vt:lpstr>
      <vt:lpstr>Prezentace aplikace PowerPoint</vt:lpstr>
      <vt:lpstr>HOSPITAL TREATMENT</vt:lpstr>
      <vt:lpstr>What happened? Tell a story</vt:lpstr>
      <vt:lpstr>Match injuries with results</vt:lpstr>
      <vt:lpstr>METODICKÝ NÁVOD</vt:lpstr>
      <vt:lpstr>Odkazy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and injuries</dc:title>
  <dc:creator>Lenočka</dc:creator>
  <cp:lastModifiedBy>PC-03TY</cp:lastModifiedBy>
  <cp:revision>21</cp:revision>
  <dcterms:created xsi:type="dcterms:W3CDTF">2013-02-04T17:50:55Z</dcterms:created>
  <dcterms:modified xsi:type="dcterms:W3CDTF">2013-02-06T07:26:54Z</dcterms:modified>
</cp:coreProperties>
</file>