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0"/>
  </p:notesMasterIdLst>
  <p:sldIdLst>
    <p:sldId id="352" r:id="rId4"/>
    <p:sldId id="350" r:id="rId5"/>
    <p:sldId id="306" r:id="rId6"/>
    <p:sldId id="329" r:id="rId7"/>
    <p:sldId id="283" r:id="rId8"/>
    <p:sldId id="279" r:id="rId9"/>
    <p:sldId id="291" r:id="rId10"/>
    <p:sldId id="345" r:id="rId11"/>
    <p:sldId id="331" r:id="rId12"/>
    <p:sldId id="348" r:id="rId13"/>
    <p:sldId id="333" r:id="rId14"/>
    <p:sldId id="347" r:id="rId15"/>
    <p:sldId id="300" r:id="rId16"/>
    <p:sldId id="289" r:id="rId17"/>
    <p:sldId id="297" r:id="rId18"/>
    <p:sldId id="33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19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660"/>
  </p:normalViewPr>
  <p:slideViewPr>
    <p:cSldViewPr>
      <p:cViewPr varScale="1">
        <p:scale>
          <a:sx n="65" d="100"/>
          <a:sy n="65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F95B81-9052-4977-B20D-8C48E686248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94793A-23F7-4161-B5D6-DB73EFD4C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882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4793A-23F7-4161-B5D6-DB73EFD4CA7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89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80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64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206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407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94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43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38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761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04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510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98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90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7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480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0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461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607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3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26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245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43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1640EF-0BB5-4F85-8F2C-50753423D83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0692131-1810-4EAF-981F-8AFAE4696B7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039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50000">
              <a:srgbClr val="FFFFFF"/>
            </a:gs>
            <a:gs pos="100000">
              <a:srgbClr val="FF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440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e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emf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2.wmf"/><Relationship Id="rId4" Type="http://schemas.openxmlformats.org/officeDocument/2006/relationships/image" Target="../media/image5.emf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microsoft.com/office/2007/relationships/hdphoto" Target="../media/hdphoto5.wdp"/><Relationship Id="rId7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5.emf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microsoft.com/office/2007/relationships/hdphoto" Target="../media/hdphoto6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4" Type="http://schemas.openxmlformats.org/officeDocument/2006/relationships/image" Target="../media/image12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5.em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8407664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VY_32_INOVACE_XV_2_07_Nota půlová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 smtClean="0">
                <a:solidFill>
                  <a:srgbClr val="000000"/>
                </a:solidFill>
              </a:rPr>
              <a:t>2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07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511429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7772378"/>
              </p:ext>
            </p:extLst>
          </p:nvPr>
        </p:nvGraphicFramePr>
        <p:xfrm>
          <a:off x="395536" y="620688"/>
          <a:ext cx="8352926" cy="6172326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se hravou formou seznamuje </a:t>
                      </a:r>
                      <a:r>
                        <a:rPr lang="cs-CZ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 hudebním pojmem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noty půlové a učí se délku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noty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vytleskávat nebo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vyťukávat s počítáním na dvě doby.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Žák umí rozlišit a určit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notu půlovou, notu umí popsat.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Žák vyhledává noty celé a půlové. 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7 - 9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Nota celá, nota půlová, hlavička, nožička, praporek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pero, tužka, pastelky, rytmické nástroje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 Úvodní snímek.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4:          Opakování znalostí a říkanky o notě celé.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5-6:       Motivační snímky k vyvození hudebního pojmu - nota půlová.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7:          Žáci se naučí jednoduchou rytmickou říkanku o notě půlové. (Poznámka:  u popisu noty - hlavička = bříško)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8-9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Snímky slouží k zamyšlení, kolik not půlových se vejde do noty celé a na kolik dob se nota půlová počítá.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10:        Žáci opakují rytmické cvičení s vyťukáváním a počítáním noty celé. Využíváme i jiné </a:t>
                      </a: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rytmické nástroje. 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Rytmus je naznačen pohybem tužky dolů, žáci drží tužku na podložce na celé čtyři doby.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11:        Žáci se učí vyťukávat rytmické cvičení tužkou s notou půlovou a celou.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Rytmus je naznačen pohybem tužky dolů, nota celá – 4 doby, nota půlová - 2 doby.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12:        Žáci se učí vytleskávat noty celé a půlové. Tleskání je označeno</a:t>
                      </a:r>
                      <a:r>
                        <a:rPr lang="cs-CZ" sz="1200" b="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X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13:        Žáky rozdělíme na dvě skupiny. Jedna skupina rytmus vyťukává, druhá může rytmus vytleskávat.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14:        Nejdříve zopakujeme říkanky o notě celé a půlové, potom žáci vyhledávají na snímku notu celou a modře ji perem zakroužkují a notu půlovou označí žlutě.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Snímek lze vytisknout jako pracovní list a žáci ho mohou řešit společně nebo ve dvojicích.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15:        Řešení snímku 14.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8355716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32" y="2147609"/>
            <a:ext cx="4073802" cy="323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707904" y="1203830"/>
            <a:ext cx="4680520" cy="1091461"/>
          </a:xfrm>
          <a:prstGeom prst="wedgeRoundRectCallout">
            <a:avLst>
              <a:gd name="adj1" fmla="val -64164"/>
              <a:gd name="adj2" fmla="val 19993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5400" b="1" dirty="0">
                <a:solidFill>
                  <a:prstClr val="black"/>
                </a:solidFill>
              </a:rPr>
              <a:t>Nota </a:t>
            </a:r>
            <a:r>
              <a:rPr lang="cs-CZ" sz="5400" b="1" dirty="0" smtClean="0">
                <a:solidFill>
                  <a:prstClr val="black"/>
                </a:solidFill>
              </a:rPr>
              <a:t>půlová</a:t>
            </a:r>
            <a:endParaRPr lang="cs-CZ" sz="5400" b="1" dirty="0">
              <a:solidFill>
                <a:prstClr val="black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5364088" y="3010144"/>
            <a:ext cx="2592288" cy="2435080"/>
            <a:chOff x="5220072" y="3389833"/>
            <a:chExt cx="1944216" cy="1839366"/>
          </a:xfrm>
        </p:grpSpPr>
        <p:sp>
          <p:nvSpPr>
            <p:cNvPr id="8" name="Ovál 7"/>
            <p:cNvSpPr/>
            <p:nvPr/>
          </p:nvSpPr>
          <p:spPr>
            <a:xfrm>
              <a:off x="5652120" y="4451343"/>
              <a:ext cx="1049020" cy="7778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8" idx="6"/>
            </p:cNvCxnSpPr>
            <p:nvPr/>
          </p:nvCxnSpPr>
          <p:spPr>
            <a:xfrm flipV="1">
              <a:off x="6701140" y="3389833"/>
              <a:ext cx="0" cy="1450438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5220072" y="4828278"/>
              <a:ext cx="1944216" cy="2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666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2879489" cy="228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Vodorovný svitek 11"/>
          <p:cNvSpPr/>
          <p:nvPr/>
        </p:nvSpPr>
        <p:spPr>
          <a:xfrm>
            <a:off x="455582" y="293213"/>
            <a:ext cx="2808312" cy="1438781"/>
          </a:xfrm>
          <a:prstGeom prst="horizontalScroll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Nota </a:t>
            </a:r>
            <a:r>
              <a:rPr lang="cs-CZ" sz="3600" b="1" dirty="0" smtClean="0">
                <a:solidFill>
                  <a:prstClr val="black"/>
                </a:solidFill>
              </a:rPr>
              <a:t>celá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4746213" y="1731994"/>
            <a:ext cx="3672408" cy="1480982"/>
          </a:xfrm>
          <a:prstGeom prst="wedgeRoundRectCallout">
            <a:avLst>
              <a:gd name="adj1" fmla="val -117718"/>
              <a:gd name="adj2" fmla="val 3552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Připomeň si říkanku o </a:t>
            </a:r>
            <a:r>
              <a:rPr lang="cs-CZ" sz="3200" b="1" dirty="0" smtClean="0">
                <a:solidFill>
                  <a:prstClr val="black"/>
                </a:solidFill>
              </a:rPr>
              <a:t>notě celé </a:t>
            </a:r>
            <a:r>
              <a:rPr lang="cs-CZ" sz="3200" dirty="0" smtClean="0">
                <a:solidFill>
                  <a:prstClr val="black"/>
                </a:solidFill>
              </a:rPr>
              <a:t>a notu popiš.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660011" y="510064"/>
            <a:ext cx="2231671" cy="1116995"/>
            <a:chOff x="4740122" y="1068561"/>
            <a:chExt cx="2384196" cy="1116995"/>
          </a:xfrm>
        </p:grpSpPr>
        <p:sp>
          <p:nvSpPr>
            <p:cNvPr id="2" name="Ovál 1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Vodorovný svitek 3"/>
          <p:cNvSpPr/>
          <p:nvPr/>
        </p:nvSpPr>
        <p:spPr>
          <a:xfrm>
            <a:off x="3295349" y="2974057"/>
            <a:ext cx="5545447" cy="3755649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Nota celá, celičká,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prázdná celá hlavička.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Čtyři doby, nožka žádná,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hlavička je vážně prázdná</a:t>
            </a:r>
            <a:r>
              <a:rPr lang="cs-CZ" sz="3200" b="1" dirty="0" smtClean="0">
                <a:solidFill>
                  <a:prstClr val="black"/>
                </a:solidFill>
              </a:rPr>
              <a:t>.</a:t>
            </a:r>
            <a:endParaRPr lang="cs-CZ" sz="3200" b="1" dirty="0">
              <a:solidFill>
                <a:prstClr val="black"/>
              </a:solidFill>
            </a:endParaRPr>
          </a:p>
        </p:txBody>
      </p:sp>
      <p:pic>
        <p:nvPicPr>
          <p:cNvPr id="10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33" y="4530469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5098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Vodorovný svitek 20"/>
          <p:cNvSpPr/>
          <p:nvPr/>
        </p:nvSpPr>
        <p:spPr>
          <a:xfrm>
            <a:off x="1187624" y="607973"/>
            <a:ext cx="3482286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980728"/>
            <a:ext cx="2522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půlová</a:t>
            </a:r>
            <a:endParaRPr lang="cs-CZ" sz="3600" b="1" dirty="0"/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89" y="4869160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596497" y="3751232"/>
            <a:ext cx="4157613" cy="1429486"/>
          </a:xfrm>
          <a:prstGeom prst="wedgeRoundRectCallout">
            <a:avLst>
              <a:gd name="adj1" fmla="val -88479"/>
              <a:gd name="adj2" fmla="val 6464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Nota má </a:t>
            </a:r>
            <a:r>
              <a:rPr lang="cs-CZ" sz="3200" dirty="0">
                <a:solidFill>
                  <a:prstClr val="black"/>
                </a:solidFill>
              </a:rPr>
              <a:t>prázdnou hlavičku a nožičku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2532906" y="5301208"/>
            <a:ext cx="5057713" cy="838392"/>
          </a:xfrm>
          <a:prstGeom prst="wedgeRoundRectCallout">
            <a:avLst>
              <a:gd name="adj1" fmla="val -59704"/>
              <a:gd name="adj2" fmla="val -3896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Počítáme ji na </a:t>
            </a:r>
            <a:r>
              <a:rPr lang="cs-CZ" sz="3200" b="1" dirty="0">
                <a:solidFill>
                  <a:prstClr val="black"/>
                </a:solidFill>
              </a:rPr>
              <a:t>dvě doby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5167855" y="268668"/>
            <a:ext cx="2283522" cy="2070449"/>
            <a:chOff x="5220072" y="3389833"/>
            <a:chExt cx="1944216" cy="1839366"/>
          </a:xfrm>
        </p:grpSpPr>
        <p:sp>
          <p:nvSpPr>
            <p:cNvPr id="18" name="Ovál 17"/>
            <p:cNvSpPr/>
            <p:nvPr/>
          </p:nvSpPr>
          <p:spPr>
            <a:xfrm>
              <a:off x="5652120" y="4451343"/>
              <a:ext cx="1049020" cy="7778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>
              <a:stCxn id="18" idx="6"/>
            </p:cNvCxnSpPr>
            <p:nvPr/>
          </p:nvCxnSpPr>
          <p:spPr>
            <a:xfrm flipV="1">
              <a:off x="6701140" y="3389833"/>
              <a:ext cx="0" cy="1450438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5220072" y="4828278"/>
              <a:ext cx="1944216" cy="2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1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054" y="2002753"/>
            <a:ext cx="2879489" cy="228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ový popisek 11"/>
          <p:cNvSpPr/>
          <p:nvPr/>
        </p:nvSpPr>
        <p:spPr>
          <a:xfrm>
            <a:off x="4230809" y="2430207"/>
            <a:ext cx="4157613" cy="1142197"/>
          </a:xfrm>
          <a:prstGeom prst="wedgeRoundRectCallout">
            <a:avLst>
              <a:gd name="adj1" fmla="val -84868"/>
              <a:gd name="adj2" fmla="val 2552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Nejdříve notu popiš.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935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3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6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853" y="4025162"/>
            <a:ext cx="2879489" cy="228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Vodorovný svitek 19"/>
          <p:cNvSpPr/>
          <p:nvPr/>
        </p:nvSpPr>
        <p:spPr>
          <a:xfrm>
            <a:off x="1187624" y="607973"/>
            <a:ext cx="3482286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980728"/>
            <a:ext cx="2522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půlová</a:t>
            </a:r>
            <a:endParaRPr lang="cs-CZ" sz="3600" b="1" dirty="0"/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4174" y="2479400"/>
            <a:ext cx="1948849" cy="1413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1467920" y="2189361"/>
            <a:ext cx="3314388" cy="1775668"/>
          </a:xfrm>
          <a:prstGeom prst="wedgeRoundRectCallout">
            <a:avLst>
              <a:gd name="adj1" fmla="val 74375"/>
              <a:gd name="adj2" fmla="val 3015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Počítáme: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první, druhá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   1    ,     2    </a:t>
            </a:r>
          </a:p>
        </p:txBody>
      </p:sp>
      <p:sp>
        <p:nvSpPr>
          <p:cNvPr id="15" name="Zaoblený obdélníkový popisek 14"/>
          <p:cNvSpPr/>
          <p:nvPr/>
        </p:nvSpPr>
        <p:spPr>
          <a:xfrm>
            <a:off x="1191749" y="5167359"/>
            <a:ext cx="4717606" cy="984621"/>
          </a:xfrm>
          <a:prstGeom prst="wedgeRoundRectCallout">
            <a:avLst>
              <a:gd name="adj1" fmla="val 77246"/>
              <a:gd name="adj2" fmla="val -4235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Na první dobu ťukni tužkou a drž ji na </a:t>
            </a:r>
            <a:r>
              <a:rPr lang="cs-CZ" sz="2800" b="1" dirty="0" smtClean="0">
                <a:solidFill>
                  <a:prstClr val="black"/>
                </a:solidFill>
              </a:rPr>
              <a:t>2</a:t>
            </a:r>
            <a:r>
              <a:rPr lang="cs-CZ" sz="2800" dirty="0" smtClean="0">
                <a:solidFill>
                  <a:prstClr val="black"/>
                </a:solidFill>
              </a:rPr>
              <a:t> doby.</a:t>
            </a:r>
            <a:endParaRPr lang="cs-CZ" sz="2800" dirty="0">
              <a:solidFill>
                <a:prstClr val="black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963962" y="418424"/>
            <a:ext cx="1890786" cy="1770937"/>
            <a:chOff x="5220072" y="3389833"/>
            <a:chExt cx="1944216" cy="1839366"/>
          </a:xfrm>
        </p:grpSpPr>
        <p:sp>
          <p:nvSpPr>
            <p:cNvPr id="17" name="Ovál 16"/>
            <p:cNvSpPr/>
            <p:nvPr/>
          </p:nvSpPr>
          <p:spPr>
            <a:xfrm>
              <a:off x="5652120" y="4451343"/>
              <a:ext cx="1049020" cy="7778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17"/>
            <p:cNvCxnSpPr>
              <a:stCxn id="17" idx="6"/>
            </p:cNvCxnSpPr>
            <p:nvPr/>
          </p:nvCxnSpPr>
          <p:spPr>
            <a:xfrm flipV="1">
              <a:off x="6701140" y="3389833"/>
              <a:ext cx="0" cy="1450438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220072" y="4828278"/>
              <a:ext cx="1944216" cy="2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1747037" y="4047598"/>
            <a:ext cx="488518" cy="466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441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368 -0.1375 C 0.07969 -0.1456 0.06563 -0.15347 0.06077 -0.15347 C 0.02969 -0.15347 -0.00225 -0.02847 -0.00225 0.09653 C -0.00225 0.03357 -0.01823 -0.02847 -0.03333 -0.02847 C -0.0493 -0.02847 -0.06441 0.03449 -0.06441 0.09653 C -0.06441 0.06551 -0.07239 0.03357 -0.08038 0.03357 C -0.08837 0.03357 -0.09635 0.06459 -0.09635 0.09653 C -0.09635 0.08056 -0.10034 0.06551 -0.10434 0.06551 C -0.10833 0.06551 -0.11232 0.08148 -0.11232 0.09653 C -0.11232 0.08843 -0.11441 0.08056 -0.11632 0.08056 C -0.11736 0.08056 -0.12031 0.08866 -0.12031 0.09653 C -0.12031 0.0926 -0.12135 0.08843 -0.12239 0.08843 C -0.12239 0.0875 -0.12448 0.09236 -0.12448 0.09653 C -0.12448 0.09445 -0.12448 0.0926 -0.12552 0.0926 C -0.12552 0.09352 -0.12656 0.09468 -0.12656 0.09653 C -0.12656 0.09561 -0.12656 0.09445 -0.12656 0.09352 C -0.1276 0.09352 -0.1276 0.09445 -0.1276 0.09561 C -0.12864 0.09561 -0.12864 0.09468 -0.12864 0.09352 C -0.12968 0.09352 -0.12968 0.09445 -0.12968 0.09561 " pathEditMode="relative" rAng="0" ptsTypes="fffffffffffffffffff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77" y="1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59259E-6 L 0.00157 0.1051 " pathEditMode="relative" rAng="0" ptsTypes="AA">
                                      <p:cBhvr>
                                        <p:cTn id="34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34" y="1942496"/>
            <a:ext cx="2879489" cy="228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Vodorovný svitek 21"/>
          <p:cNvSpPr/>
          <p:nvPr/>
        </p:nvSpPr>
        <p:spPr>
          <a:xfrm>
            <a:off x="962786" y="314102"/>
            <a:ext cx="3482286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50299" y="686857"/>
            <a:ext cx="2522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půlová</a:t>
            </a:r>
            <a:endParaRPr lang="cs-CZ" sz="3600" b="1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413100" y="2112136"/>
            <a:ext cx="4661669" cy="936104"/>
          </a:xfrm>
          <a:prstGeom prst="wedgeRoundRectCallout">
            <a:avLst>
              <a:gd name="adj1" fmla="val -87875"/>
              <a:gd name="adj2" fmla="val 5910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Nauč se novou říkanku</a:t>
            </a:r>
            <a:r>
              <a:rPr lang="cs-CZ" sz="3200" dirty="0" smtClean="0">
                <a:solidFill>
                  <a:prstClr val="black"/>
                </a:solidFill>
              </a:rPr>
              <a:t>!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Vodorovný svitek 15"/>
          <p:cNvSpPr/>
          <p:nvPr/>
        </p:nvSpPr>
        <p:spPr>
          <a:xfrm>
            <a:off x="3656103" y="3084693"/>
            <a:ext cx="5302369" cy="325834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6111" y="5844392"/>
            <a:ext cx="769505" cy="570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4769790" y="268569"/>
            <a:ext cx="1746426" cy="1482905"/>
            <a:chOff x="5220072" y="3389833"/>
            <a:chExt cx="1944216" cy="1839366"/>
          </a:xfrm>
        </p:grpSpPr>
        <p:sp>
          <p:nvSpPr>
            <p:cNvPr id="19" name="Ovál 18"/>
            <p:cNvSpPr/>
            <p:nvPr/>
          </p:nvSpPr>
          <p:spPr>
            <a:xfrm>
              <a:off x="5652120" y="4451343"/>
              <a:ext cx="1049020" cy="7778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>
              <a:stCxn id="19" idx="6"/>
            </p:cNvCxnSpPr>
            <p:nvPr/>
          </p:nvCxnSpPr>
          <p:spPr>
            <a:xfrm flipV="1">
              <a:off x="6701140" y="3389833"/>
              <a:ext cx="0" cy="1450438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5220072" y="4828278"/>
              <a:ext cx="1944216" cy="2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ovéPole 3"/>
          <p:cNvSpPr txBox="1"/>
          <p:nvPr/>
        </p:nvSpPr>
        <p:spPr>
          <a:xfrm>
            <a:off x="4315500" y="3791942"/>
            <a:ext cx="423840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Prázdné bříško, nožička,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jako malá myšička</a:t>
            </a:r>
            <a:r>
              <a:rPr lang="cs-CZ" sz="3200" b="1" dirty="0" smtClean="0">
                <a:solidFill>
                  <a:prstClr val="black"/>
                </a:solidFill>
              </a:rPr>
              <a:t>.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18401" y="4728046"/>
            <a:ext cx="41420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Počítáme první, druhá,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neříkej, že jde to ztuha</a:t>
            </a:r>
            <a:r>
              <a:rPr lang="cs-CZ" sz="3200" b="1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019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1712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3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50" fill="hold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5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5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2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700"/>
                            </p:stCondLst>
                            <p:childTnLst>
                              <p:par>
                                <p:cTn id="3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79 -0.04328 C 0.02378 -0.05138 0.02708 -0.07638 0.03194 -0.08009 C 0.03437 -0.08194 0.03767 -0.08148 0.04045 -0.0824 C 0.06093 -0.08935 0.06146 -0.08958 0.08871 -0.09166 C 0.09618 -0.09097 0.10382 -0.09189 0.11111 -0.08935 C 0.11354 -0.08865 0.11423 -0.08426 0.11632 -0.0824 C 0.11788 -0.08101 0.11979 -0.08078 0.12152 -0.08009 C 0.12847 -0.06597 0.13698 -0.05416 0.14218 -0.03865 C 0.14514 -0.03009 0.146 -0.01967 0.14913 -0.01111 C 0.15121 -0.00555 0.15416 -0.00069 0.15607 0.0051 C 0.15764 0.00949 0.15659 0.01598 0.15955 0.01875 C 0.1651 0.02385 0.16909 0.03079 0.175 0.03496 C 0.18593 0.04283 0.19583 0.04769 0.20781 0.05093 C 0.22534 0.04954 0.23958 0.04954 0.25607 0.04399 C 0.2592 0.04121 0.26336 0.04051 0.26632 0.03727 C 0.26788 0.03542 0.26805 0.03195 0.26979 0.03033 C 0.27239 0.02801 0.27552 0.02732 0.27847 0.0257 C 0.28159 0.02153 0.28559 0.01829 0.28871 0.01412 C 0.29826 0.00116 0.30642 -0.01458 0.31805 -0.025 C 0.32777 -0.04375 0.31475 -0.02037 0.32673 -0.03634 C 0.33455 -0.04676 0.32534 -0.0412 0.33541 -0.0456 C 0.34045 -0.05254 0.34392 -0.05648 0.35086 -0.05949 C 0.36354 -0.05787 0.37066 -0.05671 0.38194 -0.05254 C 0.38646 -0.05092 0.39566 -0.04791 0.39566 -0.04768 C 0.40711 -0.03773 0.41701 -0.02592 0.42847 -0.01574 C 0.43281 -0.0118 0.43611 -0.00578 0.44045 -0.00185 C 0.45225 0.02199 0.47205 0.02709 0.48871 0.04167 C 0.4993 0.04098 0.51875 0.04329 0.53194 0.03727 C 0.54461 0.03172 0.55555 0.02199 0.56805 0.01644 C 0.57205 0.01459 0.57448 0.0088 0.57847 0.00718 C 0.58021 0.00649 0.58194 0.00579 0.58368 0.0051 C 0.58923 -0.00648 0.58524 -0.00023 0.59739 -0.01111 C 0.6059 -0.01875 0.59965 -0.01643 0.60607 -0.025 C 0.61059 -0.03101 0.61788 -0.03402 0.62326 -0.03865 C 0.65798 -0.03611 0.64444 -0.04074 0.66458 -0.03171 C 0.66649 -0.03078 0.66788 -0.02824 0.66979 -0.02708 C 0.67135 -0.02592 0.67326 -0.02569 0.675 -0.025 C 0.67847 -0.02361 0.68541 -0.02037 0.68541 -0.02013 C 0.69427 -0.0125 0.70225 -0.0074 0.71111 0.00047 C 0.71545 0.0044 0.72066 0.00579 0.725 0.00949 C 0.72916 0.0132 0.73264 0.01783 0.73698 0.02107 C 0.74218 0.025 0.74878 0.02709 0.75434 0.03033 C 0.77986 0.04514 0.80399 0.05487 0.83194 0.05787 C 0.83819 0.05672 0.84774 0.05556 0.85434 0.05324 C 0.85781 0.05186 0.86458 0.04862 0.86458 0.04885 C 0.87014 0.04306 0.87708 0.03936 0.88194 0.03264 C 0.8875 0.025 0.8908 0.01829 0.89739 0.01181 C 0.90156 -0.00439 0.89878 0.00209 0.90434 -0.00879 C 0.90833 -0.02986 0.90816 -0.025 0.90434 -0.06157 C 0.90364 -0.06875 0.89253 -0.07569 0.89045 -0.07777 C 0.88333 -0.08495 0.87621 -0.0912 0.86805 -0.09606 C 0.86302 -0.09907 0.85711 -0.09907 0.8526 -0.10301 C 0.84583 -0.10902 0.8493 -0.10671 0.84218 -0.10995 C 0.8368 -0.12083 0.83472 -0.13171 0.83194 -0.14444 C 0.83246 -0.14907 0.83159 -0.15439 0.83368 -0.15833 C 0.83507 -0.16088 0.83819 -0.16041 0.84045 -0.16041 C 0.84618 -0.16041 0.85208 -0.15902 0.85781 -0.15833 C 0.86128 -0.15671 0.86458 -0.15532 0.86805 -0.1537 C 0.86979 -0.15301 0.87326 -0.15138 0.87326 -0.15115 C 0.89878 -0.15439 0.88819 -0.15046 0.9026 -0.16967 C 0.90573 -0.18611 0.90781 -0.19375 0.9026 -0.21574 C 0.90104 -0.22199 0.89496 -0.22407 0.89218 -0.22939 C 0.8875 -0.23865 0.88073 -0.24143 0.87326 -0.24791 C 0.86649 -0.25393 0.85989 -0.25972 0.8526 -0.26388 C 0.84271 -0.26967 0.83177 -0.27314 0.82152 -0.27777 C 0.81527 -0.28055 0.8026 -0.28472 0.8026 -0.28449 C 0.78107 -0.28263 0.77864 -0.28981 0.77326 -0.26851 C 0.77378 -0.25926 0.77413 -0.25 0.775 -0.24097 C 0.77691 -0.22222 0.79548 -0.22268 0.80607 -0.22268 " pathEditMode="relative" rAng="0" ptsTypes="ffffffffffffffffffffffffffffffffffffffffffffffffffffffffffffffffffffA">
                                      <p:cBhvr>
                                        <p:cTn id="35" dur="36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427" y="-7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2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9286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2" dur="3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" dur="1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75" fill="hold">
                                          <p:stCondLst>
                                            <p:cond delay="1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75" fill="hold">
                                          <p:stCondLst>
                                            <p:cond delay="3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75" fill="hold">
                                          <p:stCondLst>
                                            <p:cond delay="5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6" grpId="0" animBg="1"/>
      <p:bldP spid="4" grpId="0"/>
      <p:bldP spid="4" grpId="1"/>
      <p:bldP spid="6" grpId="0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3" descr="C:\Users\florianovar\AppData\Local\Microsoft\Windows\Temporary Internet Files\Content.IE5\BJ5VXHC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842" l="0" r="100000">
                        <a14:foregroundMark x1="33083" y1="29384" x2="33083" y2="29384"/>
                        <a14:foregroundMark x1="66917" y1="30964" x2="66917" y2="30964"/>
                        <a14:foregroundMark x1="54511" y1="2370" x2="54511" y2="23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622" y="1387279"/>
            <a:ext cx="2595221" cy="20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Vodorovný svitek 21"/>
          <p:cNvSpPr/>
          <p:nvPr/>
        </p:nvSpPr>
        <p:spPr>
          <a:xfrm>
            <a:off x="1187624" y="607973"/>
            <a:ext cx="3482286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980728"/>
            <a:ext cx="2522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půlová</a:t>
            </a:r>
            <a:endParaRPr lang="cs-CZ" sz="3600" b="1" dirty="0"/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47" y="5422463"/>
            <a:ext cx="1661449" cy="126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58962" y="4021973"/>
            <a:ext cx="1975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Jablíčko si rozpůlím...</a:t>
            </a:r>
          </a:p>
        </p:txBody>
      </p:sp>
      <p:sp>
        <p:nvSpPr>
          <p:cNvPr id="15" name="Zaoblený obdélníkový popisek 14"/>
          <p:cNvSpPr/>
          <p:nvPr/>
        </p:nvSpPr>
        <p:spPr>
          <a:xfrm>
            <a:off x="902586" y="2276871"/>
            <a:ext cx="4717606" cy="984621"/>
          </a:xfrm>
          <a:prstGeom prst="wedgeRoundRectCallout">
            <a:avLst>
              <a:gd name="adj1" fmla="val 83182"/>
              <a:gd name="adj2" fmla="val -3613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Kolik not půlových se vejde do noty celé?</a:t>
            </a:r>
            <a:endParaRPr lang="cs-CZ" sz="3200" b="1" dirty="0">
              <a:solidFill>
                <a:prstClr val="black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4842342" y="584501"/>
            <a:ext cx="1331521" cy="1230401"/>
            <a:chOff x="5220072" y="3389833"/>
            <a:chExt cx="1944216" cy="1839366"/>
          </a:xfrm>
        </p:grpSpPr>
        <p:sp>
          <p:nvSpPr>
            <p:cNvPr id="17" name="Ovál 16"/>
            <p:cNvSpPr/>
            <p:nvPr/>
          </p:nvSpPr>
          <p:spPr>
            <a:xfrm>
              <a:off x="5652120" y="4451343"/>
              <a:ext cx="1049020" cy="7778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17"/>
            <p:cNvCxnSpPr>
              <a:stCxn id="17" idx="6"/>
            </p:cNvCxnSpPr>
            <p:nvPr/>
          </p:nvCxnSpPr>
          <p:spPr>
            <a:xfrm flipV="1">
              <a:off x="6701140" y="3389833"/>
              <a:ext cx="0" cy="1450438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220072" y="4828278"/>
              <a:ext cx="1944216" cy="2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" name="Skupina 1"/>
          <p:cNvGrpSpPr/>
          <p:nvPr/>
        </p:nvGrpSpPr>
        <p:grpSpPr>
          <a:xfrm>
            <a:off x="4334858" y="3446154"/>
            <a:ext cx="2299196" cy="1759068"/>
            <a:chOff x="4334858" y="3446154"/>
            <a:chExt cx="2299196" cy="1759068"/>
          </a:xfrm>
        </p:grpSpPr>
        <p:grpSp>
          <p:nvGrpSpPr>
            <p:cNvPr id="12" name="Skupina 11"/>
            <p:cNvGrpSpPr/>
            <p:nvPr/>
          </p:nvGrpSpPr>
          <p:grpSpPr>
            <a:xfrm>
              <a:off x="4720767" y="3446154"/>
              <a:ext cx="1574669" cy="887517"/>
              <a:chOff x="6389295" y="3837282"/>
              <a:chExt cx="2071137" cy="1367940"/>
            </a:xfrm>
          </p:grpSpPr>
          <p:pic>
            <p:nvPicPr>
              <p:cNvPr id="13" name="Picture 2" descr="C:\Users\florianovar\AppData\Local\Microsoft\Windows\Temporary Internet Files\Content.IE5\33D8KHVY\MC900441708[1]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85763" y="3837282"/>
                <a:ext cx="1020032" cy="10200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5" name="Přímá spojnice se šipkou 4"/>
              <p:cNvCxnSpPr/>
              <p:nvPr/>
            </p:nvCxnSpPr>
            <p:spPr>
              <a:xfrm flipH="1">
                <a:off x="6389295" y="4724799"/>
                <a:ext cx="702985" cy="480423"/>
              </a:xfrm>
              <a:prstGeom prst="straightConnector1">
                <a:avLst/>
              </a:prstGeom>
              <a:ln w="635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se šipkou 22"/>
              <p:cNvCxnSpPr/>
              <p:nvPr/>
            </p:nvCxnSpPr>
            <p:spPr>
              <a:xfrm>
                <a:off x="7668344" y="4724799"/>
                <a:ext cx="792088" cy="480423"/>
              </a:xfrm>
              <a:prstGeom prst="straightConnector1">
                <a:avLst/>
              </a:prstGeom>
              <a:ln w="635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5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4858" y="4162665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3671" y="4162665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Obláček 26"/>
          <p:cNvSpPr/>
          <p:nvPr/>
        </p:nvSpPr>
        <p:spPr>
          <a:xfrm>
            <a:off x="1835696" y="3331586"/>
            <a:ext cx="6012160" cy="2090877"/>
          </a:xfrm>
          <a:prstGeom prst="cloudCallout">
            <a:avLst>
              <a:gd name="adj1" fmla="val -55876"/>
              <a:gd name="adj2" fmla="val 45460"/>
            </a:avLst>
          </a:prstGeom>
          <a:noFill/>
          <a:ln w="63500">
            <a:solidFill>
              <a:srgbClr val="BF199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815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8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8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2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Vodorovný svitek 31"/>
          <p:cNvSpPr/>
          <p:nvPr/>
        </p:nvSpPr>
        <p:spPr>
          <a:xfrm>
            <a:off x="285987" y="1768616"/>
            <a:ext cx="3482286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0719" y="2147978"/>
            <a:ext cx="2522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půlová</a:t>
            </a:r>
            <a:endParaRPr lang="cs-CZ" sz="3600" b="1" dirty="0"/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37" y="4412905"/>
            <a:ext cx="2030571" cy="142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662837" y="2971725"/>
            <a:ext cx="25232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první, druhá</a:t>
            </a:r>
            <a:endParaRPr lang="cs-CZ" sz="2800" dirty="0"/>
          </a:p>
          <a:p>
            <a:r>
              <a:rPr lang="cs-CZ" sz="2800" dirty="0" smtClean="0"/>
              <a:t>   1   ,     2    </a:t>
            </a:r>
          </a:p>
        </p:txBody>
      </p:sp>
      <p:grpSp>
        <p:nvGrpSpPr>
          <p:cNvPr id="14" name="Skupina 13"/>
          <p:cNvGrpSpPr/>
          <p:nvPr/>
        </p:nvGrpSpPr>
        <p:grpSpPr>
          <a:xfrm>
            <a:off x="4206043" y="1934501"/>
            <a:ext cx="1035627" cy="918435"/>
            <a:chOff x="5220072" y="3389833"/>
            <a:chExt cx="1944216" cy="1839366"/>
          </a:xfrm>
        </p:grpSpPr>
        <p:sp>
          <p:nvSpPr>
            <p:cNvPr id="17" name="Ovál 16"/>
            <p:cNvSpPr/>
            <p:nvPr/>
          </p:nvSpPr>
          <p:spPr>
            <a:xfrm>
              <a:off x="5652120" y="4451343"/>
              <a:ext cx="1049020" cy="7778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nice 17"/>
            <p:cNvCxnSpPr>
              <a:stCxn id="17" idx="6"/>
            </p:cNvCxnSpPr>
            <p:nvPr/>
          </p:nvCxnSpPr>
          <p:spPr>
            <a:xfrm flipV="1">
              <a:off x="6701140" y="3389833"/>
              <a:ext cx="0" cy="1450438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220072" y="4828278"/>
              <a:ext cx="1944216" cy="2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Zaoblený obdélníkový popisek 19"/>
          <p:cNvSpPr/>
          <p:nvPr/>
        </p:nvSpPr>
        <p:spPr>
          <a:xfrm>
            <a:off x="3263894" y="4005064"/>
            <a:ext cx="4717606" cy="2232248"/>
          </a:xfrm>
          <a:prstGeom prst="wedgeRoundRectCallout">
            <a:avLst>
              <a:gd name="adj1" fmla="val -75212"/>
              <a:gd name="adj2" fmla="val -712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b="1" dirty="0" smtClean="0">
                <a:solidFill>
                  <a:prstClr val="black"/>
                </a:solidFill>
              </a:rPr>
              <a:t>Do celé noty se vejdou 2 noty půlové.</a:t>
            </a:r>
          </a:p>
          <a:p>
            <a:pPr lvl="0"/>
            <a:r>
              <a:rPr lang="cs-CZ" sz="3200" b="1" dirty="0">
                <a:solidFill>
                  <a:prstClr val="black"/>
                </a:solidFill>
              </a:rPr>
              <a:t>K</a:t>
            </a:r>
            <a:r>
              <a:rPr lang="cs-CZ" sz="3200" b="1" dirty="0" smtClean="0">
                <a:solidFill>
                  <a:prstClr val="black"/>
                </a:solidFill>
              </a:rPr>
              <a:t>aždou notu půlovou počítáme na 2 doby. 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1" name="Vodorovný svitek 20"/>
          <p:cNvSpPr/>
          <p:nvPr/>
        </p:nvSpPr>
        <p:spPr>
          <a:xfrm>
            <a:off x="455582" y="293213"/>
            <a:ext cx="2808312" cy="1438781"/>
          </a:xfrm>
          <a:prstGeom prst="horizontalScroll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Nota </a:t>
            </a:r>
            <a:r>
              <a:rPr lang="cs-CZ" sz="3600" b="1" dirty="0" smtClean="0">
                <a:solidFill>
                  <a:prstClr val="black"/>
                </a:solidFill>
              </a:rPr>
              <a:t>celá</a:t>
            </a:r>
            <a:endParaRPr lang="cs-CZ" sz="3600" b="1" dirty="0">
              <a:solidFill>
                <a:prstClr val="black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6754006" y="1955382"/>
            <a:ext cx="1035627" cy="918435"/>
            <a:chOff x="5220072" y="3389833"/>
            <a:chExt cx="1944216" cy="1839366"/>
          </a:xfrm>
        </p:grpSpPr>
        <p:sp>
          <p:nvSpPr>
            <p:cNvPr id="23" name="Ovál 22"/>
            <p:cNvSpPr/>
            <p:nvPr/>
          </p:nvSpPr>
          <p:spPr>
            <a:xfrm>
              <a:off x="5652120" y="4451343"/>
              <a:ext cx="1049020" cy="7778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nice 23"/>
            <p:cNvCxnSpPr>
              <a:stCxn id="23" idx="6"/>
            </p:cNvCxnSpPr>
            <p:nvPr/>
          </p:nvCxnSpPr>
          <p:spPr>
            <a:xfrm flipV="1">
              <a:off x="6701140" y="3389833"/>
              <a:ext cx="0" cy="1450438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5220072" y="4828278"/>
              <a:ext cx="1944216" cy="2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ovéPole 25"/>
          <p:cNvSpPr txBox="1"/>
          <p:nvPr/>
        </p:nvSpPr>
        <p:spPr>
          <a:xfrm>
            <a:off x="6186118" y="2971725"/>
            <a:ext cx="25232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třetí, čtvrtá</a:t>
            </a:r>
            <a:endParaRPr lang="cs-CZ" sz="2800" dirty="0"/>
          </a:p>
          <a:p>
            <a:r>
              <a:rPr lang="cs-CZ" sz="2800" dirty="0" smtClean="0"/>
              <a:t>   3  ,     4    </a:t>
            </a:r>
          </a:p>
        </p:txBody>
      </p:sp>
      <p:grpSp>
        <p:nvGrpSpPr>
          <p:cNvPr id="27" name="Skupina 26"/>
          <p:cNvGrpSpPr/>
          <p:nvPr/>
        </p:nvGrpSpPr>
        <p:grpSpPr>
          <a:xfrm>
            <a:off x="5594197" y="745527"/>
            <a:ext cx="1030868" cy="534152"/>
            <a:chOff x="4740122" y="1068561"/>
            <a:chExt cx="2384196" cy="1116995"/>
          </a:xfrm>
        </p:grpSpPr>
        <p:sp>
          <p:nvSpPr>
            <p:cNvPr id="28" name="Ovál 27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" name="Přímá spojnice se šipkou 4"/>
          <p:cNvCxnSpPr/>
          <p:nvPr/>
        </p:nvCxnSpPr>
        <p:spPr>
          <a:xfrm flipH="1">
            <a:off x="4994965" y="1412776"/>
            <a:ext cx="1114667" cy="46309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6186118" y="1412776"/>
            <a:ext cx="1261640" cy="46309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2" descr="C:\Users\florianovar\AppData\Local\Microsoft\Windows\Temporary Internet Files\Content.IE5\33D8KHVY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546" y="24602"/>
            <a:ext cx="704171" cy="65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florianovar\AppData\Local\Microsoft\Windows\Temporary Internet Files\Content.IE5\BHD1CVFS\MP9004309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51106" y1="17773" x2="49558" y2="89355"/>
                        <a14:foregroundMark x1="68916" y1="58594" x2="68916" y2="58594"/>
                        <a14:foregroundMark x1="68916" y1="58594" x2="68916" y2="58594"/>
                        <a14:foregroundMark x1="51106" y1="20410" x2="75885" y2="26563"/>
                        <a14:foregroundMark x1="79757" y1="29980" x2="82080" y2="42285"/>
                        <a14:foregroundMark x1="82080" y1="43652" x2="84403" y2="55957"/>
                        <a14:foregroundMark x1="83628" y1="59961" x2="76659" y2="68164"/>
                        <a14:foregroundMark x1="73562" y1="70898" x2="69690" y2="78418"/>
                        <a14:foregroundMark x1="65044" y1="80469" x2="54204" y2="82520"/>
                        <a14:foregroundMark x1="54204" y1="82520" x2="54204" y2="82520"/>
                        <a14:foregroundMark x1="51106" y1="82520" x2="51106" y2="82520"/>
                        <a14:foregroundMark x1="59624" y1="72949" x2="59624" y2="72949"/>
                        <a14:foregroundMark x1="59624" y1="72949" x2="59624" y2="72949"/>
                        <a14:foregroundMark x1="60398" y1="66113" x2="60398" y2="66113"/>
                        <a14:foregroundMark x1="60398" y1="40918" x2="65044" y2="47754"/>
                        <a14:foregroundMark x1="68142" y1="45703" x2="73562" y2="38867"/>
                        <a14:foregroundMark x1="72788" y1="44336" x2="75885" y2="54590"/>
                        <a14:foregroundMark x1="74336" y1="57324" x2="70465" y2="65430"/>
                        <a14:foregroundMark x1="61947" y1="56641" x2="61947" y2="56641"/>
                        <a14:foregroundMark x1="61173" y1="56641" x2="58850" y2="52539"/>
                        <a14:foregroundMark x1="58850" y1="52539" x2="58850" y2="52539"/>
                        <a14:foregroundMark x1="58850" y1="49805" x2="58850" y2="49805"/>
                        <a14:foregroundMark x1="58850" y1="49121" x2="58850" y2="49121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68142" y1="46387" x2="68142" y2="46387"/>
                        <a14:foregroundMark x1="68142" y1="46387" x2="68142" y2="46387"/>
                        <a14:foregroundMark x1="68142" y1="46387" x2="68142" y2="46387"/>
                        <a14:foregroundMark x1="68916" y1="46387" x2="68916" y2="46387"/>
                        <a14:foregroundMark x1="68916" y1="46387" x2="68916" y2="51172"/>
                        <a14:foregroundMark x1="68916" y1="51172" x2="68916" y2="54590"/>
                        <a14:foregroundMark x1="68916" y1="54590" x2="68916" y2="54590"/>
                        <a14:foregroundMark x1="68916" y1="54590" x2="68916" y2="54590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223" x2="68916" y2="53223"/>
                        <a14:foregroundMark x1="68916" y1="53223" x2="68916" y2="61328"/>
                        <a14:foregroundMark x1="68916" y1="61328" x2="68916" y2="64063"/>
                        <a14:foregroundMark x1="68916" y1="64063" x2="68916" y2="64063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063" x2="68916" y2="64063"/>
                        <a14:foregroundMark x1="68916" y1="64063" x2="68916" y2="64063"/>
                        <a14:foregroundMark x1="68916" y1="64063" x2="68916" y2="64063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5000" x2="58850" y2="66113"/>
                        <a14:foregroundMark x1="58850" y1="66113" x2="58850" y2="66113"/>
                        <a14:foregroundMark x1="58850" y1="66113" x2="57301" y2="63379"/>
                        <a14:foregroundMark x1="57301" y1="63379" x2="57301" y2="63379"/>
                        <a14:foregroundMark x1="57301" y1="63379" x2="57301" y2="63379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5752" y1="61328" x2="55752" y2="61328"/>
                        <a14:foregroundMark x1="52655" y1="59961" x2="52655" y2="59961"/>
                        <a14:foregroundMark x1="67367" y1="70215" x2="67367" y2="70215"/>
                        <a14:foregroundMark x1="54204" y1="60645" x2="54204" y2="6064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287" y="1012603"/>
            <a:ext cx="920383" cy="104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florianovar\AppData\Local\Microsoft\Windows\Temporary Internet Files\Content.IE5\BHD1CVFS\MP9004309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51106" y1="17773" x2="49558" y2="89355"/>
                        <a14:foregroundMark x1="68916" y1="58594" x2="68916" y2="58594"/>
                        <a14:foregroundMark x1="68916" y1="58594" x2="68916" y2="58594"/>
                        <a14:foregroundMark x1="51106" y1="20410" x2="75885" y2="26563"/>
                        <a14:foregroundMark x1="79757" y1="29980" x2="82080" y2="42285"/>
                        <a14:foregroundMark x1="82080" y1="43652" x2="84403" y2="55957"/>
                        <a14:foregroundMark x1="83628" y1="59961" x2="76659" y2="68164"/>
                        <a14:foregroundMark x1="73562" y1="70898" x2="69690" y2="78418"/>
                        <a14:foregroundMark x1="65044" y1="80469" x2="54204" y2="82520"/>
                        <a14:foregroundMark x1="54204" y1="82520" x2="54204" y2="82520"/>
                        <a14:foregroundMark x1="51106" y1="82520" x2="51106" y2="82520"/>
                        <a14:foregroundMark x1="59624" y1="72949" x2="59624" y2="72949"/>
                        <a14:foregroundMark x1="59624" y1="72949" x2="59624" y2="72949"/>
                        <a14:foregroundMark x1="60398" y1="66113" x2="60398" y2="66113"/>
                        <a14:foregroundMark x1="60398" y1="40918" x2="65044" y2="47754"/>
                        <a14:foregroundMark x1="68142" y1="45703" x2="73562" y2="38867"/>
                        <a14:foregroundMark x1="72788" y1="44336" x2="75885" y2="54590"/>
                        <a14:foregroundMark x1="74336" y1="57324" x2="70465" y2="65430"/>
                        <a14:foregroundMark x1="61947" y1="56641" x2="61947" y2="56641"/>
                        <a14:foregroundMark x1="61173" y1="56641" x2="58850" y2="52539"/>
                        <a14:foregroundMark x1="58850" y1="52539" x2="58850" y2="52539"/>
                        <a14:foregroundMark x1="58850" y1="49805" x2="58850" y2="49805"/>
                        <a14:foregroundMark x1="58850" y1="49121" x2="58850" y2="49121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68142" y1="46387" x2="68142" y2="46387"/>
                        <a14:foregroundMark x1="68142" y1="46387" x2="68142" y2="46387"/>
                        <a14:foregroundMark x1="68142" y1="46387" x2="68142" y2="46387"/>
                        <a14:foregroundMark x1="68916" y1="46387" x2="68916" y2="46387"/>
                        <a14:foregroundMark x1="68916" y1="46387" x2="68916" y2="51172"/>
                        <a14:foregroundMark x1="68916" y1="51172" x2="68916" y2="54590"/>
                        <a14:foregroundMark x1="68916" y1="54590" x2="68916" y2="54590"/>
                        <a14:foregroundMark x1="68916" y1="54590" x2="68916" y2="54590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223" x2="68916" y2="53223"/>
                        <a14:foregroundMark x1="68916" y1="53223" x2="68916" y2="61328"/>
                        <a14:foregroundMark x1="68916" y1="61328" x2="68916" y2="64063"/>
                        <a14:foregroundMark x1="68916" y1="64063" x2="68916" y2="64063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063" x2="68916" y2="64063"/>
                        <a14:foregroundMark x1="68916" y1="64063" x2="68916" y2="64063"/>
                        <a14:foregroundMark x1="68916" y1="64063" x2="68916" y2="64063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5000" x2="58850" y2="66113"/>
                        <a14:foregroundMark x1="58850" y1="66113" x2="58850" y2="66113"/>
                        <a14:foregroundMark x1="58850" y1="66113" x2="57301" y2="63379"/>
                        <a14:foregroundMark x1="57301" y1="63379" x2="57301" y2="63379"/>
                        <a14:foregroundMark x1="57301" y1="63379" x2="57301" y2="63379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5752" y1="61328" x2="55752" y2="61328"/>
                        <a14:foregroundMark x1="52655" y1="59961" x2="52655" y2="59961"/>
                        <a14:foregroundMark x1="67367" y1="70215" x2="67367" y2="70215"/>
                        <a14:foregroundMark x1="54204" y1="60645" x2="54204" y2="6064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009" y="1012603"/>
            <a:ext cx="920383" cy="104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321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044" y="260648"/>
            <a:ext cx="2723447" cy="216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313593" y="3283142"/>
            <a:ext cx="8142264" cy="1890297"/>
            <a:chOff x="313593" y="3283142"/>
            <a:chExt cx="8142264" cy="1890297"/>
          </a:xfrm>
        </p:grpSpPr>
        <p:cxnSp>
          <p:nvCxnSpPr>
            <p:cNvPr id="2" name="Přímá spojnice 1"/>
            <p:cNvCxnSpPr/>
            <p:nvPr/>
          </p:nvCxnSpPr>
          <p:spPr>
            <a:xfrm>
              <a:off x="606985" y="4327888"/>
              <a:ext cx="784887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" name="Přímá spojnice 2"/>
            <p:cNvCxnSpPr/>
            <p:nvPr/>
          </p:nvCxnSpPr>
          <p:spPr>
            <a:xfrm flipV="1">
              <a:off x="2191162" y="3926701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7375738" y="4154301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" name="Ovál 4"/>
            <p:cNvSpPr/>
            <p:nvPr/>
          </p:nvSpPr>
          <p:spPr>
            <a:xfrm>
              <a:off x="1399074" y="4153312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" name="Ovál 5"/>
            <p:cNvSpPr/>
            <p:nvPr/>
          </p:nvSpPr>
          <p:spPr>
            <a:xfrm>
              <a:off x="4351402" y="4153312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" name="Ovál 6"/>
            <p:cNvSpPr/>
            <p:nvPr/>
          </p:nvSpPr>
          <p:spPr>
            <a:xfrm>
              <a:off x="2848956" y="4153312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" name="Ovál 7"/>
            <p:cNvSpPr/>
            <p:nvPr/>
          </p:nvSpPr>
          <p:spPr>
            <a:xfrm>
              <a:off x="5863570" y="4153311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 flipV="1">
              <a:off x="8311842" y="3887482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V="1">
              <a:off x="6959199" y="3927691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5359514" y="3906532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3847346" y="3918685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8431995" y="3884727"/>
              <a:ext cx="0" cy="802369"/>
            </a:xfrm>
            <a:prstGeom prst="line">
              <a:avLst/>
            </a:prstGeom>
            <a:ln w="666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881027" y="3718020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prstClr val="black"/>
                  </a:solidFill>
                </a:rPr>
                <a:t>4</a:t>
              </a:r>
              <a:endParaRPr lang="cs-CZ" sz="4000" dirty="0">
                <a:solidFill>
                  <a:prstClr val="black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43299" y="420159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prstClr val="black"/>
                  </a:solidFill>
                </a:rPr>
                <a:t>4</a:t>
              </a:r>
              <a:endParaRPr lang="cs-CZ" sz="4000" dirty="0">
                <a:solidFill>
                  <a:prstClr val="black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618255" y="4711774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1,2,3,4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20701" y="4689851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1,2,3,4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825586" y="4689851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1,2,3,4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145037" y="4711774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1,2,3,4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109552" y="4689851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1,2,3,4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pic>
          <p:nvPicPr>
            <p:cNvPr id="21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1112135" y="3296055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2556336" y="3335399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3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4063978" y="3335400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5781444" y="3296056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5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7101035" y="3296056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313593" y="3452109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9" name="Zaoblený obdélníkový popisek 28"/>
          <p:cNvSpPr/>
          <p:nvPr/>
        </p:nvSpPr>
        <p:spPr>
          <a:xfrm>
            <a:off x="617681" y="383460"/>
            <a:ext cx="5726636" cy="2037788"/>
          </a:xfrm>
          <a:prstGeom prst="wedgeRoundRectCallout">
            <a:avLst>
              <a:gd name="adj1" fmla="val 66799"/>
              <a:gd name="adj2" fmla="val 699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Rytmické cvičení: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Vytleskej nebo vyťukej rytmus tužkou a při tom počítej do </a:t>
            </a:r>
            <a:r>
              <a:rPr lang="cs-CZ" sz="3200" b="1" dirty="0" smtClean="0">
                <a:solidFill>
                  <a:prstClr val="black"/>
                </a:solidFill>
              </a:rPr>
              <a:t>4.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141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57" y="303008"/>
            <a:ext cx="2125000" cy="168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107504" y="188641"/>
            <a:ext cx="5937883" cy="1800200"/>
          </a:xfrm>
          <a:prstGeom prst="wedgeRoundRectCallout">
            <a:avLst>
              <a:gd name="adj1" fmla="val 70575"/>
              <a:gd name="adj2" fmla="val 585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54706" y="339488"/>
            <a:ext cx="58597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Rytmické cvičení:</a:t>
            </a:r>
          </a:p>
          <a:p>
            <a:r>
              <a:rPr lang="cs-CZ" sz="3200" dirty="0" smtClean="0"/>
              <a:t>Počítej noty </a:t>
            </a:r>
            <a:r>
              <a:rPr lang="cs-CZ" sz="3200" b="1" dirty="0" smtClean="0"/>
              <a:t>celé na 4 doby</a:t>
            </a:r>
            <a:r>
              <a:rPr lang="cs-CZ" sz="3200" dirty="0" smtClean="0"/>
              <a:t>, </a:t>
            </a:r>
          </a:p>
          <a:p>
            <a:r>
              <a:rPr lang="cs-CZ" sz="3200" dirty="0" smtClean="0"/>
              <a:t>noty </a:t>
            </a:r>
            <a:r>
              <a:rPr lang="cs-CZ" sz="3200" b="1" dirty="0" smtClean="0"/>
              <a:t>půlové na 2 doby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cxnSp>
        <p:nvCxnSpPr>
          <p:cNvPr id="33" name="Přímá spojnice 32"/>
          <p:cNvCxnSpPr/>
          <p:nvPr/>
        </p:nvCxnSpPr>
        <p:spPr>
          <a:xfrm>
            <a:off x="920726" y="3458911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vál 35"/>
          <p:cNvSpPr/>
          <p:nvPr/>
        </p:nvSpPr>
        <p:spPr>
          <a:xfrm>
            <a:off x="1707459" y="3288256"/>
            <a:ext cx="432048" cy="34523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8562526" y="2933187"/>
            <a:ext cx="0" cy="30337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8653162" y="2933187"/>
            <a:ext cx="0" cy="3038240"/>
          </a:xfrm>
          <a:prstGeom prst="line">
            <a:avLst/>
          </a:prstGeom>
          <a:ln w="666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958454" y="284904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979737" y="333261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  <p:pic>
        <p:nvPicPr>
          <p:cNvPr id="47" name="Picture 2" descr="C:\Users\florianovar\AppData\Local\Microsoft\Windows\Temporary Internet Files\Content.IE5\BJ5VXHCL\MC9000342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4997">
            <a:off x="432370" y="2583131"/>
            <a:ext cx="608176" cy="1402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Ovál 47"/>
          <p:cNvSpPr/>
          <p:nvPr/>
        </p:nvSpPr>
        <p:spPr>
          <a:xfrm>
            <a:off x="4133128" y="3296272"/>
            <a:ext cx="475719" cy="325272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>
            <a:stCxn id="48" idx="6"/>
          </p:cNvCxnSpPr>
          <p:nvPr/>
        </p:nvCxnSpPr>
        <p:spPr>
          <a:xfrm flipV="1">
            <a:off x="4608847" y="2797742"/>
            <a:ext cx="1" cy="661166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vál 51"/>
          <p:cNvSpPr/>
          <p:nvPr/>
        </p:nvSpPr>
        <p:spPr>
          <a:xfrm>
            <a:off x="4718076" y="3297263"/>
            <a:ext cx="475719" cy="325272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nice 52"/>
          <p:cNvCxnSpPr>
            <a:stCxn id="52" idx="6"/>
          </p:cNvCxnSpPr>
          <p:nvPr/>
        </p:nvCxnSpPr>
        <p:spPr>
          <a:xfrm flipV="1">
            <a:off x="5193795" y="2798733"/>
            <a:ext cx="1" cy="661166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vál 53"/>
          <p:cNvSpPr/>
          <p:nvPr/>
        </p:nvSpPr>
        <p:spPr>
          <a:xfrm>
            <a:off x="7180067" y="3288256"/>
            <a:ext cx="475719" cy="325272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nice 54"/>
          <p:cNvCxnSpPr>
            <a:stCxn id="54" idx="6"/>
          </p:cNvCxnSpPr>
          <p:nvPr/>
        </p:nvCxnSpPr>
        <p:spPr>
          <a:xfrm flipV="1">
            <a:off x="7655786" y="2789726"/>
            <a:ext cx="1" cy="661166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vál 55"/>
          <p:cNvSpPr/>
          <p:nvPr/>
        </p:nvSpPr>
        <p:spPr>
          <a:xfrm>
            <a:off x="7765015" y="3289247"/>
            <a:ext cx="475719" cy="325272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>
            <a:stCxn id="56" idx="6"/>
          </p:cNvCxnSpPr>
          <p:nvPr/>
        </p:nvCxnSpPr>
        <p:spPr>
          <a:xfrm flipV="1">
            <a:off x="8240734" y="2790717"/>
            <a:ext cx="1" cy="661166"/>
          </a:xfrm>
          <a:prstGeom prst="line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vál 57"/>
          <p:cNvSpPr/>
          <p:nvPr/>
        </p:nvSpPr>
        <p:spPr>
          <a:xfrm>
            <a:off x="6027938" y="3284333"/>
            <a:ext cx="432048" cy="34523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vál 58"/>
          <p:cNvSpPr/>
          <p:nvPr/>
        </p:nvSpPr>
        <p:spPr>
          <a:xfrm>
            <a:off x="2935637" y="3269289"/>
            <a:ext cx="432048" cy="34523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300536" y="3879372"/>
            <a:ext cx="1037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1,2,3,4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593433" y="3894163"/>
            <a:ext cx="1037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1,2,3,4</a:t>
            </a:r>
            <a:endParaRPr lang="cs-CZ" sz="24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624034" y="3861083"/>
            <a:ext cx="13313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1,2,3,4</a:t>
            </a:r>
            <a:endParaRPr lang="cs-CZ" sz="24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4051189" y="3864203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1,2</a:t>
            </a:r>
            <a:endParaRPr lang="cs-CZ" sz="24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085698" y="3871854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1,2</a:t>
            </a:r>
            <a:endParaRPr lang="cs-CZ" sz="24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7831610" y="3852077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3,4</a:t>
            </a:r>
            <a:endParaRPr lang="cs-CZ" sz="24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776182" y="3879371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3,4</a:t>
            </a:r>
            <a:endParaRPr lang="cs-CZ" sz="2400" dirty="0"/>
          </a:p>
        </p:txBody>
      </p:sp>
      <p:pic>
        <p:nvPicPr>
          <p:cNvPr id="7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1226728" y="4622572"/>
            <a:ext cx="573881" cy="54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9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2536985" y="4622571"/>
            <a:ext cx="573881" cy="54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4731567" y="4594041"/>
            <a:ext cx="573881" cy="54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4022216" y="4594041"/>
            <a:ext cx="573881" cy="54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5615497" y="4616673"/>
            <a:ext cx="573881" cy="54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7739184" y="4602667"/>
            <a:ext cx="573881" cy="54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7063106" y="4594041"/>
            <a:ext cx="573881" cy="54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190871" y="4749234"/>
            <a:ext cx="9412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dirty="0" smtClean="0">
                <a:solidFill>
                  <a:prstClr val="black"/>
                </a:solidFill>
              </a:rPr>
              <a:t>ťukej</a:t>
            </a:r>
            <a:endParaRPr lang="cs-CZ" sz="2400" dirty="0">
              <a:solidFill>
                <a:prstClr val="black"/>
              </a:solidFill>
            </a:endParaRPr>
          </a:p>
        </p:txBody>
      </p:sp>
      <p:cxnSp>
        <p:nvCxnSpPr>
          <p:cNvPr id="114" name="Přímá spojnice 113"/>
          <p:cNvCxnSpPr/>
          <p:nvPr/>
        </p:nvCxnSpPr>
        <p:spPr>
          <a:xfrm flipV="1">
            <a:off x="2483768" y="2911353"/>
            <a:ext cx="0" cy="3186275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V="1">
            <a:off x="3914519" y="2933187"/>
            <a:ext cx="0" cy="3186275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flipV="1">
            <a:off x="5507800" y="2901453"/>
            <a:ext cx="0" cy="3186275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V="1">
            <a:off x="6949911" y="2911352"/>
            <a:ext cx="0" cy="3186275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2" descr="C:\Users\florianovar\AppData\Local\Microsoft\Windows\Temporary Internet Files\Content.IE5\33D8KHVY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876" y="2256263"/>
            <a:ext cx="704171" cy="65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C:\Users\florianovar\AppData\Local\Microsoft\Windows\Temporary Internet Files\Content.IE5\33D8KHVY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925" y="2304646"/>
            <a:ext cx="704171" cy="65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C:\Users\florianovar\AppData\Local\Microsoft\Windows\Temporary Internet Files\Content.IE5\33D8KHVY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220" y="2304646"/>
            <a:ext cx="704171" cy="65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C:\Users\florianovar\AppData\Local\Microsoft\Windows\Temporary Internet Files\Content.IE5\BHD1CVFS\MP9004309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51106" y1="17773" x2="49558" y2="89355"/>
                        <a14:foregroundMark x1="68916" y1="58594" x2="68916" y2="58594"/>
                        <a14:foregroundMark x1="68916" y1="58594" x2="68916" y2="58594"/>
                        <a14:foregroundMark x1="51106" y1="20410" x2="75885" y2="26563"/>
                        <a14:foregroundMark x1="79757" y1="29980" x2="82080" y2="42285"/>
                        <a14:foregroundMark x1="82080" y1="43652" x2="84403" y2="55957"/>
                        <a14:foregroundMark x1="83628" y1="59961" x2="76659" y2="68164"/>
                        <a14:foregroundMark x1="73562" y1="70898" x2="69690" y2="78418"/>
                        <a14:foregroundMark x1="65044" y1="80469" x2="54204" y2="82520"/>
                        <a14:foregroundMark x1="54204" y1="82520" x2="54204" y2="82520"/>
                        <a14:foregroundMark x1="51106" y1="82520" x2="51106" y2="82520"/>
                        <a14:foregroundMark x1="59624" y1="72949" x2="59624" y2="72949"/>
                        <a14:foregroundMark x1="59624" y1="72949" x2="59624" y2="72949"/>
                        <a14:foregroundMark x1="60398" y1="66113" x2="60398" y2="66113"/>
                        <a14:foregroundMark x1="60398" y1="40918" x2="65044" y2="47754"/>
                        <a14:foregroundMark x1="68142" y1="45703" x2="73562" y2="38867"/>
                        <a14:foregroundMark x1="72788" y1="44336" x2="75885" y2="54590"/>
                        <a14:foregroundMark x1="74336" y1="57324" x2="70465" y2="65430"/>
                        <a14:foregroundMark x1="61947" y1="56641" x2="61947" y2="56641"/>
                        <a14:foregroundMark x1="61173" y1="56641" x2="58850" y2="52539"/>
                        <a14:foregroundMark x1="58850" y1="52539" x2="58850" y2="52539"/>
                        <a14:foregroundMark x1="58850" y1="49805" x2="58850" y2="49805"/>
                        <a14:foregroundMark x1="58850" y1="49121" x2="58850" y2="49121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68142" y1="46387" x2="68142" y2="46387"/>
                        <a14:foregroundMark x1="68142" y1="46387" x2="68142" y2="46387"/>
                        <a14:foregroundMark x1="68142" y1="46387" x2="68142" y2="46387"/>
                        <a14:foregroundMark x1="68916" y1="46387" x2="68916" y2="46387"/>
                        <a14:foregroundMark x1="68916" y1="46387" x2="68916" y2="51172"/>
                        <a14:foregroundMark x1="68916" y1="51172" x2="68916" y2="54590"/>
                        <a14:foregroundMark x1="68916" y1="54590" x2="68916" y2="54590"/>
                        <a14:foregroundMark x1="68916" y1="54590" x2="68916" y2="54590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223" x2="68916" y2="53223"/>
                        <a14:foregroundMark x1="68916" y1="53223" x2="68916" y2="61328"/>
                        <a14:foregroundMark x1="68916" y1="61328" x2="68916" y2="64063"/>
                        <a14:foregroundMark x1="68916" y1="64063" x2="68916" y2="64063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063" x2="68916" y2="64063"/>
                        <a14:foregroundMark x1="68916" y1="64063" x2="68916" y2="64063"/>
                        <a14:foregroundMark x1="68916" y1="64063" x2="68916" y2="64063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5000" x2="58850" y2="66113"/>
                        <a14:foregroundMark x1="58850" y1="66113" x2="58850" y2="66113"/>
                        <a14:foregroundMark x1="58850" y1="66113" x2="57301" y2="63379"/>
                        <a14:foregroundMark x1="57301" y1="63379" x2="57301" y2="63379"/>
                        <a14:foregroundMark x1="57301" y1="63379" x2="57301" y2="63379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5752" y1="61328" x2="55752" y2="61328"/>
                        <a14:foregroundMark x1="52655" y1="59961" x2="52655" y2="59961"/>
                        <a14:foregroundMark x1="67367" y1="70215" x2="67367" y2="70215"/>
                        <a14:foregroundMark x1="54204" y1="60645" x2="54204" y2="6064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519" y="2165220"/>
            <a:ext cx="843165" cy="955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2" descr="C:\Users\florianovar\AppData\Local\Microsoft\Windows\Temporary Internet Files\Content.IE5\BHD1CVFS\MP9004309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51106" y1="17773" x2="49558" y2="89355"/>
                        <a14:foregroundMark x1="68916" y1="58594" x2="68916" y2="58594"/>
                        <a14:foregroundMark x1="68916" y1="58594" x2="68916" y2="58594"/>
                        <a14:foregroundMark x1="51106" y1="20410" x2="75885" y2="26563"/>
                        <a14:foregroundMark x1="79757" y1="29980" x2="82080" y2="42285"/>
                        <a14:foregroundMark x1="82080" y1="43652" x2="84403" y2="55957"/>
                        <a14:foregroundMark x1="83628" y1="59961" x2="76659" y2="68164"/>
                        <a14:foregroundMark x1="73562" y1="70898" x2="69690" y2="78418"/>
                        <a14:foregroundMark x1="65044" y1="80469" x2="54204" y2="82520"/>
                        <a14:foregroundMark x1="54204" y1="82520" x2="54204" y2="82520"/>
                        <a14:foregroundMark x1="51106" y1="82520" x2="51106" y2="82520"/>
                        <a14:foregroundMark x1="59624" y1="72949" x2="59624" y2="72949"/>
                        <a14:foregroundMark x1="59624" y1="72949" x2="59624" y2="72949"/>
                        <a14:foregroundMark x1="60398" y1="66113" x2="60398" y2="66113"/>
                        <a14:foregroundMark x1="60398" y1="40918" x2="65044" y2="47754"/>
                        <a14:foregroundMark x1="68142" y1="45703" x2="73562" y2="38867"/>
                        <a14:foregroundMark x1="72788" y1="44336" x2="75885" y2="54590"/>
                        <a14:foregroundMark x1="74336" y1="57324" x2="70465" y2="65430"/>
                        <a14:foregroundMark x1="61947" y1="56641" x2="61947" y2="56641"/>
                        <a14:foregroundMark x1="61173" y1="56641" x2="58850" y2="52539"/>
                        <a14:foregroundMark x1="58850" y1="52539" x2="58850" y2="52539"/>
                        <a14:foregroundMark x1="58850" y1="49805" x2="58850" y2="49805"/>
                        <a14:foregroundMark x1="58850" y1="49121" x2="58850" y2="49121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68142" y1="46387" x2="68142" y2="46387"/>
                        <a14:foregroundMark x1="68142" y1="46387" x2="68142" y2="46387"/>
                        <a14:foregroundMark x1="68142" y1="46387" x2="68142" y2="46387"/>
                        <a14:foregroundMark x1="68916" y1="46387" x2="68916" y2="46387"/>
                        <a14:foregroundMark x1="68916" y1="46387" x2="68916" y2="51172"/>
                        <a14:foregroundMark x1="68916" y1="51172" x2="68916" y2="54590"/>
                        <a14:foregroundMark x1="68916" y1="54590" x2="68916" y2="54590"/>
                        <a14:foregroundMark x1="68916" y1="54590" x2="68916" y2="54590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223" x2="68916" y2="53223"/>
                        <a14:foregroundMark x1="68916" y1="53223" x2="68916" y2="61328"/>
                        <a14:foregroundMark x1="68916" y1="61328" x2="68916" y2="64063"/>
                        <a14:foregroundMark x1="68916" y1="64063" x2="68916" y2="64063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063" x2="68916" y2="64063"/>
                        <a14:foregroundMark x1="68916" y1="64063" x2="68916" y2="64063"/>
                        <a14:foregroundMark x1="68916" y1="64063" x2="68916" y2="64063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5000" x2="58850" y2="66113"/>
                        <a14:foregroundMark x1="58850" y1="66113" x2="58850" y2="66113"/>
                        <a14:foregroundMark x1="58850" y1="66113" x2="57301" y2="63379"/>
                        <a14:foregroundMark x1="57301" y1="63379" x2="57301" y2="63379"/>
                        <a14:foregroundMark x1="57301" y1="63379" x2="57301" y2="63379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5752" y1="61328" x2="55752" y2="61328"/>
                        <a14:foregroundMark x1="52655" y1="59961" x2="52655" y2="59961"/>
                        <a14:foregroundMark x1="67367" y1="70215" x2="67367" y2="70215"/>
                        <a14:foregroundMark x1="54204" y1="60645" x2="54204" y2="6064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313" y="2173236"/>
            <a:ext cx="843165" cy="955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" descr="C:\Users\florianovar\AppData\Local\Microsoft\Windows\Temporary Internet Files\Content.IE5\BHD1CVFS\MP9004309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51106" y1="17773" x2="49558" y2="89355"/>
                        <a14:foregroundMark x1="68916" y1="58594" x2="68916" y2="58594"/>
                        <a14:foregroundMark x1="68916" y1="58594" x2="68916" y2="58594"/>
                        <a14:foregroundMark x1="51106" y1="20410" x2="75885" y2="26563"/>
                        <a14:foregroundMark x1="79757" y1="29980" x2="82080" y2="42285"/>
                        <a14:foregroundMark x1="82080" y1="43652" x2="84403" y2="55957"/>
                        <a14:foregroundMark x1="83628" y1="59961" x2="76659" y2="68164"/>
                        <a14:foregroundMark x1="73562" y1="70898" x2="69690" y2="78418"/>
                        <a14:foregroundMark x1="65044" y1="80469" x2="54204" y2="82520"/>
                        <a14:foregroundMark x1="54204" y1="82520" x2="54204" y2="82520"/>
                        <a14:foregroundMark x1="51106" y1="82520" x2="51106" y2="82520"/>
                        <a14:foregroundMark x1="59624" y1="72949" x2="59624" y2="72949"/>
                        <a14:foregroundMark x1="59624" y1="72949" x2="59624" y2="72949"/>
                        <a14:foregroundMark x1="60398" y1="66113" x2="60398" y2="66113"/>
                        <a14:foregroundMark x1="60398" y1="40918" x2="65044" y2="47754"/>
                        <a14:foregroundMark x1="68142" y1="45703" x2="73562" y2="38867"/>
                        <a14:foregroundMark x1="72788" y1="44336" x2="75885" y2="54590"/>
                        <a14:foregroundMark x1="74336" y1="57324" x2="70465" y2="65430"/>
                        <a14:foregroundMark x1="61947" y1="56641" x2="61947" y2="56641"/>
                        <a14:foregroundMark x1="61173" y1="56641" x2="58850" y2="52539"/>
                        <a14:foregroundMark x1="58850" y1="52539" x2="58850" y2="52539"/>
                        <a14:foregroundMark x1="58850" y1="49805" x2="58850" y2="49805"/>
                        <a14:foregroundMark x1="58850" y1="49121" x2="58850" y2="49121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68142" y1="46387" x2="68142" y2="46387"/>
                        <a14:foregroundMark x1="68142" y1="46387" x2="68142" y2="46387"/>
                        <a14:foregroundMark x1="68142" y1="46387" x2="68142" y2="46387"/>
                        <a14:foregroundMark x1="68916" y1="46387" x2="68916" y2="46387"/>
                        <a14:foregroundMark x1="68916" y1="46387" x2="68916" y2="51172"/>
                        <a14:foregroundMark x1="68916" y1="51172" x2="68916" y2="54590"/>
                        <a14:foregroundMark x1="68916" y1="54590" x2="68916" y2="54590"/>
                        <a14:foregroundMark x1="68916" y1="54590" x2="68916" y2="54590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223" x2="68916" y2="53223"/>
                        <a14:foregroundMark x1="68916" y1="53223" x2="68916" y2="61328"/>
                        <a14:foregroundMark x1="68916" y1="61328" x2="68916" y2="64063"/>
                        <a14:foregroundMark x1="68916" y1="64063" x2="68916" y2="64063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063" x2="68916" y2="64063"/>
                        <a14:foregroundMark x1="68916" y1="64063" x2="68916" y2="64063"/>
                        <a14:foregroundMark x1="68916" y1="64063" x2="68916" y2="64063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5000" x2="58850" y2="66113"/>
                        <a14:foregroundMark x1="58850" y1="66113" x2="58850" y2="66113"/>
                        <a14:foregroundMark x1="58850" y1="66113" x2="57301" y2="63379"/>
                        <a14:foregroundMark x1="57301" y1="63379" x2="57301" y2="63379"/>
                        <a14:foregroundMark x1="57301" y1="63379" x2="57301" y2="63379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5752" y1="61328" x2="55752" y2="61328"/>
                        <a14:foregroundMark x1="52655" y1="59961" x2="52655" y2="59961"/>
                        <a14:foregroundMark x1="67367" y1="70215" x2="67367" y2="70215"/>
                        <a14:foregroundMark x1="54204" y1="60645" x2="54204" y2="6064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043" y="2132856"/>
            <a:ext cx="843165" cy="955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2" descr="C:\Users\florianovar\AppData\Local\Microsoft\Windows\Temporary Internet Files\Content.IE5\BHD1CVFS\MP90043094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foregroundMark x1="51106" y1="17773" x2="49558" y2="89355"/>
                        <a14:foregroundMark x1="68916" y1="58594" x2="68916" y2="58594"/>
                        <a14:foregroundMark x1="68916" y1="58594" x2="68916" y2="58594"/>
                        <a14:foregroundMark x1="51106" y1="20410" x2="75885" y2="26563"/>
                        <a14:foregroundMark x1="79757" y1="29980" x2="82080" y2="42285"/>
                        <a14:foregroundMark x1="82080" y1="43652" x2="84403" y2="55957"/>
                        <a14:foregroundMark x1="83628" y1="59961" x2="76659" y2="68164"/>
                        <a14:foregroundMark x1="73562" y1="70898" x2="69690" y2="78418"/>
                        <a14:foregroundMark x1="65044" y1="80469" x2="54204" y2="82520"/>
                        <a14:foregroundMark x1="54204" y1="82520" x2="54204" y2="82520"/>
                        <a14:foregroundMark x1="51106" y1="82520" x2="51106" y2="82520"/>
                        <a14:foregroundMark x1="59624" y1="72949" x2="59624" y2="72949"/>
                        <a14:foregroundMark x1="59624" y1="72949" x2="59624" y2="72949"/>
                        <a14:foregroundMark x1="60398" y1="66113" x2="60398" y2="66113"/>
                        <a14:foregroundMark x1="60398" y1="40918" x2="65044" y2="47754"/>
                        <a14:foregroundMark x1="68142" y1="45703" x2="73562" y2="38867"/>
                        <a14:foregroundMark x1="72788" y1="44336" x2="75885" y2="54590"/>
                        <a14:foregroundMark x1="74336" y1="57324" x2="70465" y2="65430"/>
                        <a14:foregroundMark x1="61947" y1="56641" x2="61947" y2="56641"/>
                        <a14:foregroundMark x1="61173" y1="56641" x2="58850" y2="52539"/>
                        <a14:foregroundMark x1="58850" y1="52539" x2="58850" y2="52539"/>
                        <a14:foregroundMark x1="58850" y1="49805" x2="58850" y2="49805"/>
                        <a14:foregroundMark x1="58850" y1="49121" x2="58850" y2="49121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57301" y1="40234" x2="57301" y2="40234"/>
                        <a14:foregroundMark x1="68142" y1="46387" x2="68142" y2="46387"/>
                        <a14:foregroundMark x1="68142" y1="46387" x2="68142" y2="46387"/>
                        <a14:foregroundMark x1="68142" y1="46387" x2="68142" y2="46387"/>
                        <a14:foregroundMark x1="68916" y1="46387" x2="68916" y2="46387"/>
                        <a14:foregroundMark x1="68916" y1="46387" x2="68916" y2="51172"/>
                        <a14:foregroundMark x1="68916" y1="51172" x2="68916" y2="54590"/>
                        <a14:foregroundMark x1="68916" y1="54590" x2="68916" y2="54590"/>
                        <a14:foregroundMark x1="68916" y1="54590" x2="68916" y2="54590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906" x2="68916" y2="53906"/>
                        <a14:foregroundMark x1="68916" y1="53223" x2="68916" y2="53223"/>
                        <a14:foregroundMark x1="68916" y1="53223" x2="68916" y2="61328"/>
                        <a14:foregroundMark x1="68916" y1="61328" x2="68916" y2="64063"/>
                        <a14:foregroundMark x1="68916" y1="64063" x2="68916" y2="64063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746" x2="68916" y2="64746"/>
                        <a14:foregroundMark x1="68916" y1="64063" x2="68916" y2="64063"/>
                        <a14:foregroundMark x1="68916" y1="64063" x2="68916" y2="64063"/>
                        <a14:foregroundMark x1="68916" y1="64063" x2="68916" y2="64063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4316" x2="65819" y2="74316"/>
                        <a14:foregroundMark x1="65819" y1="75000" x2="58850" y2="66113"/>
                        <a14:foregroundMark x1="58850" y1="66113" x2="58850" y2="66113"/>
                        <a14:foregroundMark x1="58850" y1="66113" x2="57301" y2="63379"/>
                        <a14:foregroundMark x1="57301" y1="63379" x2="57301" y2="63379"/>
                        <a14:foregroundMark x1="57301" y1="63379" x2="57301" y2="63379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7301" y1="62695" x2="57301" y2="62695"/>
                        <a14:foregroundMark x1="55752" y1="61328" x2="55752" y2="61328"/>
                        <a14:foregroundMark x1="52655" y1="59961" x2="52655" y2="59961"/>
                        <a14:foregroundMark x1="67367" y1="70215" x2="67367" y2="70215"/>
                        <a14:foregroundMark x1="54204" y1="60645" x2="54204" y2="60645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487" y="2132856"/>
            <a:ext cx="843165" cy="955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2132856"/>
            <a:ext cx="8928992" cy="4392488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50000">
                <a:schemeClr val="bg1"/>
              </a:gs>
              <a:gs pos="100000">
                <a:schemeClr val="bg2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851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8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0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99 0.00671 L -0.00399 0.14305 " pathEditMode="relative" rAng="0" ptsTypes="AA">
                                      <p:cBhvr>
                                        <p:cTn id="24" dur="2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"/>
                            </p:stCondLst>
                            <p:childTnLst>
                              <p:par>
                                <p:cTn id="26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0.00572 -0.00394 L -0.00572 0.13264 " pathEditMode="relative" rAng="0" ptsTypes="AA">
                                      <p:cBhvr>
                                        <p:cTn id="27" dur="2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00"/>
                            </p:stCondLst>
                            <p:childTnLst>
                              <p:par>
                                <p:cTn id="29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0.0026 0.00023 L -0.0026 0.13667 " pathEditMode="relative" rAng="0" ptsTypes="AA">
                                      <p:cBhvr>
                                        <p:cTn id="30" dur="2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6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4.72222E-6 4.32007E-6 L -0.00156 0.13667 " pathEditMode="relative" rAng="0" ptsTypes="AA">
                                      <p:cBhvr>
                                        <p:cTn id="33" dur="2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300"/>
                            </p:stCondLst>
                            <p:childTnLst>
                              <p:par>
                                <p:cTn id="35" presetID="42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3.33333E-6 8.32562E-8 L 3.33333E-6 0.13645 " pathEditMode="relative" rAng="0" ptsTypes="AA">
                                      <p:cBhvr>
                                        <p:cTn id="36" dur="2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42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5.55556E-7 4.32007E-6 L -0.00451 0.13667 " pathEditMode="relative" rAng="0" ptsTypes="AA">
                                      <p:cBhvr>
                                        <p:cTn id="39" dur="2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200"/>
                            </p:stCondLst>
                            <p:childTnLst>
                              <p:par>
                                <p:cTn id="41" presetID="42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2.22222E-6 -3.284E-6 L 0.00017 0.13529 " pathEditMode="relative" rAng="0" ptsTypes="AA">
                                      <p:cBhvr>
                                        <p:cTn id="42" dur="2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57" y="303008"/>
            <a:ext cx="2125000" cy="168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107505" y="188640"/>
            <a:ext cx="5400296" cy="1800201"/>
          </a:xfrm>
          <a:prstGeom prst="wedgeRoundRectCallout">
            <a:avLst>
              <a:gd name="adj1" fmla="val 82860"/>
              <a:gd name="adj2" fmla="val 453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97040" y="309133"/>
            <a:ext cx="512699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Rytmické cvičení:</a:t>
            </a:r>
          </a:p>
          <a:p>
            <a:r>
              <a:rPr lang="cs-CZ" sz="3200" dirty="0" smtClean="0"/>
              <a:t>Počítej noty </a:t>
            </a:r>
            <a:r>
              <a:rPr lang="cs-CZ" sz="3200" b="1" dirty="0" smtClean="0"/>
              <a:t>celé na 4 doby</a:t>
            </a:r>
            <a:r>
              <a:rPr lang="cs-CZ" sz="3200" dirty="0" smtClean="0"/>
              <a:t>, </a:t>
            </a:r>
          </a:p>
          <a:p>
            <a:r>
              <a:rPr lang="cs-CZ" sz="3200" dirty="0" smtClean="0"/>
              <a:t>noty </a:t>
            </a:r>
            <a:r>
              <a:rPr lang="cs-CZ" sz="3200" b="1" dirty="0" smtClean="0"/>
              <a:t>půlové na 2 doby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grpSp>
        <p:nvGrpSpPr>
          <p:cNvPr id="2" name="Skupina 1"/>
          <p:cNvGrpSpPr/>
          <p:nvPr/>
        </p:nvGrpSpPr>
        <p:grpSpPr>
          <a:xfrm>
            <a:off x="136543" y="2178698"/>
            <a:ext cx="8683929" cy="3986606"/>
            <a:chOff x="85669" y="2132856"/>
            <a:chExt cx="8683929" cy="3986606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920726" y="3458911"/>
              <a:ext cx="784887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Ovál 35"/>
            <p:cNvSpPr/>
            <p:nvPr/>
          </p:nvSpPr>
          <p:spPr>
            <a:xfrm>
              <a:off x="1707459" y="3288256"/>
              <a:ext cx="432048" cy="34523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40" name="Přímá spojnice 39"/>
            <p:cNvCxnSpPr/>
            <p:nvPr/>
          </p:nvCxnSpPr>
          <p:spPr>
            <a:xfrm flipV="1">
              <a:off x="8562526" y="2933187"/>
              <a:ext cx="0" cy="303371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V="1">
              <a:off x="8653162" y="2933187"/>
              <a:ext cx="0" cy="3038240"/>
            </a:xfrm>
            <a:prstGeom prst="line">
              <a:avLst/>
            </a:prstGeom>
            <a:ln w="666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ovéPole 44"/>
            <p:cNvSpPr txBox="1"/>
            <p:nvPr/>
          </p:nvSpPr>
          <p:spPr>
            <a:xfrm>
              <a:off x="958454" y="2849043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979737" y="333261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pic>
          <p:nvPicPr>
            <p:cNvPr id="47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432370" y="2583131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Ovál 47"/>
            <p:cNvSpPr/>
            <p:nvPr/>
          </p:nvSpPr>
          <p:spPr>
            <a:xfrm>
              <a:off x="4133128" y="3296272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9" name="Přímá spojnice 48"/>
            <p:cNvCxnSpPr>
              <a:stCxn id="48" idx="6"/>
            </p:cNvCxnSpPr>
            <p:nvPr/>
          </p:nvCxnSpPr>
          <p:spPr>
            <a:xfrm flipV="1">
              <a:off x="4608847" y="2797742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vál 51"/>
            <p:cNvSpPr/>
            <p:nvPr/>
          </p:nvSpPr>
          <p:spPr>
            <a:xfrm>
              <a:off x="4718076" y="3297263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>
              <a:stCxn id="52" idx="6"/>
            </p:cNvCxnSpPr>
            <p:nvPr/>
          </p:nvCxnSpPr>
          <p:spPr>
            <a:xfrm flipV="1">
              <a:off x="5193795" y="2798733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Ovál 53"/>
            <p:cNvSpPr/>
            <p:nvPr/>
          </p:nvSpPr>
          <p:spPr>
            <a:xfrm>
              <a:off x="7180067" y="3288256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5" name="Přímá spojnice 54"/>
            <p:cNvCxnSpPr>
              <a:stCxn id="54" idx="6"/>
            </p:cNvCxnSpPr>
            <p:nvPr/>
          </p:nvCxnSpPr>
          <p:spPr>
            <a:xfrm flipV="1">
              <a:off x="7655786" y="2789726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ál 55"/>
            <p:cNvSpPr/>
            <p:nvPr/>
          </p:nvSpPr>
          <p:spPr>
            <a:xfrm>
              <a:off x="7765015" y="3289247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7" name="Přímá spojnice 56"/>
            <p:cNvCxnSpPr>
              <a:stCxn id="56" idx="6"/>
            </p:cNvCxnSpPr>
            <p:nvPr/>
          </p:nvCxnSpPr>
          <p:spPr>
            <a:xfrm flipV="1">
              <a:off x="8240734" y="2790717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Ovál 57"/>
            <p:cNvSpPr/>
            <p:nvPr/>
          </p:nvSpPr>
          <p:spPr>
            <a:xfrm>
              <a:off x="6027938" y="3284333"/>
              <a:ext cx="432048" cy="34523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9" name="Ovál 58"/>
            <p:cNvSpPr/>
            <p:nvPr/>
          </p:nvSpPr>
          <p:spPr>
            <a:xfrm>
              <a:off x="2935637" y="3269289"/>
              <a:ext cx="432048" cy="34523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300536" y="3879372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593433" y="3894163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5624034" y="3861083"/>
              <a:ext cx="133137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4051189" y="3864203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7085698" y="3871854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7831610" y="3852077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4776182" y="3879371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grpSp>
          <p:nvGrpSpPr>
            <p:cNvPr id="85" name="Skupina 84"/>
            <p:cNvGrpSpPr/>
            <p:nvPr/>
          </p:nvGrpSpPr>
          <p:grpSpPr>
            <a:xfrm>
              <a:off x="1353024" y="5661248"/>
              <a:ext cx="321288" cy="305652"/>
              <a:chOff x="5850085" y="387044"/>
              <a:chExt cx="378099" cy="305652"/>
            </a:xfrm>
          </p:grpSpPr>
          <p:cxnSp>
            <p:nvCxnSpPr>
              <p:cNvPr id="107" name="Přímá spojnice 106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6" name="Skupina 85"/>
            <p:cNvGrpSpPr/>
            <p:nvPr/>
          </p:nvGrpSpPr>
          <p:grpSpPr>
            <a:xfrm>
              <a:off x="2663281" y="5627865"/>
              <a:ext cx="321288" cy="305652"/>
              <a:chOff x="5850085" y="387044"/>
              <a:chExt cx="378099" cy="305652"/>
            </a:xfrm>
          </p:grpSpPr>
          <p:cxnSp>
            <p:nvCxnSpPr>
              <p:cNvPr id="105" name="Přímá spojnice 104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Přímá spojnice 105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7" name="Skupina 86"/>
            <p:cNvGrpSpPr/>
            <p:nvPr/>
          </p:nvGrpSpPr>
          <p:grpSpPr>
            <a:xfrm>
              <a:off x="4176841" y="5627865"/>
              <a:ext cx="321288" cy="305652"/>
              <a:chOff x="5850085" y="387044"/>
              <a:chExt cx="378099" cy="305652"/>
            </a:xfrm>
          </p:grpSpPr>
          <p:cxnSp>
            <p:nvCxnSpPr>
              <p:cNvPr id="103" name="Přímá spojnice 10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Přímá spojnice 10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8" name="Skupina 87"/>
            <p:cNvGrpSpPr/>
            <p:nvPr/>
          </p:nvGrpSpPr>
          <p:grpSpPr>
            <a:xfrm>
              <a:off x="4943831" y="5643631"/>
              <a:ext cx="321288" cy="305652"/>
              <a:chOff x="5850085" y="387044"/>
              <a:chExt cx="378099" cy="305652"/>
            </a:xfrm>
          </p:grpSpPr>
          <p:cxnSp>
            <p:nvCxnSpPr>
              <p:cNvPr id="101" name="Přímá spojnice 100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nice 101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9" name="Skupina 88"/>
            <p:cNvGrpSpPr/>
            <p:nvPr/>
          </p:nvGrpSpPr>
          <p:grpSpPr>
            <a:xfrm>
              <a:off x="5706650" y="5643631"/>
              <a:ext cx="321288" cy="305652"/>
              <a:chOff x="5850085" y="387044"/>
              <a:chExt cx="378099" cy="305652"/>
            </a:xfrm>
          </p:grpSpPr>
          <p:cxnSp>
            <p:nvCxnSpPr>
              <p:cNvPr id="99" name="Přímá spojnice 98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" name="Skupina 89"/>
            <p:cNvGrpSpPr/>
            <p:nvPr/>
          </p:nvGrpSpPr>
          <p:grpSpPr>
            <a:xfrm>
              <a:off x="7117904" y="5665775"/>
              <a:ext cx="321288" cy="305652"/>
              <a:chOff x="5850085" y="387044"/>
              <a:chExt cx="378099" cy="305652"/>
            </a:xfrm>
          </p:grpSpPr>
          <p:cxnSp>
            <p:nvCxnSpPr>
              <p:cNvPr id="97" name="Přímá spojnice 96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1" name="Skupina 90"/>
            <p:cNvGrpSpPr/>
            <p:nvPr/>
          </p:nvGrpSpPr>
          <p:grpSpPr>
            <a:xfrm>
              <a:off x="7858305" y="5643631"/>
              <a:ext cx="321288" cy="305652"/>
              <a:chOff x="5850085" y="387044"/>
              <a:chExt cx="378099" cy="305652"/>
            </a:xfrm>
          </p:grpSpPr>
          <p:cxnSp>
            <p:nvCxnSpPr>
              <p:cNvPr id="95" name="Přímá spojnice 94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3" name="Obdélník 112"/>
            <p:cNvSpPr/>
            <p:nvPr/>
          </p:nvSpPr>
          <p:spPr>
            <a:xfrm>
              <a:off x="85669" y="5549858"/>
              <a:ext cx="1127232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2400" dirty="0" smtClean="0">
                  <a:solidFill>
                    <a:prstClr val="black"/>
                  </a:solidFill>
                </a:rPr>
                <a:t>tleskej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cxnSp>
          <p:nvCxnSpPr>
            <p:cNvPr id="114" name="Přímá spojnice 113"/>
            <p:cNvCxnSpPr/>
            <p:nvPr/>
          </p:nvCxnSpPr>
          <p:spPr>
            <a:xfrm flipV="1">
              <a:off x="2483768" y="2911353"/>
              <a:ext cx="0" cy="3186275"/>
            </a:xfrm>
            <a:prstGeom prst="line">
              <a:avLst/>
            </a:prstGeom>
            <a:ln w="635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 flipV="1">
              <a:off x="3914519" y="2933187"/>
              <a:ext cx="0" cy="3186275"/>
            </a:xfrm>
            <a:prstGeom prst="line">
              <a:avLst/>
            </a:prstGeom>
            <a:ln w="635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Přímá spojnice 115"/>
            <p:cNvCxnSpPr/>
            <p:nvPr/>
          </p:nvCxnSpPr>
          <p:spPr>
            <a:xfrm flipV="1">
              <a:off x="5507800" y="2901453"/>
              <a:ext cx="0" cy="3186275"/>
            </a:xfrm>
            <a:prstGeom prst="line">
              <a:avLst/>
            </a:prstGeom>
            <a:ln w="635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Přímá spojnice 116"/>
            <p:cNvCxnSpPr/>
            <p:nvPr/>
          </p:nvCxnSpPr>
          <p:spPr>
            <a:xfrm flipV="1">
              <a:off x="6949911" y="2911352"/>
              <a:ext cx="0" cy="3186275"/>
            </a:xfrm>
            <a:prstGeom prst="line">
              <a:avLst/>
            </a:prstGeom>
            <a:ln w="635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4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1876" y="2256263"/>
              <a:ext cx="704171" cy="6550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5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3925" y="2304646"/>
              <a:ext cx="704171" cy="6550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3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56220" y="2304646"/>
              <a:ext cx="704171" cy="6550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7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14519" y="2165220"/>
              <a:ext cx="843165" cy="9550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2313" y="2173236"/>
              <a:ext cx="843165" cy="9550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3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5043" y="2132856"/>
              <a:ext cx="843165" cy="9550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4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31487" y="2132856"/>
              <a:ext cx="843165" cy="9550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2811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9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81" y="374980"/>
            <a:ext cx="2125000" cy="168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9" name="Zaoblený obdélníkový popisek 138"/>
          <p:cNvSpPr/>
          <p:nvPr/>
        </p:nvSpPr>
        <p:spPr>
          <a:xfrm>
            <a:off x="2561346" y="116632"/>
            <a:ext cx="6475150" cy="2128197"/>
          </a:xfrm>
          <a:prstGeom prst="wedgeRoundRectCallout">
            <a:avLst>
              <a:gd name="adj1" fmla="val -60763"/>
              <a:gd name="adj2" fmla="val 197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2628286" y="200241"/>
            <a:ext cx="626419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Rytmické cvičení:</a:t>
            </a:r>
          </a:p>
          <a:p>
            <a:r>
              <a:rPr lang="cs-CZ" sz="3200" dirty="0" smtClean="0"/>
              <a:t>Rozdělte se na 2 skupiny.</a:t>
            </a:r>
          </a:p>
          <a:p>
            <a:r>
              <a:rPr lang="cs-CZ" sz="3200" dirty="0" smtClean="0"/>
              <a:t>Jedna skupina </a:t>
            </a:r>
            <a:r>
              <a:rPr lang="cs-CZ" sz="3200" b="1" dirty="0" smtClean="0"/>
              <a:t>ťuká</a:t>
            </a:r>
            <a:r>
              <a:rPr lang="cs-CZ" sz="3200" dirty="0" smtClean="0"/>
              <a:t>      noty celé,</a:t>
            </a:r>
          </a:p>
          <a:p>
            <a:r>
              <a:rPr lang="cs-CZ" sz="3200" dirty="0" smtClean="0"/>
              <a:t>druhá skupina </a:t>
            </a:r>
            <a:r>
              <a:rPr lang="cs-CZ" sz="3200" b="1" dirty="0" smtClean="0"/>
              <a:t>tleská</a:t>
            </a:r>
            <a:r>
              <a:rPr lang="cs-CZ" sz="3200" dirty="0" smtClean="0"/>
              <a:t>      noty půlové.</a:t>
            </a:r>
            <a:endParaRPr lang="cs-CZ" sz="3200" dirty="0"/>
          </a:p>
        </p:txBody>
      </p:sp>
      <p:grpSp>
        <p:nvGrpSpPr>
          <p:cNvPr id="167" name="Skupina 166"/>
          <p:cNvGrpSpPr/>
          <p:nvPr/>
        </p:nvGrpSpPr>
        <p:grpSpPr>
          <a:xfrm>
            <a:off x="6300192" y="1830034"/>
            <a:ext cx="259320" cy="256462"/>
            <a:chOff x="5850085" y="387044"/>
            <a:chExt cx="378099" cy="305652"/>
          </a:xfrm>
        </p:grpSpPr>
        <p:cxnSp>
          <p:nvCxnSpPr>
            <p:cNvPr id="168" name="Přímá spojnice 167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Přímá spojnice 168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6033852" y="1295237"/>
            <a:ext cx="363562" cy="347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247804" y="2353998"/>
            <a:ext cx="8434366" cy="4215947"/>
            <a:chOff x="247804" y="2353998"/>
            <a:chExt cx="8434366" cy="421594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753681" y="3398743"/>
              <a:ext cx="784887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vál 4"/>
            <p:cNvSpPr/>
            <p:nvPr/>
          </p:nvSpPr>
          <p:spPr>
            <a:xfrm>
              <a:off x="7177608" y="3225156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3510675" y="3224167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757569" y="3212976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5274022" y="3240252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/>
            <p:nvPr/>
          </p:nvCxnSpPr>
          <p:spPr>
            <a:xfrm flipH="1" flipV="1">
              <a:off x="8566837" y="2958338"/>
              <a:ext cx="35716" cy="31784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3131840" y="2989541"/>
              <a:ext cx="0" cy="3186275"/>
            </a:xfrm>
            <a:prstGeom prst="line">
              <a:avLst/>
            </a:prstGeom>
            <a:ln w="635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 flipV="1">
              <a:off x="8658308" y="2955583"/>
              <a:ext cx="23862" cy="318118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1027723" y="2788875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989995" y="327244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74979" y="3800915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422592" y="3749500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301711" y="3760706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189438" y="3782629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pic>
          <p:nvPicPr>
            <p:cNvPr id="23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1685483" y="2404632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3314358" y="2406256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5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5138864" y="2404633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7127969" y="2366911"/>
              <a:ext cx="573881" cy="5480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460289" y="2522964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0" name="Přímá spojnice 29"/>
            <p:cNvCxnSpPr/>
            <p:nvPr/>
          </p:nvCxnSpPr>
          <p:spPr>
            <a:xfrm flipV="1">
              <a:off x="859340" y="5297290"/>
              <a:ext cx="7822830" cy="1679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1081336" y="4691340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102619" y="517491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pic>
          <p:nvPicPr>
            <p:cNvPr id="40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485414" y="4425428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58" name="Skupina 57"/>
            <p:cNvGrpSpPr/>
            <p:nvPr/>
          </p:nvGrpSpPr>
          <p:grpSpPr>
            <a:xfrm>
              <a:off x="1836727" y="4651924"/>
              <a:ext cx="1060668" cy="824793"/>
              <a:chOff x="4256010" y="4640039"/>
              <a:chExt cx="1060668" cy="824793"/>
            </a:xfrm>
          </p:grpSpPr>
          <p:sp>
            <p:nvSpPr>
              <p:cNvPr id="41" name="Ovál 40"/>
              <p:cNvSpPr/>
              <p:nvPr/>
            </p:nvSpPr>
            <p:spPr>
              <a:xfrm>
                <a:off x="4256010" y="5138569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2" name="Přímá spojnice 41"/>
              <p:cNvCxnSpPr>
                <a:stCxn id="41" idx="6"/>
              </p:cNvCxnSpPr>
              <p:nvPr/>
            </p:nvCxnSpPr>
            <p:spPr>
              <a:xfrm flipV="1">
                <a:off x="4731729" y="4640039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Ovál 42"/>
              <p:cNvSpPr/>
              <p:nvPr/>
            </p:nvSpPr>
            <p:spPr>
              <a:xfrm>
                <a:off x="4840958" y="5139560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4" name="Přímá spojnice 43"/>
              <p:cNvCxnSpPr>
                <a:stCxn id="43" idx="6"/>
              </p:cNvCxnSpPr>
              <p:nvPr/>
            </p:nvCxnSpPr>
            <p:spPr>
              <a:xfrm flipV="1">
                <a:off x="5316677" y="4641030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5" name="Ovál 44"/>
            <p:cNvSpPr/>
            <p:nvPr/>
          </p:nvSpPr>
          <p:spPr>
            <a:xfrm>
              <a:off x="7208580" y="5130553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6" name="Přímá spojnice 45"/>
            <p:cNvCxnSpPr>
              <a:stCxn id="45" idx="6"/>
            </p:cNvCxnSpPr>
            <p:nvPr/>
          </p:nvCxnSpPr>
          <p:spPr>
            <a:xfrm flipV="1">
              <a:off x="7684299" y="4632023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ál 46"/>
            <p:cNvSpPr/>
            <p:nvPr/>
          </p:nvSpPr>
          <p:spPr>
            <a:xfrm>
              <a:off x="7887897" y="5131544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nice 47"/>
            <p:cNvCxnSpPr>
              <a:stCxn id="47" idx="6"/>
            </p:cNvCxnSpPr>
            <p:nvPr/>
          </p:nvCxnSpPr>
          <p:spPr>
            <a:xfrm flipV="1">
              <a:off x="8363616" y="4633014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TextovéPole 53"/>
            <p:cNvSpPr txBox="1"/>
            <p:nvPr/>
          </p:nvSpPr>
          <p:spPr>
            <a:xfrm>
              <a:off x="1715590" y="5675099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7135576" y="5714151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7954492" y="5694374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2430014" y="5705873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grpSp>
          <p:nvGrpSpPr>
            <p:cNvPr id="88" name="Skupina 87"/>
            <p:cNvGrpSpPr/>
            <p:nvPr/>
          </p:nvGrpSpPr>
          <p:grpSpPr>
            <a:xfrm>
              <a:off x="3472682" y="4630808"/>
              <a:ext cx="1060668" cy="824793"/>
              <a:chOff x="4256010" y="4640039"/>
              <a:chExt cx="1060668" cy="824793"/>
            </a:xfrm>
          </p:grpSpPr>
          <p:sp>
            <p:nvSpPr>
              <p:cNvPr id="89" name="Ovál 88"/>
              <p:cNvSpPr/>
              <p:nvPr/>
            </p:nvSpPr>
            <p:spPr>
              <a:xfrm>
                <a:off x="4256010" y="5138569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0" name="Přímá spojnice 89"/>
              <p:cNvCxnSpPr>
                <a:stCxn id="89" idx="6"/>
              </p:cNvCxnSpPr>
              <p:nvPr/>
            </p:nvCxnSpPr>
            <p:spPr>
              <a:xfrm flipV="1">
                <a:off x="4731729" y="4640039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1" name="Ovál 90"/>
              <p:cNvSpPr/>
              <p:nvPr/>
            </p:nvSpPr>
            <p:spPr>
              <a:xfrm>
                <a:off x="4840958" y="5139560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2" name="Přímá spojnice 91"/>
              <p:cNvCxnSpPr>
                <a:stCxn id="91" idx="6"/>
              </p:cNvCxnSpPr>
              <p:nvPr/>
            </p:nvCxnSpPr>
            <p:spPr>
              <a:xfrm flipV="1">
                <a:off x="5316677" y="4641030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3" name="Skupina 92"/>
            <p:cNvGrpSpPr/>
            <p:nvPr/>
          </p:nvGrpSpPr>
          <p:grpSpPr>
            <a:xfrm>
              <a:off x="5278506" y="4635133"/>
              <a:ext cx="1060668" cy="824793"/>
              <a:chOff x="4256010" y="4640039"/>
              <a:chExt cx="1060668" cy="824793"/>
            </a:xfrm>
          </p:grpSpPr>
          <p:sp>
            <p:nvSpPr>
              <p:cNvPr id="94" name="Ovál 93"/>
              <p:cNvSpPr/>
              <p:nvPr/>
            </p:nvSpPr>
            <p:spPr>
              <a:xfrm>
                <a:off x="4256010" y="5138569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5" name="Přímá spojnice 94"/>
              <p:cNvCxnSpPr>
                <a:stCxn id="94" idx="6"/>
              </p:cNvCxnSpPr>
              <p:nvPr/>
            </p:nvCxnSpPr>
            <p:spPr>
              <a:xfrm flipV="1">
                <a:off x="4731729" y="4640039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6" name="Ovál 95"/>
              <p:cNvSpPr/>
              <p:nvPr/>
            </p:nvSpPr>
            <p:spPr>
              <a:xfrm>
                <a:off x="4840958" y="5139560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7" name="Přímá spojnice 96"/>
              <p:cNvCxnSpPr>
                <a:stCxn id="96" idx="6"/>
              </p:cNvCxnSpPr>
              <p:nvPr/>
            </p:nvCxnSpPr>
            <p:spPr>
              <a:xfrm flipV="1">
                <a:off x="5316677" y="4641030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8" name="TextovéPole 97"/>
            <p:cNvSpPr txBox="1"/>
            <p:nvPr/>
          </p:nvSpPr>
          <p:spPr>
            <a:xfrm>
              <a:off x="4046600" y="5714151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6052877" y="5714151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3315001" y="5714151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5223078" y="5714151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cxnSp>
          <p:nvCxnSpPr>
            <p:cNvPr id="108" name="Přímá spojnice 107"/>
            <p:cNvCxnSpPr/>
            <p:nvPr/>
          </p:nvCxnSpPr>
          <p:spPr>
            <a:xfrm flipV="1">
              <a:off x="5076056" y="2950489"/>
              <a:ext cx="0" cy="3186275"/>
            </a:xfrm>
            <a:prstGeom prst="line">
              <a:avLst/>
            </a:prstGeom>
            <a:ln w="635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flipV="1">
              <a:off x="6876256" y="2981263"/>
              <a:ext cx="0" cy="3186275"/>
            </a:xfrm>
            <a:prstGeom prst="line">
              <a:avLst/>
            </a:prstGeom>
            <a:ln w="635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7" name="Skupina 116"/>
            <p:cNvGrpSpPr/>
            <p:nvPr/>
          </p:nvGrpSpPr>
          <p:grpSpPr>
            <a:xfrm>
              <a:off x="1763688" y="6301167"/>
              <a:ext cx="307594" cy="258203"/>
              <a:chOff x="5850085" y="387044"/>
              <a:chExt cx="378099" cy="305652"/>
            </a:xfrm>
          </p:grpSpPr>
          <p:cxnSp>
            <p:nvCxnSpPr>
              <p:cNvPr id="112" name="Přímá spojnice 111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8" name="Skupina 117"/>
            <p:cNvGrpSpPr/>
            <p:nvPr/>
          </p:nvGrpSpPr>
          <p:grpSpPr>
            <a:xfrm>
              <a:off x="3356878" y="6284884"/>
              <a:ext cx="307594" cy="258203"/>
              <a:chOff x="5850085" y="387044"/>
              <a:chExt cx="378099" cy="305652"/>
            </a:xfrm>
          </p:grpSpPr>
          <p:cxnSp>
            <p:nvCxnSpPr>
              <p:cNvPr id="119" name="Přímá spojnice 118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Přímá spojnice 119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1" name="Skupina 120"/>
            <p:cNvGrpSpPr/>
            <p:nvPr/>
          </p:nvGrpSpPr>
          <p:grpSpPr>
            <a:xfrm>
              <a:off x="4141692" y="6301167"/>
              <a:ext cx="307594" cy="258203"/>
              <a:chOff x="5850085" y="387044"/>
              <a:chExt cx="378099" cy="305652"/>
            </a:xfrm>
          </p:grpSpPr>
          <p:cxnSp>
            <p:nvCxnSpPr>
              <p:cNvPr id="122" name="Přímá spojnice 121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Přímá spojnice 122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4" name="Skupina 123"/>
            <p:cNvGrpSpPr/>
            <p:nvPr/>
          </p:nvGrpSpPr>
          <p:grpSpPr>
            <a:xfrm>
              <a:off x="5274022" y="6301167"/>
              <a:ext cx="307594" cy="258203"/>
              <a:chOff x="5850085" y="387044"/>
              <a:chExt cx="378099" cy="305652"/>
            </a:xfrm>
          </p:grpSpPr>
          <p:cxnSp>
            <p:nvCxnSpPr>
              <p:cNvPr id="125" name="Přímá spojnice 124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Přímá spojnice 125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7" name="Skupina 126"/>
            <p:cNvGrpSpPr/>
            <p:nvPr/>
          </p:nvGrpSpPr>
          <p:grpSpPr>
            <a:xfrm>
              <a:off x="6061836" y="6300447"/>
              <a:ext cx="307594" cy="258203"/>
              <a:chOff x="5850085" y="387044"/>
              <a:chExt cx="378099" cy="305652"/>
            </a:xfrm>
          </p:grpSpPr>
          <p:cxnSp>
            <p:nvCxnSpPr>
              <p:cNvPr id="128" name="Přímá spojnice 127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Přímá spojnice 128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0" name="Skupina 129"/>
            <p:cNvGrpSpPr/>
            <p:nvPr/>
          </p:nvGrpSpPr>
          <p:grpSpPr>
            <a:xfrm>
              <a:off x="7143180" y="6311742"/>
              <a:ext cx="307594" cy="258203"/>
              <a:chOff x="5850085" y="387044"/>
              <a:chExt cx="378099" cy="305652"/>
            </a:xfrm>
          </p:grpSpPr>
          <p:cxnSp>
            <p:nvCxnSpPr>
              <p:cNvPr id="131" name="Přímá spojnice 130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3" name="Skupina 132"/>
            <p:cNvGrpSpPr/>
            <p:nvPr/>
          </p:nvGrpSpPr>
          <p:grpSpPr>
            <a:xfrm>
              <a:off x="7936058" y="6309320"/>
              <a:ext cx="307594" cy="258203"/>
              <a:chOff x="5850085" y="387044"/>
              <a:chExt cx="378099" cy="305652"/>
            </a:xfrm>
          </p:grpSpPr>
          <p:cxnSp>
            <p:nvCxnSpPr>
              <p:cNvPr id="134" name="Přímá spojnice 133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6" name="Skupina 135"/>
            <p:cNvGrpSpPr/>
            <p:nvPr/>
          </p:nvGrpSpPr>
          <p:grpSpPr>
            <a:xfrm>
              <a:off x="2478948" y="6300447"/>
              <a:ext cx="307594" cy="258203"/>
              <a:chOff x="5850085" y="387044"/>
              <a:chExt cx="378099" cy="305652"/>
            </a:xfrm>
          </p:grpSpPr>
          <p:cxnSp>
            <p:nvCxnSpPr>
              <p:cNvPr id="137" name="Přímá spojnice 136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1" name="Obdélník 170"/>
            <p:cNvSpPr/>
            <p:nvPr/>
          </p:nvSpPr>
          <p:spPr>
            <a:xfrm>
              <a:off x="247804" y="6008304"/>
              <a:ext cx="1127232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2400" dirty="0" smtClean="0">
                  <a:solidFill>
                    <a:prstClr val="black"/>
                  </a:solidFill>
                </a:rPr>
                <a:t>tleskej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  <p:sp>
          <p:nvSpPr>
            <p:cNvPr id="172" name="Obdélník 171"/>
            <p:cNvSpPr/>
            <p:nvPr/>
          </p:nvSpPr>
          <p:spPr>
            <a:xfrm>
              <a:off x="388698" y="3929765"/>
              <a:ext cx="941283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cs-CZ" sz="2400" dirty="0" smtClean="0">
                  <a:solidFill>
                    <a:prstClr val="black"/>
                  </a:solidFill>
                </a:rPr>
                <a:t>ťukej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6396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9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9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9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" grpId="0" animBg="1"/>
      <p:bldP spid="14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3106215" y="260649"/>
            <a:ext cx="5483399" cy="1512167"/>
          </a:xfrm>
          <a:prstGeom prst="wedgeRoundRectCallout">
            <a:avLst>
              <a:gd name="adj1" fmla="val -74696"/>
              <a:gd name="adj2" fmla="val 2714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2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80" y="374979"/>
            <a:ext cx="2310369" cy="183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Ovál 49"/>
          <p:cNvSpPr/>
          <p:nvPr/>
        </p:nvSpPr>
        <p:spPr>
          <a:xfrm>
            <a:off x="6989256" y="619627"/>
            <a:ext cx="1150091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6364818" y="1108635"/>
            <a:ext cx="915436" cy="41821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284486" y="5049768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93578" y="375607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544522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86612" y="491164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19723" y="375607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11" name="Přímá spojnice 10"/>
          <p:cNvCxnSpPr>
            <a:stCxn id="12" idx="6"/>
          </p:cNvCxnSpPr>
          <p:nvPr/>
        </p:nvCxnSpPr>
        <p:spPr>
          <a:xfrm flipV="1">
            <a:off x="7576094" y="347113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7077941" y="391852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9" idx="6"/>
          </p:cNvCxnSpPr>
          <p:nvPr/>
        </p:nvCxnSpPr>
        <p:spPr>
          <a:xfrm flipV="1">
            <a:off x="6551820" y="38127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053667" y="4260130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21" idx="6"/>
          </p:cNvCxnSpPr>
          <p:nvPr/>
        </p:nvCxnSpPr>
        <p:spPr>
          <a:xfrm flipV="1">
            <a:off x="4062041" y="445590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563888" y="4903295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3" idx="6"/>
          </p:cNvCxnSpPr>
          <p:nvPr/>
        </p:nvCxnSpPr>
        <p:spPr>
          <a:xfrm flipV="1">
            <a:off x="1519051" y="3365346"/>
            <a:ext cx="10802" cy="630077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 rot="164066">
            <a:off x="1021182" y="38127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5" idx="6"/>
          </p:cNvCxnSpPr>
          <p:nvPr/>
        </p:nvCxnSpPr>
        <p:spPr>
          <a:xfrm flipV="1">
            <a:off x="3076003" y="559584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577850" y="604323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7" idx="6"/>
          </p:cNvCxnSpPr>
          <p:nvPr/>
        </p:nvCxnSpPr>
        <p:spPr>
          <a:xfrm flipV="1">
            <a:off x="7320689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6822536" y="6057341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9" idx="6"/>
          </p:cNvCxnSpPr>
          <p:nvPr/>
        </p:nvCxnSpPr>
        <p:spPr>
          <a:xfrm flipV="1">
            <a:off x="6528734" y="482703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6030581" y="527442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31" idx="6"/>
          </p:cNvCxnSpPr>
          <p:nvPr/>
        </p:nvCxnSpPr>
        <p:spPr>
          <a:xfrm flipV="1">
            <a:off x="4519287" y="267971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021134" y="312710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3" idx="6"/>
          </p:cNvCxnSpPr>
          <p:nvPr/>
        </p:nvCxnSpPr>
        <p:spPr>
          <a:xfrm flipV="1">
            <a:off x="6502176" y="270409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004023" y="3151482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5" idx="6"/>
          </p:cNvCxnSpPr>
          <p:nvPr/>
        </p:nvCxnSpPr>
        <p:spPr>
          <a:xfrm flipV="1">
            <a:off x="3101192" y="433539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2603039" y="478279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7" idx="6"/>
          </p:cNvCxnSpPr>
          <p:nvPr/>
        </p:nvCxnSpPr>
        <p:spPr>
          <a:xfrm flipV="1">
            <a:off x="1284486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786333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9" idx="6"/>
          </p:cNvCxnSpPr>
          <p:nvPr/>
        </p:nvCxnSpPr>
        <p:spPr>
          <a:xfrm flipV="1">
            <a:off x="4311117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3812964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stCxn id="41" idx="6"/>
          </p:cNvCxnSpPr>
          <p:nvPr/>
        </p:nvCxnSpPr>
        <p:spPr>
          <a:xfrm flipV="1">
            <a:off x="5047316" y="42607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4549163" y="470816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>
            <a:stCxn id="43" idx="6"/>
          </p:cNvCxnSpPr>
          <p:nvPr/>
        </p:nvCxnSpPr>
        <p:spPr>
          <a:xfrm flipV="1">
            <a:off x="8579097" y="3503641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8080944" y="3951033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stCxn id="45" idx="6"/>
          </p:cNvCxnSpPr>
          <p:nvPr/>
        </p:nvCxnSpPr>
        <p:spPr>
          <a:xfrm flipV="1">
            <a:off x="5865042" y="561422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366889" y="606162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88545" y="29563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3388532" y="24983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9" idx="6"/>
          </p:cNvCxnSpPr>
          <p:nvPr/>
        </p:nvCxnSpPr>
        <p:spPr>
          <a:xfrm flipV="1">
            <a:off x="8637500" y="522443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8139347" y="567182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36426" y="479574"/>
            <a:ext cx="542058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Noty celé zakroužkuj modře, noty půlové žlutě.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52160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3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0" grpId="0" animBg="1"/>
      <p:bldP spid="51" grpId="0" animBg="1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80" y="374979"/>
            <a:ext cx="2310369" cy="183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812964" y="260649"/>
            <a:ext cx="5079516" cy="1680461"/>
          </a:xfrm>
          <a:prstGeom prst="wedgeRoundRectCallout">
            <a:avLst>
              <a:gd name="adj1" fmla="val -88582"/>
              <a:gd name="adj2" fmla="val 1714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372003" y="371450"/>
            <a:ext cx="542058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Řešení.</a:t>
            </a:r>
          </a:p>
          <a:p>
            <a:pPr algn="ctr"/>
            <a:r>
              <a:rPr lang="cs-CZ" sz="3200" dirty="0" smtClean="0"/>
              <a:t>Noty celé - modré, </a:t>
            </a:r>
          </a:p>
          <a:p>
            <a:pPr algn="ctr"/>
            <a:r>
              <a:rPr lang="cs-CZ" sz="3200" dirty="0" smtClean="0"/>
              <a:t>noty půlové -  žluté.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1284486" y="5049768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93578" y="375607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544522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86612" y="491164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19723" y="375607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8139347" y="2827284"/>
            <a:ext cx="519189" cy="759122"/>
            <a:chOff x="7077941" y="3501008"/>
            <a:chExt cx="519189" cy="759122"/>
          </a:xfrm>
        </p:grpSpPr>
        <p:cxnSp>
          <p:nvCxnSpPr>
            <p:cNvPr id="11" name="Přímá spojnice 10"/>
            <p:cNvCxnSpPr/>
            <p:nvPr/>
          </p:nvCxnSpPr>
          <p:spPr>
            <a:xfrm flipV="1">
              <a:off x="7586612" y="3501008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vál 11"/>
            <p:cNvSpPr/>
            <p:nvPr/>
          </p:nvSpPr>
          <p:spPr>
            <a:xfrm>
              <a:off x="7077941" y="3918526"/>
              <a:ext cx="498153" cy="341604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8" name="Přímá spojnice 17"/>
          <p:cNvCxnSpPr>
            <a:stCxn id="19" idx="6"/>
          </p:cNvCxnSpPr>
          <p:nvPr/>
        </p:nvCxnSpPr>
        <p:spPr>
          <a:xfrm flipV="1">
            <a:off x="6597973" y="385790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099820" y="430529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21" idx="6"/>
          </p:cNvCxnSpPr>
          <p:nvPr/>
        </p:nvCxnSpPr>
        <p:spPr>
          <a:xfrm flipV="1">
            <a:off x="4062041" y="445590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563888" y="4903295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3" idx="6"/>
          </p:cNvCxnSpPr>
          <p:nvPr/>
        </p:nvCxnSpPr>
        <p:spPr>
          <a:xfrm flipV="1">
            <a:off x="1519051" y="3365346"/>
            <a:ext cx="10802" cy="630077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 rot="164066">
            <a:off x="1021182" y="38127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5" idx="6"/>
          </p:cNvCxnSpPr>
          <p:nvPr/>
        </p:nvCxnSpPr>
        <p:spPr>
          <a:xfrm flipV="1">
            <a:off x="3076003" y="559584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577850" y="604323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7" idx="6"/>
          </p:cNvCxnSpPr>
          <p:nvPr/>
        </p:nvCxnSpPr>
        <p:spPr>
          <a:xfrm flipV="1">
            <a:off x="7320689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6822536" y="6057341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030581" y="527442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31" idx="6"/>
          </p:cNvCxnSpPr>
          <p:nvPr/>
        </p:nvCxnSpPr>
        <p:spPr>
          <a:xfrm flipV="1">
            <a:off x="4519287" y="267971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021134" y="312710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3" idx="6"/>
          </p:cNvCxnSpPr>
          <p:nvPr/>
        </p:nvCxnSpPr>
        <p:spPr>
          <a:xfrm flipV="1">
            <a:off x="6502176" y="270409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004023" y="3151482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5" idx="6"/>
          </p:cNvCxnSpPr>
          <p:nvPr/>
        </p:nvCxnSpPr>
        <p:spPr>
          <a:xfrm flipV="1">
            <a:off x="3101192" y="433539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2603039" y="478279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7" idx="6"/>
          </p:cNvCxnSpPr>
          <p:nvPr/>
        </p:nvCxnSpPr>
        <p:spPr>
          <a:xfrm flipV="1">
            <a:off x="1284486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786333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 flipV="1">
            <a:off x="4311117" y="5619897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3812964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stCxn id="41" idx="6"/>
          </p:cNvCxnSpPr>
          <p:nvPr/>
        </p:nvCxnSpPr>
        <p:spPr>
          <a:xfrm flipV="1">
            <a:off x="5047316" y="42607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4549163" y="470816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7246667" y="3361576"/>
            <a:ext cx="508671" cy="788996"/>
            <a:chOff x="8080944" y="3503641"/>
            <a:chExt cx="508671" cy="788996"/>
          </a:xfrm>
        </p:grpSpPr>
        <p:cxnSp>
          <p:nvCxnSpPr>
            <p:cNvPr id="42" name="Přímá spojnice 41"/>
            <p:cNvCxnSpPr>
              <a:stCxn id="43" idx="6"/>
            </p:cNvCxnSpPr>
            <p:nvPr/>
          </p:nvCxnSpPr>
          <p:spPr>
            <a:xfrm flipV="1">
              <a:off x="8579097" y="350364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Ovál 42"/>
            <p:cNvSpPr/>
            <p:nvPr/>
          </p:nvSpPr>
          <p:spPr>
            <a:xfrm>
              <a:off x="8080944" y="395103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4" name="Přímá spojnice 43"/>
          <p:cNvCxnSpPr>
            <a:stCxn id="45" idx="6"/>
          </p:cNvCxnSpPr>
          <p:nvPr/>
        </p:nvCxnSpPr>
        <p:spPr>
          <a:xfrm flipV="1">
            <a:off x="5865042" y="561422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366889" y="606162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88545" y="29563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3388532" y="24983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9" idx="6"/>
          </p:cNvCxnSpPr>
          <p:nvPr/>
        </p:nvCxnSpPr>
        <p:spPr>
          <a:xfrm flipV="1">
            <a:off x="8637500" y="522443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8139347" y="567182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891094" y="2498372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2480108" y="3632420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4519167" y="5306441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7452198" y="4755661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994882" y="3602704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159645" y="4892119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433848" y="4292637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2472999" y="5423362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915888" y="3180112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8080944" y="2725944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6744440" y="5457132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5986209" y="3696740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5930736" y="5109906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6681575" y="1426610"/>
            <a:ext cx="1342243" cy="41821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6365325" y="911776"/>
            <a:ext cx="1233890" cy="489008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970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287524" y="404664"/>
            <a:ext cx="8568952" cy="1656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Arial" pitchFamily="34" charset="0"/>
              <a:buNone/>
            </a:pPr>
            <a:r>
              <a:rPr lang="cs-CZ" sz="3200" dirty="0" smtClean="0"/>
              <a:t>Zdroje:</a:t>
            </a:r>
          </a:p>
          <a:p>
            <a:pPr marL="45720" indent="0">
              <a:buFont typeface="Arial" pitchFamily="34" charset="0"/>
              <a:buNone/>
            </a:pPr>
            <a:r>
              <a:rPr lang="cs-CZ" sz="3200" dirty="0" smtClean="0"/>
              <a:t>Kliparty </a:t>
            </a:r>
            <a:r>
              <a:rPr lang="cs-CZ" sz="3200" dirty="0" smtClean="0">
                <a:cs typeface="Times New Roman" pitchFamily="18" charset="0"/>
              </a:rPr>
              <a:t>www.office.microsoft.com</a:t>
            </a:r>
          </a:p>
          <a:p>
            <a:pPr marL="45720" indent="0">
              <a:buFont typeface="Arial" pitchFamily="34" charset="0"/>
              <a:buNone/>
            </a:pPr>
            <a:r>
              <a:rPr lang="cs-CZ" sz="3200" dirty="0" smtClean="0">
                <a:cs typeface="Times New Roman" pitchFamily="18" charset="0"/>
              </a:rPr>
              <a:t>Říkanky: autorka prezentace</a:t>
            </a:r>
            <a:endParaRPr lang="cs-CZ" sz="32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9659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5016</TotalTime>
  <Words>713</Words>
  <Application>Microsoft Office PowerPoint</Application>
  <PresentationFormat>Předvádění na obrazovce (4:3)</PresentationFormat>
  <Paragraphs>148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Aerodynamika</vt:lpstr>
      <vt:lpstr>1_Aerodynamika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půlová</dc:title>
  <dc:creator>Renata Florianová</dc:creator>
  <cp:lastModifiedBy>Renata Florianová</cp:lastModifiedBy>
  <cp:revision>395</cp:revision>
  <cp:lastPrinted>2013-04-27T18:04:21Z</cp:lastPrinted>
  <dcterms:created xsi:type="dcterms:W3CDTF">2013-03-11T06:57:35Z</dcterms:created>
  <dcterms:modified xsi:type="dcterms:W3CDTF">2013-04-28T10:43:46Z</dcterms:modified>
</cp:coreProperties>
</file>