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3" r:id="rId2"/>
    <p:sldId id="274" r:id="rId3"/>
    <p:sldId id="270" r:id="rId4"/>
    <p:sldId id="260" r:id="rId5"/>
    <p:sldId id="267" r:id="rId6"/>
    <p:sldId id="263" r:id="rId7"/>
    <p:sldId id="257" r:id="rId8"/>
    <p:sldId id="264" r:id="rId9"/>
    <p:sldId id="256" r:id="rId10"/>
    <p:sldId id="271" r:id="rId11"/>
    <p:sldId id="265" r:id="rId12"/>
    <p:sldId id="272" r:id="rId13"/>
    <p:sldId id="27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9" autoAdjust="0"/>
    <p:restoredTop sz="94660"/>
  </p:normalViewPr>
  <p:slideViewPr>
    <p:cSldViewPr>
      <p:cViewPr varScale="1">
        <p:scale>
          <a:sx n="65" d="100"/>
          <a:sy n="65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552AA-B9C8-4DC1-8BF9-FD8AD569264E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EB503-751D-4A2F-A381-742D7C51F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2624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A0C0A5-7848-48C0-BE21-A01CA4842D3A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4602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EB503-751D-4A2F-A381-742D7C51F3DD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4334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EB503-751D-4A2F-A381-742D7C51F3DD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4334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422F0-7BDD-448A-9563-2F90B2D3290D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5D6F-A1D1-4018-B9A3-4A46950ED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874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422F0-7BDD-448A-9563-2F90B2D3290D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5D6F-A1D1-4018-B9A3-4A46950ED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26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422F0-7BDD-448A-9563-2F90B2D3290D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5D6F-A1D1-4018-B9A3-4A46950ED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73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422F0-7BDD-448A-9563-2F90B2D3290D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5D6F-A1D1-4018-B9A3-4A46950ED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63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422F0-7BDD-448A-9563-2F90B2D3290D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5D6F-A1D1-4018-B9A3-4A46950ED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473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422F0-7BDD-448A-9563-2F90B2D3290D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5D6F-A1D1-4018-B9A3-4A46950ED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416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422F0-7BDD-448A-9563-2F90B2D3290D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5D6F-A1D1-4018-B9A3-4A46950ED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166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422F0-7BDD-448A-9563-2F90B2D3290D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5D6F-A1D1-4018-B9A3-4A46950ED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841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422F0-7BDD-448A-9563-2F90B2D3290D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5D6F-A1D1-4018-B9A3-4A46950ED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91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422F0-7BDD-448A-9563-2F90B2D3290D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5D6F-A1D1-4018-B9A3-4A46950ED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062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422F0-7BDD-448A-9563-2F90B2D3290D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5D6F-A1D1-4018-B9A3-4A46950ED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882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422F0-7BDD-448A-9563-2F90B2D3290D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35D6F-A1D1-4018-B9A3-4A46950ED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653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hdphoto" Target="../media/hdphoto1.wdp"/><Relationship Id="rId7" Type="http://schemas.openxmlformats.org/officeDocument/2006/relationships/image" Target="../media/image9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0.jpeg"/><Relationship Id="rId3" Type="http://schemas.openxmlformats.org/officeDocument/2006/relationships/image" Target="../media/image4.png"/><Relationship Id="rId7" Type="http://schemas.openxmlformats.org/officeDocument/2006/relationships/image" Target="../media/image15.wmf"/><Relationship Id="rId12" Type="http://schemas.openxmlformats.org/officeDocument/2006/relationships/image" Target="../media/image1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11" Type="http://schemas.microsoft.com/office/2007/relationships/hdphoto" Target="../media/hdphoto3.wdp"/><Relationship Id="rId5" Type="http://schemas.openxmlformats.org/officeDocument/2006/relationships/image" Target="../media/image13.jpeg"/><Relationship Id="rId15" Type="http://schemas.openxmlformats.org/officeDocument/2006/relationships/image" Target="../media/image22.wmf"/><Relationship Id="rId10" Type="http://schemas.openxmlformats.org/officeDocument/2006/relationships/image" Target="../media/image18.png"/><Relationship Id="rId4" Type="http://schemas.microsoft.com/office/2007/relationships/hdphoto" Target="../media/hdphoto2.wdp"/><Relationship Id="rId9" Type="http://schemas.openxmlformats.org/officeDocument/2006/relationships/image" Target="../media/image17.wmf"/><Relationship Id="rId14" Type="http://schemas.openxmlformats.org/officeDocument/2006/relationships/image" Target="../media/image21.wmf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32.wmf"/><Relationship Id="rId3" Type="http://schemas.openxmlformats.org/officeDocument/2006/relationships/image" Target="../media/image5.wmf"/><Relationship Id="rId7" Type="http://schemas.openxmlformats.org/officeDocument/2006/relationships/image" Target="../media/image27.png"/><Relationship Id="rId12" Type="http://schemas.openxmlformats.org/officeDocument/2006/relationships/image" Target="../media/image31.wmf"/><Relationship Id="rId2" Type="http://schemas.openxmlformats.org/officeDocument/2006/relationships/image" Target="../media/image23.png"/><Relationship Id="rId16" Type="http://schemas.openxmlformats.org/officeDocument/2006/relationships/image" Target="../media/image34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11" Type="http://schemas.openxmlformats.org/officeDocument/2006/relationships/image" Target="../media/image30.wmf"/><Relationship Id="rId5" Type="http://schemas.openxmlformats.org/officeDocument/2006/relationships/image" Target="../media/image25.wmf"/><Relationship Id="rId15" Type="http://schemas.openxmlformats.org/officeDocument/2006/relationships/image" Target="../media/image9.wmf"/><Relationship Id="rId10" Type="http://schemas.openxmlformats.org/officeDocument/2006/relationships/image" Target="../media/image29.jpeg"/><Relationship Id="rId4" Type="http://schemas.openxmlformats.org/officeDocument/2006/relationships/image" Target="../media/image24.wmf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2.wmf"/><Relationship Id="rId3" Type="http://schemas.openxmlformats.org/officeDocument/2006/relationships/image" Target="../media/image24.wmf"/><Relationship Id="rId7" Type="http://schemas.microsoft.com/office/2007/relationships/hdphoto" Target="../media/hdphoto4.wdp"/><Relationship Id="rId12" Type="http://schemas.openxmlformats.org/officeDocument/2006/relationships/image" Target="../media/image23.png"/><Relationship Id="rId2" Type="http://schemas.openxmlformats.org/officeDocument/2006/relationships/image" Target="../media/image5.wmf"/><Relationship Id="rId16" Type="http://schemas.openxmlformats.org/officeDocument/2006/relationships/image" Target="../media/image34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1.wmf"/><Relationship Id="rId5" Type="http://schemas.openxmlformats.org/officeDocument/2006/relationships/image" Target="../media/image26.jpeg"/><Relationship Id="rId15" Type="http://schemas.openxmlformats.org/officeDocument/2006/relationships/image" Target="../media/image9.wmf"/><Relationship Id="rId10" Type="http://schemas.openxmlformats.org/officeDocument/2006/relationships/image" Target="../media/image30.wmf"/><Relationship Id="rId4" Type="http://schemas.openxmlformats.org/officeDocument/2006/relationships/image" Target="../media/image25.wmf"/><Relationship Id="rId9" Type="http://schemas.openxmlformats.org/officeDocument/2006/relationships/image" Target="../media/image29.jpeg"/><Relationship Id="rId1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3.jpeg"/><Relationship Id="rId18" Type="http://schemas.openxmlformats.org/officeDocument/2006/relationships/image" Target="../media/image47.wmf"/><Relationship Id="rId3" Type="http://schemas.openxmlformats.org/officeDocument/2006/relationships/image" Target="../media/image35.png"/><Relationship Id="rId7" Type="http://schemas.openxmlformats.org/officeDocument/2006/relationships/image" Target="../media/image38.wmf"/><Relationship Id="rId12" Type="http://schemas.openxmlformats.org/officeDocument/2006/relationships/image" Target="../media/image42.jpeg"/><Relationship Id="rId17" Type="http://schemas.openxmlformats.org/officeDocument/2006/relationships/image" Target="../media/image4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45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11" Type="http://schemas.openxmlformats.org/officeDocument/2006/relationships/image" Target="../media/image20.jpeg"/><Relationship Id="rId5" Type="http://schemas.openxmlformats.org/officeDocument/2006/relationships/image" Target="../media/image36.png"/><Relationship Id="rId15" Type="http://schemas.openxmlformats.org/officeDocument/2006/relationships/image" Target="../media/image44.wmf"/><Relationship Id="rId10" Type="http://schemas.openxmlformats.org/officeDocument/2006/relationships/image" Target="../media/image41.jpeg"/><Relationship Id="rId4" Type="http://schemas.microsoft.com/office/2007/relationships/hdphoto" Target="../media/hdphoto4.wdp"/><Relationship Id="rId9" Type="http://schemas.openxmlformats.org/officeDocument/2006/relationships/image" Target="../media/image40.wmf"/><Relationship Id="rId14" Type="http://schemas.openxmlformats.org/officeDocument/2006/relationships/image" Target="../media/image25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13" Type="http://schemas.openxmlformats.org/officeDocument/2006/relationships/image" Target="../media/image43.jpeg"/><Relationship Id="rId18" Type="http://schemas.openxmlformats.org/officeDocument/2006/relationships/image" Target="../media/image47.wmf"/><Relationship Id="rId3" Type="http://schemas.openxmlformats.org/officeDocument/2006/relationships/image" Target="../media/image41.jpeg"/><Relationship Id="rId7" Type="http://schemas.openxmlformats.org/officeDocument/2006/relationships/image" Target="../media/image37.jpeg"/><Relationship Id="rId12" Type="http://schemas.openxmlformats.org/officeDocument/2006/relationships/image" Target="../media/image42.jpeg"/><Relationship Id="rId17" Type="http://schemas.openxmlformats.org/officeDocument/2006/relationships/image" Target="../media/image46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45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image" Target="../media/image20.jpeg"/><Relationship Id="rId5" Type="http://schemas.microsoft.com/office/2007/relationships/hdphoto" Target="../media/hdphoto4.wdp"/><Relationship Id="rId15" Type="http://schemas.openxmlformats.org/officeDocument/2006/relationships/image" Target="../media/image44.wmf"/><Relationship Id="rId10" Type="http://schemas.openxmlformats.org/officeDocument/2006/relationships/image" Target="../media/image40.wmf"/><Relationship Id="rId4" Type="http://schemas.openxmlformats.org/officeDocument/2006/relationships/image" Target="../media/image27.png"/><Relationship Id="rId9" Type="http://schemas.openxmlformats.org/officeDocument/2006/relationships/image" Target="../media/image39.jpeg"/><Relationship Id="rId14" Type="http://schemas.openxmlformats.org/officeDocument/2006/relationships/image" Target="../media/image25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3877" y="332656"/>
            <a:ext cx="5716247" cy="20162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4083026"/>
              </p:ext>
            </p:extLst>
          </p:nvPr>
        </p:nvGraphicFramePr>
        <p:xfrm>
          <a:off x="1403648" y="2377545"/>
          <a:ext cx="6624736" cy="1800199"/>
        </p:xfrm>
        <a:graphic>
          <a:graphicData uri="http://schemas.openxmlformats.org/drawingml/2006/table">
            <a:tbl>
              <a:tblPr/>
              <a:tblGrid>
                <a:gridCol w="2097429"/>
                <a:gridCol w="4527307"/>
              </a:tblGrid>
              <a:tr h="6305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1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94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5"/>
          <p:cNvSpPr txBox="1"/>
          <p:nvPr/>
        </p:nvSpPr>
        <p:spPr>
          <a:xfrm>
            <a:off x="467544" y="4725144"/>
            <a:ext cx="81369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 smtClean="0">
                <a:solidFill>
                  <a:srgbClr val="000000"/>
                </a:solidFill>
              </a:rPr>
              <a:t>Název DUM:  </a:t>
            </a:r>
            <a:r>
              <a:rPr lang="cs-CZ" dirty="0" smtClean="0">
                <a:solidFill>
                  <a:srgbClr val="000000"/>
                </a:solidFill>
              </a:rPr>
              <a:t>VY_32_INOVACE_XV_2_01_Zvuky, hlasy, tóny</a:t>
            </a:r>
          </a:p>
          <a:p>
            <a:endParaRPr lang="cs-CZ" b="1" dirty="0" smtClean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000000"/>
                </a:solidFill>
              </a:rPr>
              <a:t>Šablona číslo:    </a:t>
            </a:r>
            <a:r>
              <a:rPr lang="cs-CZ" dirty="0" smtClean="0">
                <a:solidFill>
                  <a:srgbClr val="000000"/>
                </a:solidFill>
              </a:rPr>
              <a:t>XV</a:t>
            </a:r>
            <a:r>
              <a:rPr lang="cs-CZ" b="1" dirty="0" smtClean="0">
                <a:solidFill>
                  <a:srgbClr val="000000"/>
                </a:solidFill>
              </a:rPr>
              <a:t>          Sada číslo:     </a:t>
            </a:r>
            <a:r>
              <a:rPr lang="cs-CZ" dirty="0" smtClean="0">
                <a:solidFill>
                  <a:srgbClr val="000000"/>
                </a:solidFill>
              </a:rPr>
              <a:t>2 </a:t>
            </a:r>
            <a:r>
              <a:rPr lang="cs-CZ" b="1" dirty="0" smtClean="0">
                <a:solidFill>
                  <a:srgbClr val="000000"/>
                </a:solidFill>
              </a:rPr>
              <a:t>          Pořadové číslo DUM:   </a:t>
            </a:r>
            <a:r>
              <a:rPr lang="cs-CZ" dirty="0">
                <a:solidFill>
                  <a:srgbClr val="000000"/>
                </a:solidFill>
              </a:rPr>
              <a:t>0</a:t>
            </a:r>
            <a:r>
              <a:rPr lang="cs-CZ" dirty="0" smtClean="0">
                <a:solidFill>
                  <a:srgbClr val="000000"/>
                </a:solidFill>
              </a:rPr>
              <a:t>1</a:t>
            </a:r>
          </a:p>
          <a:p>
            <a:endParaRPr lang="cs-CZ" b="1" dirty="0" smtClean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000000"/>
                </a:solidFill>
              </a:rPr>
              <a:t>Autor: </a:t>
            </a:r>
            <a:r>
              <a:rPr lang="cs-CZ" dirty="0" smtClean="0">
                <a:solidFill>
                  <a:srgbClr val="000000"/>
                </a:solidFill>
              </a:rPr>
              <a:t>Mgr. Renata Florianová</a:t>
            </a:r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98850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6521225"/>
              </p:ext>
            </p:extLst>
          </p:nvPr>
        </p:nvGraphicFramePr>
        <p:xfrm>
          <a:off x="395536" y="620688"/>
          <a:ext cx="8352926" cy="6146944"/>
        </p:xfrm>
        <a:graphic>
          <a:graphicData uri="http://schemas.openxmlformats.org/drawingml/2006/table">
            <a:tbl>
              <a:tblPr firstRow="1" firstCol="1" bandRow="1"/>
              <a:tblGrid>
                <a:gridCol w="2390486"/>
                <a:gridCol w="5962440"/>
              </a:tblGrid>
              <a:tr h="46534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Žák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se učí význam hudebního pojmu zvuk, hlas, tón.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Žák se u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čí rozlišovat zvuky a hlasy kolem sebe, rozlišuje, co je pouze zvuk a co je tón. Rozezná  zpěv a mluvený projev.</a:t>
                      </a:r>
                      <a:endParaRPr lang="cs-CZ" sz="16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534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Žák rozpozná,</a:t>
                      </a:r>
                      <a:r>
                        <a:rPr lang="cs-CZ" sz="16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co jsou zvuky, hlasy, tóny. </a:t>
                      </a: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Typická věková skupina: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7 - 9 </a:t>
                      </a: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Zvuky, hlasy, tóny</a:t>
                      </a:r>
                      <a:endParaRPr lang="en-US" sz="1600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Pomůcky a materiál: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Interaktivní tabule, pero, pastelky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Potřebný čas pro </a:t>
                      </a:r>
                      <a:r>
                        <a:rPr lang="cs-CZ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výuku: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 – 30 minut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Metodické zhodnocení a popis práce s digitálním učebním materiálem: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26729">
                <a:tc gridSpan="2">
                  <a:txBody>
                    <a:bodyPr/>
                    <a:lstStyle/>
                    <a:p>
                      <a:pPr marL="984250" indent="-8032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984250" marR="0" lvl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3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–5:      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Slouží k motivaci a seznámení žáků s hudebním pojmem zvuk. 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1174750" indent="-4763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Motivační hra: Učitel tleskne, dupne, roztrhne papír, cinkne o skleničku, zacinká klíči... Žáci pojmenují zvuky.</a:t>
                      </a:r>
                    </a:p>
                    <a:p>
                      <a:pPr marL="984250" marR="0" lvl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6–7:      Žáci opakují z hodin prvouky, jak se ozývají různí živočichové.</a:t>
                      </a:r>
                    </a:p>
                    <a:p>
                      <a:pPr marL="1162050" marR="0" lvl="0" indent="476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Motivační hra: Kukačko, zakukej! nebo Ptáčku, ozvi se! Žáci podle hlasu poznávají svého kamaráda.</a:t>
                      </a: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8:         Vysvětlení hudebního pojmu tón. Učitel zahraje tóny na různé hudební nástroje (flétna, kytara, pianino).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1173163" marR="0" lvl="0" indent="-100012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  9:         Pracovní list slouží k vytisknutí nebo k práci s interaktivní tabulí. Žáci určují, co vydává zvuky, které nemůžeme zazpívat ani zahrát na hudební nástroj.</a:t>
                      </a:r>
                    </a:p>
                    <a:p>
                      <a:pPr marL="1173163" marR="0" lvl="0" indent="-100012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 10:        Řešení snímku 9.</a:t>
                      </a:r>
                    </a:p>
                    <a:p>
                      <a:pPr marL="1173163" marR="0" lvl="0" indent="-100012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11:        Pracovní list slouží k vytisknutí nebo k práci s interaktivní tabulí. Žáci určují, co vydává tóny.</a:t>
                      </a:r>
                    </a:p>
                    <a:p>
                      <a:pPr marL="1173163" marR="0" lvl="0" indent="-63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Poznámka: Žáci se dozví, že ne všechny hudební nástroje vydávají tóny. </a:t>
                      </a:r>
                    </a:p>
                    <a:p>
                      <a:pPr marL="1173163" marR="0" lvl="0" indent="-63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Hrou na tamburínu udáváme pouze rytmus ne tón.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1173163" marR="0" lvl="0" indent="-100012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12:        Řešení snímku 11.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1173163" marR="0" lvl="0" indent="-100012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1173163" marR="0" indent="-100012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Učební materiál byl ověřen na interaktivní tabuli.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</a:txBody>
                  <a:tcPr marL="36441" marR="36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357987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florianovar\AppData\Local\Microsoft\Windows\Temporary Internet Files\Content.IE5\Z0R3RTH3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8170" y1="28411" x2="38170" y2="28411"/>
                        <a14:foregroundMark x1="73326" y1="30942" x2="73326" y2="30942"/>
                        <a14:foregroundMark x1="83036" y1="57103" x2="83036" y2="57103"/>
                        <a14:foregroundMark x1="68080" y1="27989" x2="68080" y2="27989"/>
                        <a14:foregroundMark x1="12946" y1="57103" x2="11272" y2="57103"/>
                        <a14:foregroundMark x1="20089" y1="56821" x2="20089" y2="56821"/>
                        <a14:foregroundMark x1="33036" y1="29817" x2="33036" y2="29817"/>
                        <a14:foregroundMark x1="10714" y1="59353" x2="10156" y2="66104"/>
                        <a14:foregroundMark x1="10379" y1="63291" x2="17299" y2="61885"/>
                        <a14:foregroundMark x1="12723" y1="57525" x2="20982" y2="52180"/>
                        <a14:foregroundMark x1="81808" y1="54712" x2="88728" y2="61181"/>
                        <a14:foregroundMark x1="88393" y1="62588" x2="94754" y2="70464"/>
                        <a14:foregroundMark x1="81027" y1="54712" x2="81808" y2="50352"/>
                        <a14:foregroundMark x1="85826" y1="53586" x2="98996" y2="66104"/>
                        <a14:foregroundMark x1="98103" y1="65120" x2="96429" y2="80591"/>
                        <a14:foregroundMark x1="96429" y1="80591" x2="84710" y2="90295"/>
                        <a14:foregroundMark x1="84152" y1="90717" x2="58147" y2="96062"/>
                        <a14:foregroundMark x1="58147" y1="96062" x2="29799" y2="92405"/>
                        <a14:foregroundMark x1="29576" y1="92405" x2="29018" y2="88467"/>
                        <a14:foregroundMark x1="25000" y1="89873" x2="15290" y2="85232"/>
                        <a14:foregroundMark x1="13839" y1="84951" x2="7589" y2="71871"/>
                        <a14:foregroundMark x1="4688" y1="62166" x2="4688" y2="81294"/>
                        <a14:foregroundMark x1="8371" y1="85654" x2="27567" y2="94937"/>
                        <a14:foregroundMark x1="39286" y1="32630" x2="39286" y2="32630"/>
                        <a14:foregroundMark x1="34710" y1="27567" x2="34710" y2="27567"/>
                        <a14:foregroundMark x1="34375" y1="34880" x2="34375" y2="34880"/>
                        <a14:foregroundMark x1="36719" y1="35162" x2="36719" y2="35162"/>
                        <a14:foregroundMark x1="71317" y1="28411" x2="71317" y2="28411"/>
                        <a14:foregroundMark x1="67522" y1="34177" x2="67522" y2="34177"/>
                        <a14:foregroundMark x1="71540" y1="34880" x2="71540" y2="348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052736"/>
            <a:ext cx="372142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álný popisek 7"/>
          <p:cNvSpPr/>
          <p:nvPr/>
        </p:nvSpPr>
        <p:spPr>
          <a:xfrm>
            <a:off x="107503" y="332656"/>
            <a:ext cx="6152963" cy="2196245"/>
          </a:xfrm>
          <a:prstGeom prst="wedgeEllipseCallout">
            <a:avLst>
              <a:gd name="adj1" fmla="val 53055"/>
              <a:gd name="adj2" fmla="val 5483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5400" b="1" dirty="0">
                <a:solidFill>
                  <a:prstClr val="black"/>
                </a:solidFill>
                <a:ea typeface="+mj-ea"/>
                <a:cs typeface="+mj-cs"/>
              </a:rPr>
              <a:t>Zvuky, </a:t>
            </a:r>
            <a:r>
              <a:rPr lang="cs-CZ" sz="5400" b="1" dirty="0" smtClean="0">
                <a:solidFill>
                  <a:prstClr val="black"/>
                </a:solidFill>
                <a:ea typeface="+mj-ea"/>
                <a:cs typeface="+mj-cs"/>
              </a:rPr>
              <a:t>hlasy, tóny</a:t>
            </a:r>
            <a:endParaRPr lang="cs-CZ" sz="4400" dirty="0">
              <a:solidFill>
                <a:prstClr val="black"/>
              </a:solidFill>
            </a:endParaRPr>
          </a:p>
        </p:txBody>
      </p:sp>
      <p:pic>
        <p:nvPicPr>
          <p:cNvPr id="4" name="Picture 11" descr="C:\Users\florianovar\AppData\Local\Microsoft\Windows\Temporary Internet Files\Content.IE5\DHQR96LI\MC9003984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39552" y="4512998"/>
            <a:ext cx="3096344" cy="1372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florianovar\AppData\Local\Microsoft\Windows\Temporary Internet Files\Content.IE5\KXBLGCBL\MP90044487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7" y="3429000"/>
            <a:ext cx="2276327" cy="298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florianovar\AppData\Local\Microsoft\Windows\Temporary Internet Files\Content.IE5\WT4TPKX5\MC90030529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1350" flipH="1">
            <a:off x="6091902" y="4723370"/>
            <a:ext cx="2299922" cy="99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96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florianovar\AppData\Local\Microsoft\Windows\Temporary Internet Files\Content.IE5\Z0R3RTH3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8170" y1="28411" x2="38170" y2="28411"/>
                        <a14:foregroundMark x1="73326" y1="30942" x2="73326" y2="30942"/>
                        <a14:foregroundMark x1="83036" y1="57103" x2="83036" y2="57103"/>
                        <a14:foregroundMark x1="68080" y1="27989" x2="68080" y2="27989"/>
                        <a14:foregroundMark x1="12946" y1="57103" x2="11272" y2="57103"/>
                        <a14:foregroundMark x1="20089" y1="56821" x2="20089" y2="56821"/>
                        <a14:foregroundMark x1="33036" y1="29817" x2="33036" y2="29817"/>
                        <a14:foregroundMark x1="10714" y1="59353" x2="10156" y2="66104"/>
                        <a14:foregroundMark x1="10379" y1="63291" x2="17299" y2="61885"/>
                        <a14:foregroundMark x1="12723" y1="57525" x2="20982" y2="52180"/>
                        <a14:foregroundMark x1="81808" y1="54712" x2="88728" y2="61181"/>
                        <a14:foregroundMark x1="88393" y1="62588" x2="94754" y2="70464"/>
                        <a14:foregroundMark x1="81027" y1="54712" x2="81808" y2="50352"/>
                        <a14:foregroundMark x1="85826" y1="53586" x2="98996" y2="66104"/>
                        <a14:foregroundMark x1="98103" y1="65120" x2="96429" y2="80591"/>
                        <a14:foregroundMark x1="96429" y1="80591" x2="84710" y2="90295"/>
                        <a14:foregroundMark x1="84152" y1="90717" x2="58147" y2="96062"/>
                        <a14:foregroundMark x1="58147" y1="96062" x2="29799" y2="92405"/>
                        <a14:foregroundMark x1="29576" y1="92405" x2="29018" y2="88467"/>
                        <a14:foregroundMark x1="25000" y1="89873" x2="15290" y2="85232"/>
                        <a14:foregroundMark x1="13839" y1="84951" x2="7589" y2="71871"/>
                        <a14:foregroundMark x1="4688" y1="62166" x2="4688" y2="81294"/>
                        <a14:foregroundMark x1="8371" y1="85654" x2="27567" y2="94937"/>
                        <a14:foregroundMark x1="39286" y1="32630" x2="39286" y2="32630"/>
                        <a14:foregroundMark x1="34710" y1="27567" x2="34710" y2="27567"/>
                        <a14:foregroundMark x1="34375" y1="34880" x2="34375" y2="34880"/>
                        <a14:foregroundMark x1="36719" y1="35162" x2="36719" y2="35162"/>
                        <a14:foregroundMark x1="71317" y1="28411" x2="71317" y2="28411"/>
                        <a14:foregroundMark x1="67522" y1="34177" x2="67522" y2="34177"/>
                        <a14:foregroundMark x1="71540" y1="34880" x2="71540" y2="348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789" y="3501008"/>
            <a:ext cx="372142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álný popisek 5"/>
          <p:cNvSpPr/>
          <p:nvPr/>
        </p:nvSpPr>
        <p:spPr>
          <a:xfrm>
            <a:off x="611560" y="1471516"/>
            <a:ext cx="5890080" cy="1910595"/>
          </a:xfrm>
          <a:prstGeom prst="wedgeEllipseCallout">
            <a:avLst>
              <a:gd name="adj1" fmla="val 38721"/>
              <a:gd name="adj2" fmla="val 1290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3600" b="1" dirty="0">
                <a:solidFill>
                  <a:prstClr val="black"/>
                </a:solidFill>
              </a:rPr>
              <a:t>Zvuk</a:t>
            </a:r>
            <a:r>
              <a:rPr lang="cs-CZ" sz="3600" dirty="0">
                <a:solidFill>
                  <a:prstClr val="black"/>
                </a:solidFill>
              </a:rPr>
              <a:t> je všechno, co slyšíme kolem nás</a:t>
            </a:r>
            <a:r>
              <a:rPr lang="cs-CZ" sz="3600" dirty="0" smtClean="0">
                <a:solidFill>
                  <a:prstClr val="black"/>
                </a:solidFill>
              </a:rPr>
              <a:t>.</a:t>
            </a:r>
            <a:endParaRPr lang="cs-CZ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82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florianovar\AppData\Local\Microsoft\Windows\Temporary Internet Files\Content.IE5\Z0R3RTH3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7835" y1="28129" x2="37835" y2="28129"/>
                        <a14:foregroundMark x1="70982" y1="27848" x2="70982" y2="27848"/>
                        <a14:foregroundMark x1="29576" y1="88326" x2="29576" y2="883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99" y="3347471"/>
            <a:ext cx="372142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3078784" y="326856"/>
            <a:ext cx="5890080" cy="4320479"/>
            <a:chOff x="3078784" y="326856"/>
            <a:chExt cx="5890080" cy="4320479"/>
          </a:xfrm>
        </p:grpSpPr>
        <p:sp>
          <p:nvSpPr>
            <p:cNvPr id="6" name="Oválný popisek 5"/>
            <p:cNvSpPr/>
            <p:nvPr/>
          </p:nvSpPr>
          <p:spPr>
            <a:xfrm>
              <a:off x="3078784" y="326856"/>
              <a:ext cx="5890080" cy="4320479"/>
            </a:xfrm>
            <a:prstGeom prst="wedgeEllipseCallout">
              <a:avLst>
                <a:gd name="adj1" fmla="val -46064"/>
                <a:gd name="adj2" fmla="val 54523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719768" y="1104582"/>
              <a:ext cx="4968552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dirty="0" smtClean="0"/>
                <a:t>Jiný </a:t>
              </a:r>
              <a:r>
                <a:rPr lang="cs-CZ" sz="3600" b="1" dirty="0" smtClean="0"/>
                <a:t>zvuk</a:t>
              </a:r>
              <a:r>
                <a:rPr lang="cs-CZ" sz="3600" dirty="0" smtClean="0"/>
                <a:t> vydává             , </a:t>
              </a:r>
            </a:p>
            <a:p>
              <a:endParaRPr lang="cs-CZ" sz="3600" dirty="0" smtClean="0"/>
            </a:p>
            <a:p>
              <a:r>
                <a:rPr lang="cs-CZ" sz="3600" dirty="0" smtClean="0"/>
                <a:t>jiný             ,          ,            ,</a:t>
              </a:r>
            </a:p>
            <a:p>
              <a:endParaRPr lang="cs-CZ" sz="3600" dirty="0"/>
            </a:p>
            <a:p>
              <a:r>
                <a:rPr lang="cs-CZ" sz="3600" dirty="0"/>
                <a:t>n</a:t>
              </a:r>
              <a:r>
                <a:rPr lang="cs-CZ" sz="3600" dirty="0" smtClean="0"/>
                <a:t>ebo vařící              .</a:t>
              </a:r>
              <a:endParaRPr lang="cs-CZ" sz="3600" dirty="0"/>
            </a:p>
          </p:txBody>
        </p:sp>
        <p:pic>
          <p:nvPicPr>
            <p:cNvPr id="1026" name="Picture 2" descr="C:\Users\florianovar\AppData\Local\Microsoft\Windows\Temporary Internet Files\Content.IE5\QSN66JC7\MC90035236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1389" y="916004"/>
              <a:ext cx="1042865" cy="9066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C:\Users\florianovar\AppData\Local\Microsoft\Windows\Temporary Internet Files\Content.IE5\FFK8QRPJ\MC900412664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3824" y="2251584"/>
              <a:ext cx="827566" cy="5864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5" name="Picture 11" descr="C:\Users\florianovar\AppData\Local\Microsoft\Windows\Temporary Internet Files\Content.IE5\DHQR96LI\MC900398455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V="1">
              <a:off x="7088478" y="2251584"/>
              <a:ext cx="1062988" cy="4710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9" name="Picture 15" descr="C:\Users\florianovar\AppData\Local\Microsoft\Windows\Temporary Internet Files\Content.IE5\L704ABJ7\MC900295823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362109">
              <a:off x="5930438" y="3225695"/>
              <a:ext cx="1014335" cy="9158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Picture 2" descr="C:\Users\florianovar\AppData\Local\Microsoft\Windows\Temporary Internet Files\Content.IE5\Z5SQY4EL\MC900441707[1].pn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1789761"/>
              <a:ext cx="1332071" cy="13320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0694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florianovar\AppData\Local\Microsoft\Windows\Temporary Internet Files\Content.IE5\Z0R3RTH3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8616" y1="29677" x2="38616" y2="29677"/>
                        <a14:foregroundMark x1="68973" y1="26864" x2="68973" y2="268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016" y="3151819"/>
            <a:ext cx="372142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álný popisek 5"/>
          <p:cNvSpPr/>
          <p:nvPr/>
        </p:nvSpPr>
        <p:spPr>
          <a:xfrm>
            <a:off x="419237" y="860594"/>
            <a:ext cx="5400600" cy="2016224"/>
          </a:xfrm>
          <a:prstGeom prst="wedgeEllipseCallout">
            <a:avLst>
              <a:gd name="adj1" fmla="val 44659"/>
              <a:gd name="adj2" fmla="val 1411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3600" dirty="0">
                <a:solidFill>
                  <a:prstClr val="black"/>
                </a:solidFill>
              </a:rPr>
              <a:t>Zvířata i lidé se ozývají svými </a:t>
            </a:r>
            <a:r>
              <a:rPr lang="cs-CZ" sz="3600" b="1" dirty="0">
                <a:solidFill>
                  <a:prstClr val="black"/>
                </a:solidFill>
              </a:rPr>
              <a:t>hlasy</a:t>
            </a:r>
            <a:r>
              <a:rPr lang="cs-CZ" sz="3600" dirty="0">
                <a:solidFill>
                  <a:prstClr val="black"/>
                </a:solidFill>
              </a:rPr>
              <a:t>.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6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florianovar\AppData\Local\Microsoft\Windows\Temporary Internet Files\Content.IE5\F1GJZC0T\MP9004016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611960"/>
            <a:ext cx="2388681" cy="159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lorianovar\AppData\Local\Microsoft\Windows\Temporary Internet Files\Content.IE5\KXBLGCBL\MP90044487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91" y="1372926"/>
            <a:ext cx="1873078" cy="24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florianovar\AppData\Local\Microsoft\Windows\Temporary Internet Files\Content.IE5\UADTYMDV\MP90022757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355" y="1066454"/>
            <a:ext cx="1327347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florianovar\AppData\Local\Microsoft\Windows\Temporary Internet Files\Content.IE5\KXBLGCBL\MC90003067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564" y="1676815"/>
            <a:ext cx="1156716" cy="176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florianovar\AppData\Local\Microsoft\Windows\Temporary Internet Files\Content.IE5\UADTYMDV\MC90008391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637" y="3234128"/>
            <a:ext cx="1831738" cy="88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C:\Users\florianovar\AppData\Local\Microsoft\Windows\Temporary Internet Files\Content.IE5\FKOVMLT0\MP90040651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022163"/>
            <a:ext cx="1567036" cy="2349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florianovar\AppData\Local\Microsoft\Windows\Temporary Internet Files\Content.IE5\KXBLGCBL\MC90030130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0552" y="2016147"/>
            <a:ext cx="1720598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florianovar\AppData\Local\Microsoft\Windows\Temporary Internet Files\Content.IE5\Z0R3RTH3\MP900449103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37931" y1="29814" x2="37931" y2="29814"/>
                        <a14:foregroundMark x1="72167" y1="28261" x2="72167" y2="28261"/>
                        <a14:foregroundMark x1="32266" y1="29193" x2="32266" y2="29193"/>
                        <a14:foregroundMark x1="34236" y1="34472" x2="34236" y2="344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2328"/>
            <a:ext cx="1984688" cy="157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florianovar\AppData\Local\Microsoft\Windows\Temporary Internet Files\Content.IE5\DHQR96LI\MP900262866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799" y="4022163"/>
            <a:ext cx="1643150" cy="2470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florianovar\AppData\Local\Microsoft\Windows\Temporary Internet Files\Content.IE5\FK5KBO0H\MP900178904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558" y="3827439"/>
            <a:ext cx="1828800" cy="121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florianovar\AppData\Local\Microsoft\Windows\Temporary Internet Files\Content.IE5\5ZZC9791\MC900441411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637" y="1298603"/>
            <a:ext cx="182245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lorianovar\AppData\Local\Microsoft\Windows\Temporary Internet Files\Content.IE5\O0X4AN2G\MC900250585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054" y="5234719"/>
            <a:ext cx="1130174" cy="134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válný popisek 14"/>
          <p:cNvSpPr/>
          <p:nvPr/>
        </p:nvSpPr>
        <p:spPr>
          <a:xfrm>
            <a:off x="3020928" y="165762"/>
            <a:ext cx="4287375" cy="1225172"/>
          </a:xfrm>
          <a:prstGeom prst="wedgeEllipseCallout">
            <a:avLst>
              <a:gd name="adj1" fmla="val -77144"/>
              <a:gd name="adj2" fmla="val 2984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prstClr val="black"/>
                </a:solidFill>
              </a:rPr>
              <a:t>Jak se ozývají?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19323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4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4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4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4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4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4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4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4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4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florianovar\AppData\Local\Microsoft\Windows\Temporary Internet Files\Content.IE5\Z0R3RTH3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6384" y1="27707" x2="36384" y2="27707"/>
                        <a14:foregroundMark x1="72656" y1="27989" x2="72656" y2="279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24944"/>
            <a:ext cx="372142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álný popisek 5"/>
          <p:cNvSpPr/>
          <p:nvPr/>
        </p:nvSpPr>
        <p:spPr>
          <a:xfrm>
            <a:off x="3048335" y="188640"/>
            <a:ext cx="5916153" cy="3528391"/>
          </a:xfrm>
          <a:prstGeom prst="wedgeEllipseCallout">
            <a:avLst>
              <a:gd name="adj1" fmla="val -31086"/>
              <a:gd name="adj2" fmla="val 6542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3600" b="1" dirty="0">
                <a:solidFill>
                  <a:prstClr val="black"/>
                </a:solidFill>
              </a:rPr>
              <a:t>Tón</a:t>
            </a:r>
            <a:r>
              <a:rPr lang="cs-CZ" sz="3600" dirty="0">
                <a:solidFill>
                  <a:prstClr val="black"/>
                </a:solidFill>
              </a:rPr>
              <a:t> je také zvuk, </a:t>
            </a:r>
            <a:r>
              <a:rPr lang="cs-CZ" sz="3600" dirty="0" smtClean="0">
                <a:solidFill>
                  <a:prstClr val="black"/>
                </a:solidFill>
              </a:rPr>
              <a:t>který můžeme </a:t>
            </a:r>
            <a:r>
              <a:rPr lang="cs-CZ" sz="3600" b="1" dirty="0" smtClean="0">
                <a:solidFill>
                  <a:prstClr val="black"/>
                </a:solidFill>
              </a:rPr>
              <a:t>zazpívat</a:t>
            </a:r>
            <a:r>
              <a:rPr lang="cs-CZ" sz="3600" dirty="0" smtClean="0">
                <a:solidFill>
                  <a:prstClr val="black"/>
                </a:solidFill>
              </a:rPr>
              <a:t> </a:t>
            </a:r>
            <a:r>
              <a:rPr lang="cs-CZ" sz="3600" dirty="0">
                <a:solidFill>
                  <a:prstClr val="black"/>
                </a:solidFill>
              </a:rPr>
              <a:t>nebo </a:t>
            </a:r>
            <a:r>
              <a:rPr lang="cs-CZ" sz="3600" b="1" dirty="0">
                <a:solidFill>
                  <a:prstClr val="black"/>
                </a:solidFill>
              </a:rPr>
              <a:t>zahrát</a:t>
            </a:r>
            <a:r>
              <a:rPr lang="cs-CZ" sz="3600" dirty="0">
                <a:solidFill>
                  <a:prstClr val="black"/>
                </a:solidFill>
              </a:rPr>
              <a:t> na hudební nástroj</a:t>
            </a:r>
            <a:r>
              <a:rPr lang="cs-CZ" sz="3600" dirty="0" smtClean="0">
                <a:solidFill>
                  <a:prstClr val="black"/>
                </a:solidFill>
              </a:rPr>
              <a:t>.</a:t>
            </a:r>
            <a:endParaRPr lang="cs-CZ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65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florianovar\AppData\Local\Microsoft\Windows\Temporary Internet Files\Content.IE5\WT4TPKX5\MC90044130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27783">
            <a:off x="3709723" y="1227079"/>
            <a:ext cx="2988400" cy="298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lorianovar\AppData\Local\Microsoft\Windows\Temporary Internet Files\Content.IE5\WT4TPKX5\MC9003052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9881">
            <a:off x="4940865" y="4447468"/>
            <a:ext cx="1742915" cy="78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florianovar\AppData\Local\Microsoft\Windows\Temporary Internet Files\Content.IE5\UADTYMDV\MC9003267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34" y="4677538"/>
            <a:ext cx="2160433" cy="1883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florianovar\AppData\Local\Microsoft\Windows\Temporary Internet Files\Content.IE5\WT4TPKX5\MC90022516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417" y="3111683"/>
            <a:ext cx="1080120" cy="133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florianovar\AppData\Local\Microsoft\Windows\Temporary Internet Files\Content.IE5\FKOVMLT0\MP90040651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093" y="4653349"/>
            <a:ext cx="1159803" cy="1738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florianovar\AppData\Local\Microsoft\Windows\Temporary Internet Files\Content.IE5\Z0R3RTH3\MP90044910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38721" y1="28238" x2="38721" y2="28238"/>
                        <a14:foregroundMark x1="73064" y1="28662" x2="73064" y2="286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42" y="263610"/>
            <a:ext cx="2470890" cy="196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florianovar\AppData\Local\Microsoft\Windows\Temporary Internet Files\Content.IE5\KXBLGCBL\MC900441736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253" y="3378055"/>
            <a:ext cx="1535894" cy="1535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florianovar\AppData\Local\Microsoft\Windows\Temporary Internet Files\Content.IE5\QSN66JC7\MP900385227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76223"/>
            <a:ext cx="1051577" cy="14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 descr="C:\Users\florianovar\AppData\Local\Microsoft\Windows\Temporary Internet Files\Content.IE5\Z5SQY4EL\MC90019896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414" y="3176223"/>
            <a:ext cx="792088" cy="110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Users\florianovar\AppData\Local\Microsoft\Windows\Temporary Internet Files\Content.IE5\QY4DGTW9\MC900197385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007" y="3417334"/>
            <a:ext cx="781464" cy="620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C:\Users\florianovar\AppData\Local\Microsoft\Windows\Temporary Internet Files\Content.IE5\QY4DGTW9\MC900290594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236" y="2600021"/>
            <a:ext cx="1236431" cy="102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florianovar\AppData\Local\Microsoft\Windows\Temporary Internet Files\Content.IE5\BHD1CVFS\MC900441753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108" y="2223849"/>
            <a:ext cx="1177256" cy="117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5" descr="C:\Users\florianovar\AppData\Local\Microsoft\Windows\Temporary Internet Files\Content.IE5\L704ABJ7\MC900295823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2109">
            <a:off x="2843120" y="5164001"/>
            <a:ext cx="1091827" cy="98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lorianovar\AppData\Local\Microsoft\Windows\Temporary Internet Files\Content.IE5\5ZZC9791\MC900233118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683" y="5522777"/>
            <a:ext cx="1689056" cy="121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válný popisek 18"/>
          <p:cNvSpPr/>
          <p:nvPr/>
        </p:nvSpPr>
        <p:spPr>
          <a:xfrm>
            <a:off x="3601755" y="188640"/>
            <a:ext cx="5077072" cy="1928490"/>
          </a:xfrm>
          <a:prstGeom prst="wedgeEllipseCallout">
            <a:avLst>
              <a:gd name="adj1" fmla="val -84964"/>
              <a:gd name="adj2" fmla="val 1366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Zakroužkuj, co vydává pouze </a:t>
            </a:r>
            <a:r>
              <a:rPr lang="cs-CZ" sz="3600" b="1" dirty="0" smtClean="0">
                <a:solidFill>
                  <a:schemeClr val="tx1"/>
                </a:solidFill>
              </a:rPr>
              <a:t>zvuky</a:t>
            </a:r>
            <a:r>
              <a:rPr lang="cs-CZ" sz="3600" dirty="0" smtClean="0">
                <a:solidFill>
                  <a:schemeClr val="tx1"/>
                </a:solidFill>
              </a:rPr>
              <a:t>.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12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florianovar\AppData\Local\Microsoft\Windows\Temporary Internet Files\Content.IE5\WT4TPKX5\MC9003052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9881">
            <a:off x="4940865" y="4447468"/>
            <a:ext cx="1742915" cy="78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florianovar\AppData\Local\Microsoft\Windows\Temporary Internet Files\Content.IE5\UADTYMDV\MC9003267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34" y="4677538"/>
            <a:ext cx="2160433" cy="1883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florianovar\AppData\Local\Microsoft\Windows\Temporary Internet Files\Content.IE5\WT4TPKX5\MC9002251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417" y="3111683"/>
            <a:ext cx="1080120" cy="133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florianovar\AppData\Local\Microsoft\Windows\Temporary Internet Files\Content.IE5\FKOVMLT0\MP90040651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093" y="4653349"/>
            <a:ext cx="1159803" cy="1738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florianovar\AppData\Local\Microsoft\Windows\Temporary Internet Files\Content.IE5\Z0R3RTH3\MP90044910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36195" y1="28025" x2="36195" y2="28025"/>
                        <a14:foregroundMark x1="72727" y1="29936" x2="72727" y2="29936"/>
                        <a14:foregroundMark x1="69865" y1="27601" x2="69865" y2="27601"/>
                        <a14:foregroundMark x1="32828" y1="32059" x2="32828" y2="320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42" y="263610"/>
            <a:ext cx="2470890" cy="196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álný popisek 12"/>
          <p:cNvSpPr/>
          <p:nvPr/>
        </p:nvSpPr>
        <p:spPr>
          <a:xfrm>
            <a:off x="3601755" y="188640"/>
            <a:ext cx="5077072" cy="1512168"/>
          </a:xfrm>
          <a:prstGeom prst="wedgeEllipseCallout">
            <a:avLst>
              <a:gd name="adj1" fmla="val -82545"/>
              <a:gd name="adj2" fmla="val 2901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Řešení.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3" name="Picture 2" descr="C:\Users\florianovar\AppData\Local\Microsoft\Windows\Temporary Internet Files\Content.IE5\KXBLGCBL\MC900441736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091" y="3269536"/>
            <a:ext cx="1535894" cy="1535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florianovar\AppData\Local\Microsoft\Windows\Temporary Internet Files\Content.IE5\QSN66JC7\MP90038522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76223"/>
            <a:ext cx="1051577" cy="14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 descr="C:\Users\florianovar\AppData\Local\Microsoft\Windows\Temporary Internet Files\Content.IE5\Z5SQY4EL\MC90019896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414" y="3176223"/>
            <a:ext cx="792088" cy="110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Users\florianovar\AppData\Local\Microsoft\Windows\Temporary Internet Files\Content.IE5\QY4DGTW9\MC900197385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007" y="3417334"/>
            <a:ext cx="781464" cy="620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florianovar\AppData\Local\Microsoft\Windows\Temporary Internet Files\Content.IE5\WT4TPKX5\MC900441307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27783">
            <a:off x="3709723" y="1227079"/>
            <a:ext cx="2988400" cy="298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C:\Users\florianovar\AppData\Local\Microsoft\Windows\Temporary Internet Files\Content.IE5\QY4DGTW9\MC900290594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236" y="2600021"/>
            <a:ext cx="1236431" cy="102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florianovar\AppData\Local\Microsoft\Windows\Temporary Internet Files\Content.IE5\BHD1CVFS\MC900441753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108" y="2223849"/>
            <a:ext cx="1177256" cy="117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5" descr="C:\Users\florianovar\AppData\Local\Microsoft\Windows\Temporary Internet Files\Content.IE5\L704ABJ7\MC900295823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2109">
            <a:off x="2843120" y="5164001"/>
            <a:ext cx="1091827" cy="98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lorianovar\AppData\Local\Microsoft\Windows\Temporary Internet Files\Content.IE5\5ZZC9791\MC900233118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683" y="5522777"/>
            <a:ext cx="1689056" cy="121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 1"/>
          <p:cNvSpPr/>
          <p:nvPr/>
        </p:nvSpPr>
        <p:spPr>
          <a:xfrm>
            <a:off x="1375105" y="2600021"/>
            <a:ext cx="1658327" cy="11273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20152" y="2924944"/>
            <a:ext cx="1658327" cy="19778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415124" y="4648431"/>
            <a:ext cx="2395220" cy="205759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2728639" y="5073529"/>
            <a:ext cx="1383796" cy="11667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4119685" y="5394456"/>
            <a:ext cx="2020605" cy="131157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6747155" y="4442394"/>
            <a:ext cx="2020605" cy="21188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3183318" y="3324813"/>
            <a:ext cx="2020605" cy="157798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7086093" y="3176223"/>
            <a:ext cx="1374339" cy="12661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5388213" y="3012427"/>
            <a:ext cx="1374339" cy="12661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6762552" y="2117130"/>
            <a:ext cx="1390950" cy="13284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208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florianovar\AppData\Local\Microsoft\Windows\Temporary Internet Files\Content.IE5\Z0R3RTH3\MP9004491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832">
                        <a14:foregroundMark x1="33165" y1="29936" x2="33165" y2="29936"/>
                        <a14:foregroundMark x1="72727" y1="28450" x2="72727" y2="284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891" y="0"/>
            <a:ext cx="2470890" cy="196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álný popisek 12"/>
          <p:cNvSpPr/>
          <p:nvPr/>
        </p:nvSpPr>
        <p:spPr>
          <a:xfrm>
            <a:off x="323528" y="276374"/>
            <a:ext cx="5077072" cy="1928490"/>
          </a:xfrm>
          <a:prstGeom prst="wedgeEllipseCallout">
            <a:avLst>
              <a:gd name="adj1" fmla="val 90637"/>
              <a:gd name="adj2" fmla="val -687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Zakroužkuj, co vydává</a:t>
            </a:r>
            <a:r>
              <a:rPr lang="cs-CZ" sz="3600" b="1" dirty="0" smtClean="0">
                <a:solidFill>
                  <a:schemeClr val="tx1"/>
                </a:solidFill>
              </a:rPr>
              <a:t> tóny</a:t>
            </a:r>
            <a:r>
              <a:rPr lang="cs-CZ" sz="3600" dirty="0" smtClean="0">
                <a:solidFill>
                  <a:schemeClr val="tx1"/>
                </a:solidFill>
              </a:rPr>
              <a:t>.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18" name="Picture 5" descr="C:\Users\florianovar\AppData\Local\Microsoft\Windows\Temporary Internet Files\Content.IE5\Z5SQY4EL\MC90044178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20681"/>
            <a:ext cx="2239144" cy="223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C:\Users\florianovar\AppData\Local\Microsoft\Windows\Temporary Internet Files\Content.IE5\QSN66JC7\MP90031390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949" y="5215317"/>
            <a:ext cx="1815425" cy="150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C:\Users\florianovar\AppData\Local\Microsoft\Windows\Temporary Internet Files\Content.IE5\FKOVMLT0\MC90029619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315" y="5336853"/>
            <a:ext cx="1586045" cy="11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6" descr="C:\Users\florianovar\AppData\Local\Microsoft\Windows\Temporary Internet Files\Content.IE5\QSN66JC7\MP90040526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742" y="2058630"/>
            <a:ext cx="1794272" cy="128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lorianovar\AppData\Local\Microsoft\Windows\Temporary Internet Files\Content.IE5\FKOVMLT0\MC90003427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934" y="5390545"/>
            <a:ext cx="1249594" cy="1059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florianovar\AppData\Local\Microsoft\Windows\Temporary Internet Files\Content.IE5\L704ABJ7\MP900448586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939" y="2280109"/>
            <a:ext cx="1004998" cy="1507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florianovar\AppData\Local\Microsoft\Windows\Temporary Internet Files\Content.IE5\QSN66JC7\MP900178904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585" y="3467762"/>
            <a:ext cx="1943943" cy="128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C:\Users\florianovar\AppData\Local\Microsoft\Windows\Temporary Internet Files\Content.IE5\FFK8QRPJ\MP900424391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082" y="5027759"/>
            <a:ext cx="1735088" cy="115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florianovar\AppData\Local\Microsoft\Windows\Temporary Internet Files\Content.IE5\521CUHTJ\MP900382773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628153" y="3664716"/>
            <a:ext cx="1135869" cy="159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C:\Users\florianovar\AppData\Local\Microsoft\Windows\Temporary Internet Files\Content.IE5\WT4TPKX5\MC900225168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337" y="1844824"/>
            <a:ext cx="918214" cy="113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5" descr="C:\Users\florianovar\AppData\Local\Microsoft\Windows\Temporary Internet Files\Content.IE5\K2GSN73L\MC900398459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360" y="2242410"/>
            <a:ext cx="2027761" cy="101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florianovar\AppData\Local\Microsoft\Windows\Temporary Internet Files\Content.IE5\33D8KHVY\MC900390674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30" y="3891889"/>
            <a:ext cx="1220227" cy="2654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florianovar\AppData\Local\Microsoft\Windows\Temporary Internet Files\Content.IE5\33D8KHVY\MC900441306[1]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68723">
            <a:off x="2123888" y="3057552"/>
            <a:ext cx="1663817" cy="166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florianovar\AppData\Local\Microsoft\Windows\Temporary Internet Files\Content.IE5\BHD1CVFS\MC900150329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404" y="2472357"/>
            <a:ext cx="529319" cy="454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90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florianovar\AppData\Local\Microsoft\Windows\Temporary Internet Files\Content.IE5\L704ABJ7\MP90044858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939" y="2280109"/>
            <a:ext cx="1004998" cy="1507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Ovál 28"/>
          <p:cNvSpPr/>
          <p:nvPr/>
        </p:nvSpPr>
        <p:spPr>
          <a:xfrm>
            <a:off x="4259028" y="1745822"/>
            <a:ext cx="1141571" cy="15140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Picture 2" descr="C:\Users\florianovar\AppData\Local\Microsoft\Windows\Temporary Internet Files\Content.IE5\Z0R3RTH3\MP9004491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39226" y1="29936" x2="39226" y2="29936"/>
                        <a14:foregroundMark x1="73064" y1="28875" x2="73064" y2="28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891" y="0"/>
            <a:ext cx="2470890" cy="196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álný popisek 12"/>
          <p:cNvSpPr/>
          <p:nvPr/>
        </p:nvSpPr>
        <p:spPr>
          <a:xfrm>
            <a:off x="323528" y="276374"/>
            <a:ext cx="5077072" cy="1469448"/>
          </a:xfrm>
          <a:prstGeom prst="wedgeEllipseCallout">
            <a:avLst>
              <a:gd name="adj1" fmla="val 88755"/>
              <a:gd name="adj2" fmla="val 705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Řešení</a:t>
            </a:r>
            <a:r>
              <a:rPr lang="cs-CZ" sz="3600" dirty="0" smtClean="0">
                <a:solidFill>
                  <a:schemeClr val="tx1"/>
                </a:solidFill>
              </a:rPr>
              <a:t>.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18" name="Picture 5" descr="C:\Users\florianovar\AppData\Local\Microsoft\Windows\Temporary Internet Files\Content.IE5\Z5SQY4EL\MC900441789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85" y="2220681"/>
            <a:ext cx="2239144" cy="223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C:\Users\florianovar\AppData\Local\Microsoft\Windows\Temporary Internet Files\Content.IE5\QSN66JC7\MP90031390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949" y="5215317"/>
            <a:ext cx="1815425" cy="150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C:\Users\florianovar\AppData\Local\Microsoft\Windows\Temporary Internet Files\Content.IE5\FKOVMLT0\MC90029619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315" y="5336853"/>
            <a:ext cx="1586045" cy="11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6" descr="C:\Users\florianovar\AppData\Local\Microsoft\Windows\Temporary Internet Files\Content.IE5\QSN66JC7\MP900405268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742" y="2058630"/>
            <a:ext cx="1794272" cy="128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lorianovar\AppData\Local\Microsoft\Windows\Temporary Internet Files\Content.IE5\FKOVMLT0\MC90003427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934" y="5390545"/>
            <a:ext cx="1249594" cy="1059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florianovar\AppData\Local\Microsoft\Windows\Temporary Internet Files\Content.IE5\QSN66JC7\MP900178904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585" y="3467762"/>
            <a:ext cx="1943943" cy="128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C:\Users\florianovar\AppData\Local\Microsoft\Windows\Temporary Internet Files\Content.IE5\FFK8QRPJ\MP900424391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082" y="5027759"/>
            <a:ext cx="1735088" cy="115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florianovar\AppData\Local\Microsoft\Windows\Temporary Internet Files\Content.IE5\521CUHTJ\MP900382773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628153" y="3664716"/>
            <a:ext cx="1135869" cy="159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C:\Users\florianovar\AppData\Local\Microsoft\Windows\Temporary Internet Files\Content.IE5\WT4TPKX5\MC900225168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337" y="1844824"/>
            <a:ext cx="918214" cy="113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5" descr="C:\Users\florianovar\AppData\Local\Microsoft\Windows\Temporary Internet Files\Content.IE5\K2GSN73L\MC900398459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360" y="2242410"/>
            <a:ext cx="2027761" cy="101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florianovar\AppData\Local\Microsoft\Windows\Temporary Internet Files\Content.IE5\33D8KHVY\MC900390674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9" y="3960605"/>
            <a:ext cx="1220227" cy="2654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florianovar\AppData\Local\Microsoft\Windows\Temporary Internet Files\Content.IE5\33D8KHVY\MC900441306[1]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68723">
            <a:off x="2032450" y="3072793"/>
            <a:ext cx="1663817" cy="166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florianovar\AppData\Local\Microsoft\Windows\Temporary Internet Files\Content.IE5\BHD1CVFS\MC900150329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404" y="2472357"/>
            <a:ext cx="529319" cy="454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vál 21"/>
          <p:cNvSpPr/>
          <p:nvPr/>
        </p:nvSpPr>
        <p:spPr>
          <a:xfrm>
            <a:off x="250813" y="2205885"/>
            <a:ext cx="2419733" cy="23387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223279" y="3884482"/>
            <a:ext cx="1237400" cy="270653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3329654" y="5215317"/>
            <a:ext cx="2018953" cy="157695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7197401" y="5271981"/>
            <a:ext cx="1696660" cy="12968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4259029" y="3688546"/>
            <a:ext cx="1942631" cy="144704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2562672" y="2976064"/>
            <a:ext cx="958643" cy="18168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44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323528" y="404664"/>
            <a:ext cx="8568952" cy="165618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Zdroje:</a:t>
            </a:r>
          </a:p>
          <a:p>
            <a:pPr marL="45720" indent="0">
              <a:buNone/>
            </a:pPr>
            <a:r>
              <a:rPr lang="cs-CZ" dirty="0" smtClean="0"/>
              <a:t>Kliparty </a:t>
            </a:r>
            <a:r>
              <a:rPr lang="cs-CZ" dirty="0" smtClean="0">
                <a:cs typeface="Times New Roman" pitchFamily="18" charset="0"/>
              </a:rPr>
              <a:t>www.office.microsoft.com</a:t>
            </a:r>
            <a:endParaRPr lang="cs-CZ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18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423</Words>
  <Application>Microsoft Office PowerPoint</Application>
  <PresentationFormat>Předvádění na obrazovce (4:3)</PresentationFormat>
  <Paragraphs>61</Paragraphs>
  <Slides>13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Hlasy, zvuky, tóny</dc:title>
  <dc:creator>Renata Florianová</dc:creator>
  <cp:lastModifiedBy>Renata Florianová</cp:lastModifiedBy>
  <cp:revision>76</cp:revision>
  <dcterms:created xsi:type="dcterms:W3CDTF">2013-03-10T15:10:04Z</dcterms:created>
  <dcterms:modified xsi:type="dcterms:W3CDTF">2013-04-28T10:41:15Z</dcterms:modified>
</cp:coreProperties>
</file>