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77" r:id="rId2"/>
    <p:sldId id="278" r:id="rId3"/>
    <p:sldId id="276" r:id="rId4"/>
    <p:sldId id="268" r:id="rId5"/>
    <p:sldId id="269" r:id="rId6"/>
    <p:sldId id="270" r:id="rId7"/>
    <p:sldId id="259" r:id="rId8"/>
    <p:sldId id="272" r:id="rId9"/>
    <p:sldId id="271" r:id="rId10"/>
    <p:sldId id="273" r:id="rId11"/>
    <p:sldId id="279" r:id="rId12"/>
    <p:sldId id="275" r:id="rId13"/>
    <p:sldId id="280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Výchozí oddíl" id="{3A86150A-D3F3-4DE0-AF31-5C700AD79C84}">
          <p14:sldIdLst>
            <p14:sldId id="277"/>
            <p14:sldId id="278"/>
            <p14:sldId id="276"/>
            <p14:sldId id="268"/>
            <p14:sldId id="269"/>
            <p14:sldId id="270"/>
            <p14:sldId id="259"/>
            <p14:sldId id="272"/>
            <p14:sldId id="271"/>
            <p14:sldId id="273"/>
            <p14:sldId id="279"/>
            <p14:sldId id="275"/>
            <p14:sldId id="280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2020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24" autoAdjust="0"/>
    <p:restoredTop sz="94660"/>
  </p:normalViewPr>
  <p:slideViewPr>
    <p:cSldViewPr>
      <p:cViewPr>
        <p:scale>
          <a:sx n="70" d="100"/>
          <a:sy n="70" d="100"/>
        </p:scale>
        <p:origin x="-1296" y="-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CA4D204-64BC-42B2-8D53-CC8405DE676C}" type="datetimeFigureOut">
              <a:rPr lang="cs-CZ" smtClean="0"/>
              <a:t>28.4.2013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728042-71E0-450A-BF34-7B53B746DD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957765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6EBE8-6D38-4A62-BB11-0762BD97FCB9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A0C0A5-7848-48C0-BE21-A01CA4842D3A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546029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728042-71E0-450A-BF34-7B53B746DD50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78719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D2C10-0F3F-4B39-B915-D3445B7203EF}" type="datetimeFigureOut">
              <a:rPr lang="cs-CZ" smtClean="0"/>
              <a:t>28.4.2013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8BA722-9AEC-447D-A00A-F4662519B80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9439129"/>
      </p:ext>
    </p:extLst>
  </p:cSld>
  <p:clrMapOvr>
    <a:masterClrMapping/>
  </p:clrMapOvr>
  <p:transition spd="slow">
    <p:wipe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D2C10-0F3F-4B39-B915-D3445B7203EF}" type="datetimeFigureOut">
              <a:rPr lang="cs-CZ" smtClean="0"/>
              <a:t>28.4.2013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8BA722-9AEC-447D-A00A-F4662519B80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77701483"/>
      </p:ext>
    </p:extLst>
  </p:cSld>
  <p:clrMapOvr>
    <a:masterClrMapping/>
  </p:clrMapOvr>
  <p:transition spd="slow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D2C10-0F3F-4B39-B915-D3445B7203EF}" type="datetimeFigureOut">
              <a:rPr lang="cs-CZ" smtClean="0"/>
              <a:t>28.4.2013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8BA722-9AEC-447D-A00A-F4662519B80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38853719"/>
      </p:ext>
    </p:extLst>
  </p:cSld>
  <p:clrMapOvr>
    <a:masterClrMapping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D2C10-0F3F-4B39-B915-D3445B7203EF}" type="datetimeFigureOut">
              <a:rPr lang="cs-CZ" smtClean="0"/>
              <a:t>28.4.2013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8BA722-9AEC-447D-A00A-F4662519B80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20972376"/>
      </p:ext>
    </p:extLst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D2C10-0F3F-4B39-B915-D3445B7203EF}" type="datetimeFigureOut">
              <a:rPr lang="cs-CZ" smtClean="0"/>
              <a:t>28.4.2013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8BA722-9AEC-447D-A00A-F4662519B80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54842734"/>
      </p:ext>
    </p:extLst>
  </p:cSld>
  <p:clrMapOvr>
    <a:masterClrMapping/>
  </p:clrMapOvr>
  <p:transition spd="slow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D2C10-0F3F-4B39-B915-D3445B7203EF}" type="datetimeFigureOut">
              <a:rPr lang="cs-CZ" smtClean="0"/>
              <a:t>28.4.2013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8BA722-9AEC-447D-A00A-F4662519B80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1215425"/>
      </p:ext>
    </p:extLst>
  </p:cSld>
  <p:clrMapOvr>
    <a:masterClrMapping/>
  </p:clrMapOvr>
  <p:transition spd="slow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D2C10-0F3F-4B39-B915-D3445B7203EF}" type="datetimeFigureOut">
              <a:rPr lang="cs-CZ" smtClean="0"/>
              <a:t>28.4.2013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8BA722-9AEC-447D-A00A-F4662519B80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5930115"/>
      </p:ext>
    </p:extLst>
  </p:cSld>
  <p:clrMapOvr>
    <a:masterClrMapping/>
  </p:clrMapOvr>
  <p:transition spd="slow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D2C10-0F3F-4B39-B915-D3445B7203EF}" type="datetimeFigureOut">
              <a:rPr lang="cs-CZ" smtClean="0"/>
              <a:t>28.4.2013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8BA722-9AEC-447D-A00A-F4662519B80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70590491"/>
      </p:ext>
    </p:extLst>
  </p:cSld>
  <p:clrMapOvr>
    <a:masterClrMapping/>
  </p:clrMapOvr>
  <p:transition spd="slow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D2C10-0F3F-4B39-B915-D3445B7203EF}" type="datetimeFigureOut">
              <a:rPr lang="cs-CZ" smtClean="0"/>
              <a:t>28.4.2013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8BA722-9AEC-447D-A00A-F4662519B80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75367427"/>
      </p:ext>
    </p:extLst>
  </p:cSld>
  <p:clrMapOvr>
    <a:masterClrMapping/>
  </p:clrMapOvr>
  <p:transition spd="slow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D2C10-0F3F-4B39-B915-D3445B7203EF}" type="datetimeFigureOut">
              <a:rPr lang="cs-CZ" smtClean="0"/>
              <a:t>28.4.2013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8BA722-9AEC-447D-A00A-F4662519B80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20967725"/>
      </p:ext>
    </p:extLst>
  </p:cSld>
  <p:clrMapOvr>
    <a:masterClrMapping/>
  </p:clrMapOvr>
  <p:transition spd="slow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D2C10-0F3F-4B39-B915-D3445B7203EF}" type="datetimeFigureOut">
              <a:rPr lang="cs-CZ" smtClean="0"/>
              <a:t>28.4.2013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8BA722-9AEC-447D-A00A-F4662519B80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68175538"/>
      </p:ext>
    </p:extLst>
  </p:cSld>
  <p:clrMapOvr>
    <a:masterClrMapping/>
  </p:clrMapOvr>
  <p:transition spd="slow"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51000"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CD2C10-0F3F-4B39-B915-D3445B7203EF}" type="datetimeFigureOut">
              <a:rPr lang="cs-CZ" smtClean="0"/>
              <a:t>28.4.2013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8BA722-9AEC-447D-A00A-F4662519B80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10805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ipe dir="r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w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microsoft.com/office/2007/relationships/hdphoto" Target="../media/hdphoto2.wdp"/><Relationship Id="rId7" Type="http://schemas.openxmlformats.org/officeDocument/2006/relationships/image" Target="../media/image9.w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11" Type="http://schemas.openxmlformats.org/officeDocument/2006/relationships/image" Target="../media/image12.jpeg"/><Relationship Id="rId5" Type="http://schemas.openxmlformats.org/officeDocument/2006/relationships/image" Target="../media/image7.wmf"/><Relationship Id="rId10" Type="http://schemas.openxmlformats.org/officeDocument/2006/relationships/image" Target="../media/image11.jpeg"/><Relationship Id="rId4" Type="http://schemas.openxmlformats.org/officeDocument/2006/relationships/image" Target="../media/image6.wmf"/><Relationship Id="rId9" Type="http://schemas.microsoft.com/office/2007/relationships/hdphoto" Target="../media/hdphoto3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2.xml"/><Relationship Id="rId5" Type="http://schemas.microsoft.com/office/2007/relationships/hdphoto" Target="../media/hdphoto4.wdp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13877" y="332656"/>
            <a:ext cx="5716247" cy="2016224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5664156"/>
              </p:ext>
            </p:extLst>
          </p:nvPr>
        </p:nvGraphicFramePr>
        <p:xfrm>
          <a:off x="1403648" y="2377545"/>
          <a:ext cx="6624736" cy="1800199"/>
        </p:xfrm>
        <a:graphic>
          <a:graphicData uri="http://schemas.openxmlformats.org/drawingml/2006/table">
            <a:tbl>
              <a:tblPr/>
              <a:tblGrid>
                <a:gridCol w="2097429"/>
                <a:gridCol w="4527307"/>
              </a:tblGrid>
              <a:tr h="63052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ZÁKLADNÍ ŠKOLA, JIČÍN, HUSOVA 170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018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CZ.1.07/1.4.00/21.2862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1949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a název klíčové aktivity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3.2 Inovace a zkvalitnění výuky prostřednictvím ICT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TextovéPole 5"/>
          <p:cNvSpPr txBox="1"/>
          <p:nvPr/>
        </p:nvSpPr>
        <p:spPr>
          <a:xfrm>
            <a:off x="467544" y="4725144"/>
            <a:ext cx="813690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b="1" dirty="0" smtClean="0">
                <a:solidFill>
                  <a:srgbClr val="000000"/>
                </a:solidFill>
              </a:rPr>
              <a:t>Název DUM:  </a:t>
            </a:r>
            <a:r>
              <a:rPr lang="cs-CZ" dirty="0" smtClean="0">
                <a:solidFill>
                  <a:srgbClr val="000000"/>
                </a:solidFill>
              </a:rPr>
              <a:t>VY_32_INOVACE_XV_2_02_Notová osnova</a:t>
            </a:r>
          </a:p>
          <a:p>
            <a:endParaRPr lang="cs-CZ" b="1" dirty="0" smtClean="0">
              <a:solidFill>
                <a:srgbClr val="000000"/>
              </a:solidFill>
            </a:endParaRPr>
          </a:p>
          <a:p>
            <a:r>
              <a:rPr lang="cs-CZ" b="1" dirty="0" smtClean="0">
                <a:solidFill>
                  <a:srgbClr val="000000"/>
                </a:solidFill>
              </a:rPr>
              <a:t>Šablona číslo:    </a:t>
            </a:r>
            <a:r>
              <a:rPr lang="cs-CZ" dirty="0" smtClean="0">
                <a:solidFill>
                  <a:srgbClr val="000000"/>
                </a:solidFill>
              </a:rPr>
              <a:t>XV</a:t>
            </a:r>
            <a:r>
              <a:rPr lang="cs-CZ" b="1" dirty="0" smtClean="0">
                <a:solidFill>
                  <a:srgbClr val="000000"/>
                </a:solidFill>
              </a:rPr>
              <a:t>          Sada číslo:     </a:t>
            </a:r>
            <a:r>
              <a:rPr lang="cs-CZ" dirty="0" smtClean="0">
                <a:solidFill>
                  <a:srgbClr val="000000"/>
                </a:solidFill>
              </a:rPr>
              <a:t>2 </a:t>
            </a:r>
            <a:r>
              <a:rPr lang="cs-CZ" b="1" dirty="0" smtClean="0">
                <a:solidFill>
                  <a:srgbClr val="000000"/>
                </a:solidFill>
              </a:rPr>
              <a:t>          Pořadové číslo DUM:   </a:t>
            </a:r>
            <a:r>
              <a:rPr lang="cs-CZ" dirty="0" smtClean="0">
                <a:solidFill>
                  <a:srgbClr val="000000"/>
                </a:solidFill>
              </a:rPr>
              <a:t>0</a:t>
            </a:r>
            <a:r>
              <a:rPr lang="cs-CZ" dirty="0">
                <a:solidFill>
                  <a:srgbClr val="000000"/>
                </a:solidFill>
              </a:rPr>
              <a:t>2</a:t>
            </a:r>
            <a:endParaRPr lang="cs-CZ" dirty="0" smtClean="0">
              <a:solidFill>
                <a:srgbClr val="000000"/>
              </a:solidFill>
            </a:endParaRPr>
          </a:p>
          <a:p>
            <a:endParaRPr lang="cs-CZ" b="1" dirty="0" smtClean="0">
              <a:solidFill>
                <a:srgbClr val="000000"/>
              </a:solidFill>
            </a:endParaRPr>
          </a:p>
          <a:p>
            <a:r>
              <a:rPr lang="cs-CZ" b="1" dirty="0" smtClean="0">
                <a:solidFill>
                  <a:srgbClr val="000000"/>
                </a:solidFill>
              </a:rPr>
              <a:t>Autor: </a:t>
            </a:r>
            <a:r>
              <a:rPr lang="cs-CZ" dirty="0" smtClean="0">
                <a:solidFill>
                  <a:srgbClr val="000000"/>
                </a:solidFill>
              </a:rPr>
              <a:t>Mgr. Renata Florianová</a:t>
            </a:r>
            <a:endParaRPr lang="cs-CZ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0923255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10617916"/>
              </p:ext>
            </p:extLst>
          </p:nvPr>
        </p:nvGraphicFramePr>
        <p:xfrm>
          <a:off x="395536" y="620688"/>
          <a:ext cx="8352926" cy="4943091"/>
        </p:xfrm>
        <a:graphic>
          <a:graphicData uri="http://schemas.openxmlformats.org/drawingml/2006/table">
            <a:tbl>
              <a:tblPr firstRow="1" firstCol="1" bandRow="1"/>
              <a:tblGrid>
                <a:gridCol w="2390486"/>
                <a:gridCol w="5962440"/>
              </a:tblGrid>
              <a:tr h="46534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441" marR="3644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Žák</a:t>
                      </a:r>
                      <a:r>
                        <a:rPr lang="cs-CZ" sz="16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se učí význam hudebního pojmu notová osnova</a:t>
                      </a:r>
                      <a:endParaRPr lang="cs-CZ" sz="1600" dirty="0" smtClean="0">
                        <a:solidFill>
                          <a:srgbClr val="000000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36441" marR="3644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534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Očekávaný výstup: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441" marR="3644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Žák </a:t>
                      </a:r>
                      <a:r>
                        <a:rPr lang="cs-CZ" sz="16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rozpoznává notovou osnovu, umí určit linky a mezery</a:t>
                      </a:r>
                      <a:endParaRPr lang="cs-CZ" sz="16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441" marR="3644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094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Druh učebního materiálu: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441" marR="3644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prezentace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441" marR="3644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094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Typická věková skupina: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441" marR="3644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7 - 9 </a:t>
                      </a:r>
                      <a:r>
                        <a:rPr lang="cs-CZ" sz="16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let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441" marR="3644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094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Klíčová slova: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441" marR="3644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noProof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Notová osnova, linky, mezery</a:t>
                      </a:r>
                      <a:endParaRPr lang="en-US" sz="1600" noProof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441" marR="3644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094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Pomůcky a materiál: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441" marR="3644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Interaktivní tabule, pero, pastelky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441" marR="3644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094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Potřebný čas pro </a:t>
                      </a:r>
                      <a:r>
                        <a:rPr lang="cs-CZ" sz="1600" b="1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výuku: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441" marR="3644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20 – 30 minut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441" marR="3644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0945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Metodické zhodnocení a popis práce s digitálním učebním materiálem:</a:t>
                      </a:r>
                      <a:endParaRPr lang="cs-CZ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6441" marR="36441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326729">
                <a:tc gridSpan="2">
                  <a:txBody>
                    <a:bodyPr/>
                    <a:lstStyle/>
                    <a:p>
                      <a:pPr marL="984250" indent="-80327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200" dirty="0" smtClean="0"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/>
                        <a:cs typeface="Calibri" pitchFamily="34" charset="0"/>
                      </a:endParaRPr>
                    </a:p>
                    <a:p>
                      <a:pPr marL="1174750" marR="0" lvl="0" indent="-993775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Snímek</a:t>
                      </a:r>
                      <a:r>
                        <a:rPr lang="cs-CZ" sz="1200" baseline="0" dirty="0" smtClean="0"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 </a:t>
                      </a:r>
                      <a:r>
                        <a:rPr lang="cs-CZ" sz="1200" dirty="0" smtClean="0"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3</a:t>
                      </a:r>
                      <a:r>
                        <a:rPr lang="cs-CZ" sz="1200" baseline="0" dirty="0" smtClean="0"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–5:     Snímky slouží k motivaci. Žáci si hravou formou  opakují učivo prvouky. </a:t>
                      </a:r>
                    </a:p>
                    <a:p>
                      <a:pPr marL="1174750" marR="0" lvl="0" indent="-993775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aseline="0" dirty="0" smtClean="0"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                           Určují, kde žijí různí živočichové (v</a:t>
                      </a:r>
                      <a:r>
                        <a:rPr kumimoji="0" lang="cs-CZ" sz="12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olně</a:t>
                      </a:r>
                      <a:r>
                        <a:rPr kumimoji="0" lang="cs-CZ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 žijící a domácí zvířata).</a:t>
                      </a:r>
                      <a:endParaRPr lang="cs-CZ" sz="1200" baseline="0" dirty="0" smtClean="0"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/>
                        <a:cs typeface="Calibri" pitchFamily="34" charset="0"/>
                      </a:endParaRPr>
                    </a:p>
                    <a:p>
                      <a:pPr marL="984250" marR="0" lvl="0" indent="-803275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Snímek</a:t>
                      </a:r>
                      <a:r>
                        <a:rPr lang="cs-CZ" sz="1200" baseline="0" dirty="0" smtClean="0"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 5–9:      Žáci se seznamují hravou formou s hudebním pojmem notová osnova.</a:t>
                      </a:r>
                    </a:p>
                    <a:p>
                      <a:pPr marL="984250" marR="0" lvl="0" indent="-803275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aseline="0" dirty="0" smtClean="0"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                            Vedeme žáky k tomu, že linky a mezery se počítají odzdola.</a:t>
                      </a:r>
                    </a:p>
                    <a:p>
                      <a:pPr marL="984250" marR="0" lvl="0" indent="-803275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Snímek</a:t>
                      </a:r>
                      <a:r>
                        <a:rPr lang="cs-CZ" sz="1200" baseline="0" dirty="0" smtClean="0"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 10:        Pracovní list slouží k vytisknutí nebo k práci s interaktivní tabulí. Žáci mohou pracovat  sami, ve dvojicích </a:t>
                      </a:r>
                    </a:p>
                    <a:p>
                      <a:pPr marL="984250" marR="0" lvl="0" indent="-803275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aseline="0" smtClean="0"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                            nebo ve skupinách</a:t>
                      </a:r>
                      <a:r>
                        <a:rPr lang="cs-CZ" sz="1200" baseline="0" dirty="0" smtClean="0"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.</a:t>
                      </a:r>
                    </a:p>
                    <a:p>
                      <a:pPr marL="1174750" marR="0" lvl="0" indent="-993775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Snímek</a:t>
                      </a:r>
                      <a:r>
                        <a:rPr lang="cs-CZ" sz="1200" baseline="0" dirty="0" smtClean="0"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 11:        Řešení snímku 10.</a:t>
                      </a:r>
                    </a:p>
                    <a:p>
                      <a:pPr marL="1174750" marR="0" lvl="0" indent="-993775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Snímek</a:t>
                      </a:r>
                      <a:r>
                        <a:rPr lang="cs-CZ" sz="1200" baseline="0" dirty="0" smtClean="0"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 12:        Slouží k opakování učiva o notové osnově.</a:t>
                      </a:r>
                    </a:p>
                    <a:p>
                      <a:pPr marL="1173163" marR="0" indent="-1000125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1200" kern="1200" dirty="0" smtClean="0"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/>
                        <a:cs typeface="Calibri" pitchFamily="34" charset="0"/>
                      </a:endParaRPr>
                    </a:p>
                    <a:p>
                      <a:pPr marL="1173163" marR="0" indent="-1000125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/>
                          <a:cs typeface="Calibri" pitchFamily="34" charset="0"/>
                        </a:rPr>
                        <a:t>Učební materiál byl ověřen na interaktivní tabuli.</a:t>
                      </a:r>
                      <a:endParaRPr lang="cs-CZ" sz="1200" kern="1200" dirty="0"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/>
                        <a:cs typeface="Calibri" pitchFamily="34" charset="0"/>
                      </a:endParaRPr>
                    </a:p>
                  </a:txBody>
                  <a:tcPr marL="36441" marR="364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91110851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:\Users\florianovar\AppData\Local\Microsoft\Windows\Temporary Internet Files\Content.IE5\KXBLGCBL\MP900449103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466" r="100000">
                        <a14:foregroundMark x1="32609" y1="31507" x2="32609" y2="31507"/>
                        <a14:foregroundMark x1="73292" y1="31507" x2="73292" y2="3150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852937"/>
            <a:ext cx="3652224" cy="28974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válný popisek 4"/>
          <p:cNvSpPr/>
          <p:nvPr/>
        </p:nvSpPr>
        <p:spPr>
          <a:xfrm>
            <a:off x="3851920" y="980727"/>
            <a:ext cx="4824536" cy="2654585"/>
          </a:xfrm>
          <a:prstGeom prst="wedgeEllipseCallout">
            <a:avLst>
              <a:gd name="adj1" fmla="val -64079"/>
              <a:gd name="adj2" fmla="val 75982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cs-CZ" sz="5400" b="1" dirty="0">
                <a:solidFill>
                  <a:prstClr val="black"/>
                </a:solidFill>
              </a:rPr>
              <a:t>Notová </a:t>
            </a:r>
            <a:r>
              <a:rPr lang="cs-CZ" sz="5400" b="1" dirty="0" smtClean="0">
                <a:solidFill>
                  <a:prstClr val="black"/>
                </a:solidFill>
              </a:rPr>
              <a:t>osnova</a:t>
            </a:r>
            <a:endParaRPr lang="cs-CZ" sz="54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156353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5" descr="C:\Users\florianovar\AppData\Local\Microsoft\Windows\Temporary Internet Files\Content.IE5\KXBLGCBL\MP90044910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38750" y1="31173" x2="38750" y2="31173"/>
                        <a14:foregroundMark x1="71806" y1="33100" x2="71806" y2="33100"/>
                        <a14:foregroundMark x1="73056" y1="29597" x2="73056" y2="29597"/>
                        <a14:foregroundMark x1="35278" y1="27671" x2="35278" y2="27671"/>
                        <a14:foregroundMark x1="55833" y1="3678" x2="56250" y2="560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697356"/>
            <a:ext cx="3412896" cy="2707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Users\florianovar\AppData\Local\Microsoft\Windows\Temporary Internet Files\Content.IE5\F1GJZC0T\MC90019738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580111" y="3933056"/>
            <a:ext cx="3177495" cy="2205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Zaoblený obdélníkový popisek 5"/>
          <p:cNvSpPr/>
          <p:nvPr/>
        </p:nvSpPr>
        <p:spPr>
          <a:xfrm>
            <a:off x="4149095" y="682986"/>
            <a:ext cx="4608512" cy="1368152"/>
          </a:xfrm>
          <a:prstGeom prst="wedgeRoundRectCallout">
            <a:avLst>
              <a:gd name="adj1" fmla="val -74352"/>
              <a:gd name="adj2" fmla="val 55536"/>
              <a:gd name="adj3" fmla="val 1666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cs-CZ" sz="3200" b="1" dirty="0">
                <a:solidFill>
                  <a:prstClr val="black"/>
                </a:solidFill>
              </a:rPr>
              <a:t>Já mám svůj domeček </a:t>
            </a:r>
          </a:p>
          <a:p>
            <a:pPr lvl="0" algn="ctr"/>
            <a:r>
              <a:rPr lang="cs-CZ" sz="3200" b="1" dirty="0">
                <a:solidFill>
                  <a:prstClr val="black"/>
                </a:solidFill>
              </a:rPr>
              <a:t>v tůňce</a:t>
            </a:r>
            <a:r>
              <a:rPr lang="cs-CZ" sz="3200" b="1" dirty="0" smtClean="0">
                <a:solidFill>
                  <a:prstClr val="black"/>
                </a:solidFill>
              </a:rPr>
              <a:t>.</a:t>
            </a:r>
            <a:endParaRPr lang="cs-CZ" sz="3200" b="1" dirty="0">
              <a:solidFill>
                <a:prstClr val="black"/>
              </a:solidFill>
            </a:endParaRPr>
          </a:p>
        </p:txBody>
      </p:sp>
      <p:sp>
        <p:nvSpPr>
          <p:cNvPr id="7" name="Zaoblený obdélníkový popisek 6"/>
          <p:cNvSpPr/>
          <p:nvPr/>
        </p:nvSpPr>
        <p:spPr>
          <a:xfrm>
            <a:off x="395536" y="4221088"/>
            <a:ext cx="4608512" cy="1368152"/>
          </a:xfrm>
          <a:prstGeom prst="wedgeRoundRectCallout">
            <a:avLst>
              <a:gd name="adj1" fmla="val 75201"/>
              <a:gd name="adj2" fmla="val 6657"/>
              <a:gd name="adj3" fmla="val 1666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>
                <a:solidFill>
                  <a:prstClr val="black"/>
                </a:solidFill>
              </a:rPr>
              <a:t>Já si svůj domeček stále nosím s sebou</a:t>
            </a:r>
            <a:r>
              <a:rPr lang="cs-CZ" sz="3200" b="1" dirty="0" smtClean="0">
                <a:solidFill>
                  <a:prstClr val="black"/>
                </a:solidFill>
              </a:rPr>
              <a:t>!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val="80068762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C:\Users\florianovar\AppData\Local\Microsoft\Windows\Temporary Internet Files\Content.IE5\KXBLGCBL\MP90044910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34306" y1="28196" x2="34306" y2="28196"/>
                        <a14:foregroundMark x1="73056" y1="31524" x2="73056" y2="31524"/>
                        <a14:foregroundMark x1="55972" y1="3152" x2="55972" y2="315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69562"/>
            <a:ext cx="3168352" cy="25135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aoblený obdélníkový popisek 4"/>
          <p:cNvSpPr/>
          <p:nvPr/>
        </p:nvSpPr>
        <p:spPr>
          <a:xfrm>
            <a:off x="3967416" y="193988"/>
            <a:ext cx="4608512" cy="1368152"/>
          </a:xfrm>
          <a:prstGeom prst="wedgeRoundRectCallout">
            <a:avLst>
              <a:gd name="adj1" fmla="val -74352"/>
              <a:gd name="adj2" fmla="val 55536"/>
              <a:gd name="adj3" fmla="val 1666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cs-CZ" sz="3200" b="1" dirty="0">
                <a:solidFill>
                  <a:prstClr val="black"/>
                </a:solidFill>
              </a:rPr>
              <a:t>Víš, kde bydlí tato zvířátka</a:t>
            </a:r>
            <a:r>
              <a:rPr lang="cs-CZ" sz="3200" b="1" dirty="0" smtClean="0">
                <a:solidFill>
                  <a:prstClr val="black"/>
                </a:solidFill>
              </a:rPr>
              <a:t>?</a:t>
            </a:r>
            <a:endParaRPr lang="cs-CZ" sz="3200" b="1" dirty="0">
              <a:solidFill>
                <a:prstClr val="black"/>
              </a:solidFill>
            </a:endParaRPr>
          </a:p>
        </p:txBody>
      </p:sp>
      <p:pic>
        <p:nvPicPr>
          <p:cNvPr id="2050" name="Picture 2" descr="C:\Users\florianovar\AppData\Local\Microsoft\Windows\Temporary Internet Files\Content.IE5\UADTYMDV\MC900441413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9" y="4697282"/>
            <a:ext cx="2088232" cy="1876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florianovar\AppData\Local\Microsoft\Windows\Temporary Internet Files\Content.IE5\Z0R3RTH3\MC900057341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1979" y="3419792"/>
            <a:ext cx="1490874" cy="1231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florianovar\AppData\Local\Microsoft\Windows\Temporary Internet Files\Content.IE5\FK5KBO0H\MC900438018[1]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5466" y="2578743"/>
            <a:ext cx="1663080" cy="1663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florianovar\AppData\Local\Microsoft\Windows\Temporary Internet Files\Content.IE5\QY4DGTW9\MC900332362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4773794"/>
            <a:ext cx="2336903" cy="1631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florianovar\AppData\Local\Microsoft\Windows\Temporary Internet Files\Content.IE5\FK5KBO0H\MP900448586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95287" l="6462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563" y="2814483"/>
            <a:ext cx="1224228" cy="1836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 descr="C:\Users\florianovar\AppData\Local\Microsoft\Windows\Temporary Internet Files\Content.IE5\UADTYMDV\MP900181328[1]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7923" y="2083609"/>
            <a:ext cx="2404864" cy="15791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florianovar\AppData\Local\Microsoft\Windows\Temporary Internet Files\Content.IE5\BHD1CVFS\MP900262828[1]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7948" y="4437112"/>
            <a:ext cx="3170046" cy="2113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8382485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5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5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6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Users\florianovar\AppData\Local\Microsoft\Windows\Temporary Internet Files\Content.IE5\K2GSN73L\MC90038995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98740" y="710342"/>
            <a:ext cx="2217928" cy="19631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Zaoblený obdélníkový popisek 5"/>
          <p:cNvSpPr/>
          <p:nvPr/>
        </p:nvSpPr>
        <p:spPr>
          <a:xfrm>
            <a:off x="4731642" y="686403"/>
            <a:ext cx="3936646" cy="1440160"/>
          </a:xfrm>
          <a:prstGeom prst="wedgeRoundRectCallout">
            <a:avLst>
              <a:gd name="adj1" fmla="val -102771"/>
              <a:gd name="adj2" fmla="val 66735"/>
              <a:gd name="adj3" fmla="val 1666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cs-CZ" sz="3200" b="1" dirty="0">
                <a:solidFill>
                  <a:prstClr val="black"/>
                </a:solidFill>
              </a:rPr>
              <a:t>A kde bydlíme my</a:t>
            </a:r>
            <a:r>
              <a:rPr lang="cs-CZ" sz="3200" b="1" dirty="0" smtClean="0">
                <a:solidFill>
                  <a:prstClr val="black"/>
                </a:solidFill>
              </a:rPr>
              <a:t>?</a:t>
            </a:r>
            <a:endParaRPr lang="cs-CZ" sz="3200" b="1" dirty="0">
              <a:solidFill>
                <a:prstClr val="black"/>
              </a:solidFill>
            </a:endParaRPr>
          </a:p>
        </p:txBody>
      </p:sp>
      <p:pic>
        <p:nvPicPr>
          <p:cNvPr id="8" name="Picture 3" descr="C:\Users\florianovar\AppData\Local\Microsoft\Windows\Temporary Internet Files\Content.IE5\FK5KBO0H\MC90039145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412225" y="2668416"/>
            <a:ext cx="2731775" cy="19532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Zaoblený obdélníkový popisek 8"/>
          <p:cNvSpPr/>
          <p:nvPr/>
        </p:nvSpPr>
        <p:spPr>
          <a:xfrm>
            <a:off x="424573" y="2780927"/>
            <a:ext cx="4752528" cy="1808133"/>
          </a:xfrm>
          <a:prstGeom prst="wedgeRoundRectCallout">
            <a:avLst>
              <a:gd name="adj1" fmla="val 80990"/>
              <a:gd name="adj2" fmla="val -18162"/>
              <a:gd name="adj3" fmla="val 1666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cs-CZ" sz="3200" b="1" dirty="0">
                <a:solidFill>
                  <a:prstClr val="black"/>
                </a:solidFill>
              </a:rPr>
              <a:t>Co to je za zvířata?</a:t>
            </a:r>
          </a:p>
          <a:p>
            <a:pPr lvl="0" algn="ctr"/>
            <a:r>
              <a:rPr lang="cs-CZ" sz="3200" b="1" dirty="0">
                <a:solidFill>
                  <a:prstClr val="black"/>
                </a:solidFill>
              </a:rPr>
              <a:t>To by mě také zajímalo, </a:t>
            </a:r>
          </a:p>
          <a:p>
            <a:pPr lvl="0" algn="ctr"/>
            <a:r>
              <a:rPr lang="cs-CZ" sz="3200" b="1" dirty="0">
                <a:solidFill>
                  <a:prstClr val="black"/>
                </a:solidFill>
              </a:rPr>
              <a:t>kde bydlí</a:t>
            </a:r>
            <a:r>
              <a:rPr lang="cs-CZ" sz="3200" b="1" dirty="0" smtClean="0">
                <a:solidFill>
                  <a:prstClr val="black"/>
                </a:solidFill>
              </a:rPr>
              <a:t>.</a:t>
            </a:r>
            <a:endParaRPr lang="cs-CZ" sz="3200" b="1" dirty="0">
              <a:solidFill>
                <a:prstClr val="black"/>
              </a:solidFill>
            </a:endParaRPr>
          </a:p>
        </p:txBody>
      </p:sp>
      <p:pic>
        <p:nvPicPr>
          <p:cNvPr id="11" name="Picture 5" descr="C:\Users\florianovar\AppData\Local\Microsoft\Windows\Temporary Internet Files\Content.IE5\KXBLGCBL\MP900449103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>
                        <a14:foregroundMark x1="37520" y1="28337" x2="37520" y2="28337"/>
                        <a14:foregroundMark x1="38336" y1="33470" x2="38336" y2="33470"/>
                        <a14:foregroundMark x1="71615" y1="29158" x2="71615" y2="29158"/>
                        <a14:foregroundMark x1="73083" y1="33470" x2="73083" y2="334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379" y="4684900"/>
            <a:ext cx="2552607" cy="2025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Zaoblený obdélníkový popisek 11"/>
          <p:cNvSpPr/>
          <p:nvPr/>
        </p:nvSpPr>
        <p:spPr>
          <a:xfrm>
            <a:off x="3419872" y="5013176"/>
            <a:ext cx="4752528" cy="1138049"/>
          </a:xfrm>
          <a:prstGeom prst="wedgeRoundRectCallout">
            <a:avLst>
              <a:gd name="adj1" fmla="val -70532"/>
              <a:gd name="adj2" fmla="val 15410"/>
              <a:gd name="adj3" fmla="val 1666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cs-CZ" sz="3200" b="1" dirty="0">
                <a:solidFill>
                  <a:prstClr val="black"/>
                </a:solidFill>
              </a:rPr>
              <a:t>To jsou přece noty</a:t>
            </a:r>
            <a:r>
              <a:rPr lang="cs-CZ" sz="3200" b="1" dirty="0" smtClean="0">
                <a:solidFill>
                  <a:prstClr val="black"/>
                </a:solidFill>
              </a:rPr>
              <a:t>!</a:t>
            </a:r>
            <a:endParaRPr lang="cs-CZ" sz="32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7321501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4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7326 -0.21574 C 0.16979 -0.22315 0.15833 -0.23009 0.15451 -0.23009 C 0.12916 -0.23009 0.10312 -0.11481 0.10312 0.00093 C 0.10312 -0.05764 0.09027 -0.11481 0.07795 -0.11481 C 0.06493 -0.11481 0.05277 -0.05671 0.05277 0.00093 C 0.05277 -0.02801 0.04635 -0.05764 0.03975 -0.05764 C 0.03333 -0.05764 0.02673 -0.02893 0.02673 0.00093 C 0.02673 -0.01412 0.02361 -0.02801 0.02031 -0.02801 C 0.01718 -0.02801 0.01388 -0.01319 0.01388 0.00093 C 0.01388 -0.00694 0.01232 -0.01412 0.01059 -0.01412 C 0.00989 -0.01412 0.00746 -0.00671 0.00746 0.00093 C 0.00746 -0.00301 0.00642 -0.00694 0.00572 -0.00694 C 0.00572 -0.00764 0.00399 -0.00324 0.00399 0.00093 C 0.00399 -0.00116 0.00399 -0.00301 0.00312 -0.00301 C 0.00312 -0.00208 0.00243 -0.00093 0.00243 0.00093 C 0.00243 -3.7037E-7 0.00243 -0.00116 0.00243 -0.00208 C 0.00138 -0.00208 0.00138 -0.00116 0.00138 -3.7037E-7 C 0.00069 -3.7037E-7 0.00069 -0.00093 0.00069 -0.00208 C 4.44444E-6 -0.00208 4.44444E-6 -0.00116 4.44444E-6 -3.7037E-7 " pathEditMode="relative" rAng="0" ptsTypes="fffffffffffffffffff">
                                      <p:cBhvr>
                                        <p:cTn id="20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663" y="10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16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1" dur="16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9" grpId="0" animBg="1"/>
      <p:bldP spid="1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:\Users\florianovar\AppData\Local\Microsoft\Windows\Temporary Internet Files\Content.IE5\KXBLGCBL\MP90044910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96" b="100000" l="311" r="100000">
                        <a14:foregroundMark x1="37888" y1="27984" x2="37888" y2="27984"/>
                        <a14:foregroundMark x1="70963" y1="27789" x2="70963" y2="2778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667" y="948052"/>
            <a:ext cx="3399546" cy="2696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aoblený obdélníkový popisek 1"/>
          <p:cNvSpPr/>
          <p:nvPr/>
        </p:nvSpPr>
        <p:spPr>
          <a:xfrm>
            <a:off x="4481067" y="1340768"/>
            <a:ext cx="4392488" cy="1575130"/>
          </a:xfrm>
          <a:prstGeom prst="wedgeRoundRectCallout">
            <a:avLst>
              <a:gd name="adj1" fmla="val -89010"/>
              <a:gd name="adj2" fmla="val 18598"/>
              <a:gd name="adj3" fmla="val 1666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cs-CZ" sz="3200" b="1" dirty="0">
                <a:solidFill>
                  <a:prstClr val="black"/>
                </a:solidFill>
              </a:rPr>
              <a:t>Notičky mají také svůj domeček. </a:t>
            </a:r>
          </a:p>
        </p:txBody>
      </p:sp>
      <p:sp>
        <p:nvSpPr>
          <p:cNvPr id="3" name="Zaoblený obdélníkový popisek 2"/>
          <p:cNvSpPr/>
          <p:nvPr/>
        </p:nvSpPr>
        <p:spPr>
          <a:xfrm>
            <a:off x="2405505" y="4690010"/>
            <a:ext cx="3030591" cy="1115254"/>
          </a:xfrm>
          <a:prstGeom prst="wedgeRoundRectCallout">
            <a:avLst>
              <a:gd name="adj1" fmla="val 89453"/>
              <a:gd name="adj2" fmla="val -29444"/>
              <a:gd name="adj3" fmla="val 1666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cs-CZ" sz="3600" b="1" dirty="0" err="1">
                <a:solidFill>
                  <a:prstClr val="black"/>
                </a:solidFill>
              </a:rPr>
              <a:t>Jupííí</a:t>
            </a:r>
            <a:r>
              <a:rPr lang="cs-CZ" sz="3600" b="1" dirty="0" smtClean="0">
                <a:solidFill>
                  <a:prstClr val="black"/>
                </a:solidFill>
              </a:rPr>
              <a:t>!</a:t>
            </a:r>
            <a:endParaRPr lang="cs-CZ" sz="3600" b="1" dirty="0">
              <a:solidFill>
                <a:prstClr val="black"/>
              </a:solidFill>
            </a:endParaRPr>
          </a:p>
        </p:txBody>
      </p:sp>
      <p:pic>
        <p:nvPicPr>
          <p:cNvPr id="1027" name="Picture 3" descr="C:\Users\florianovar\AppData\Local\Microsoft\Windows\Temporary Internet Files\Content.IE5\FKOVMLT0\MC90039102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9353" y="4056969"/>
            <a:ext cx="2429347" cy="2381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052885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C:\Users\florianovar\AppData\Local\Microsoft\Windows\Temporary Internet Files\Content.IE5\K2GSN73L\MC90038995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13867" y="3488355"/>
            <a:ext cx="1734447" cy="1751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C:\Users\florianovar\AppData\Local\Microsoft\Windows\Temporary Internet Files\Content.IE5\KXBLGCBL\MP900449103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38043" y1="32094" x2="38043" y2="32094"/>
                        <a14:foregroundMark x1="73292" y1="31703" x2="73292" y2="31703"/>
                        <a14:foregroundMark x1="33075" y1="28963" x2="33075" y2="2896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1367448"/>
            <a:ext cx="2673413" cy="21209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aoblený obdélníkový popisek 1"/>
          <p:cNvSpPr/>
          <p:nvPr/>
        </p:nvSpPr>
        <p:spPr>
          <a:xfrm>
            <a:off x="1026753" y="599750"/>
            <a:ext cx="4392488" cy="2520280"/>
          </a:xfrm>
          <a:prstGeom prst="wedgeRoundRectCallout">
            <a:avLst>
              <a:gd name="adj1" fmla="val 82603"/>
              <a:gd name="adj2" fmla="val 24760"/>
              <a:gd name="adj3" fmla="val 1666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cs-CZ" sz="3200" b="1" dirty="0">
                <a:solidFill>
                  <a:prstClr val="black"/>
                </a:solidFill>
              </a:rPr>
              <a:t>Domeček pro </a:t>
            </a:r>
            <a:r>
              <a:rPr lang="cs-CZ" sz="3200" b="1" dirty="0" smtClean="0">
                <a:solidFill>
                  <a:prstClr val="black"/>
                </a:solidFill>
              </a:rPr>
              <a:t>noty </a:t>
            </a:r>
            <a:r>
              <a:rPr lang="cs-CZ" sz="3200" b="1" dirty="0">
                <a:solidFill>
                  <a:prstClr val="black"/>
                </a:solidFill>
              </a:rPr>
              <a:t>má linky a mezery. </a:t>
            </a:r>
            <a:endParaRPr lang="cs-CZ" sz="3200" b="1" dirty="0" smtClean="0">
              <a:solidFill>
                <a:prstClr val="black"/>
              </a:solidFill>
            </a:endParaRPr>
          </a:p>
          <a:p>
            <a:pPr lvl="0"/>
            <a:r>
              <a:rPr lang="cs-CZ" sz="3200" b="1" dirty="0" smtClean="0">
                <a:solidFill>
                  <a:prstClr val="black"/>
                </a:solidFill>
              </a:rPr>
              <a:t>Říkáme </a:t>
            </a:r>
            <a:r>
              <a:rPr lang="cs-CZ" sz="3200" b="1" dirty="0">
                <a:solidFill>
                  <a:prstClr val="black"/>
                </a:solidFill>
              </a:rPr>
              <a:t>mu </a:t>
            </a:r>
          </a:p>
          <a:p>
            <a:pPr lvl="0"/>
            <a:r>
              <a:rPr lang="cs-CZ" sz="4000" b="1" dirty="0">
                <a:solidFill>
                  <a:prstClr val="black"/>
                </a:solidFill>
              </a:rPr>
              <a:t>notová osnova</a:t>
            </a:r>
            <a:r>
              <a:rPr lang="cs-CZ" sz="3200" b="1" dirty="0" smtClean="0">
                <a:solidFill>
                  <a:prstClr val="black"/>
                </a:solidFill>
              </a:rPr>
              <a:t>.</a:t>
            </a:r>
            <a:endParaRPr lang="cs-CZ" sz="3200" b="1" dirty="0">
              <a:solidFill>
                <a:prstClr val="black"/>
              </a:solidFill>
            </a:endParaRPr>
          </a:p>
        </p:txBody>
      </p:sp>
      <p:sp>
        <p:nvSpPr>
          <p:cNvPr id="3" name="Zaoblený obdélníkový popisek 2"/>
          <p:cNvSpPr/>
          <p:nvPr/>
        </p:nvSpPr>
        <p:spPr>
          <a:xfrm>
            <a:off x="3574891" y="3911623"/>
            <a:ext cx="3030591" cy="1115254"/>
          </a:xfrm>
          <a:prstGeom prst="wedgeRoundRectCallout">
            <a:avLst>
              <a:gd name="adj1" fmla="val -104751"/>
              <a:gd name="adj2" fmla="val 38370"/>
              <a:gd name="adj3" fmla="val 1666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cs-CZ" sz="3200" b="1" dirty="0">
                <a:solidFill>
                  <a:prstClr val="black"/>
                </a:solidFill>
              </a:rPr>
              <a:t>A jak vypadá</a:t>
            </a:r>
            <a:r>
              <a:rPr lang="cs-CZ" sz="3200" b="1" dirty="0" smtClean="0">
                <a:solidFill>
                  <a:prstClr val="black"/>
                </a:solidFill>
              </a:rPr>
              <a:t>?</a:t>
            </a:r>
            <a:endParaRPr lang="cs-CZ" sz="32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3994044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6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16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Přímá spojnice 4"/>
          <p:cNvCxnSpPr/>
          <p:nvPr/>
        </p:nvCxnSpPr>
        <p:spPr>
          <a:xfrm>
            <a:off x="583940" y="980728"/>
            <a:ext cx="7848872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Picture 5" descr="C:\Users\florianovar\AppData\Local\Microsoft\Windows\Temporary Internet Files\Content.IE5\KXBLGCBL\MP90044910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466" r="100000">
                        <a14:foregroundMark x1="32609" y1="31507" x2="32609" y2="31507"/>
                        <a14:foregroundMark x1="73292" y1="31507" x2="73292" y2="3150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3429493"/>
            <a:ext cx="2673413" cy="21209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Zaoblený obdélníkový popisek 15"/>
          <p:cNvSpPr/>
          <p:nvPr/>
        </p:nvSpPr>
        <p:spPr>
          <a:xfrm>
            <a:off x="559954" y="3717032"/>
            <a:ext cx="5688632" cy="2160240"/>
          </a:xfrm>
          <a:prstGeom prst="wedgeRoundRectCallout">
            <a:avLst>
              <a:gd name="adj1" fmla="val 64578"/>
              <a:gd name="adj2" fmla="val -13879"/>
              <a:gd name="adj3" fmla="val 1666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cs-CZ" sz="3600" b="1" dirty="0">
                <a:solidFill>
                  <a:prstClr val="black"/>
                </a:solidFill>
              </a:rPr>
              <a:t>Notová osnova </a:t>
            </a:r>
            <a:r>
              <a:rPr lang="cs-CZ" sz="3600" dirty="0">
                <a:solidFill>
                  <a:prstClr val="black"/>
                </a:solidFill>
              </a:rPr>
              <a:t>se skládá </a:t>
            </a:r>
          </a:p>
          <a:p>
            <a:pPr lvl="0" algn="ctr"/>
            <a:r>
              <a:rPr lang="cs-CZ" sz="3600" dirty="0">
                <a:solidFill>
                  <a:prstClr val="black"/>
                </a:solidFill>
              </a:rPr>
              <a:t>z </a:t>
            </a:r>
            <a:r>
              <a:rPr lang="cs-CZ" sz="3600" b="1" dirty="0">
                <a:solidFill>
                  <a:prstClr val="black"/>
                </a:solidFill>
              </a:rPr>
              <a:t>5 linek </a:t>
            </a:r>
            <a:r>
              <a:rPr lang="cs-CZ" sz="3600" dirty="0">
                <a:solidFill>
                  <a:prstClr val="black"/>
                </a:solidFill>
              </a:rPr>
              <a:t>a  ze </a:t>
            </a:r>
            <a:r>
              <a:rPr lang="cs-CZ" sz="3600" b="1" dirty="0">
                <a:solidFill>
                  <a:prstClr val="black"/>
                </a:solidFill>
              </a:rPr>
              <a:t>4 mezer</a:t>
            </a:r>
            <a:r>
              <a:rPr lang="cs-CZ" sz="3600" dirty="0">
                <a:solidFill>
                  <a:prstClr val="black"/>
                </a:solidFill>
              </a:rPr>
              <a:t>.</a:t>
            </a:r>
          </a:p>
          <a:p>
            <a:pPr lvl="0" algn="ctr"/>
            <a:r>
              <a:rPr lang="cs-CZ" sz="3600" dirty="0">
                <a:solidFill>
                  <a:prstClr val="black"/>
                </a:solidFill>
              </a:rPr>
              <a:t>Počítej se </a:t>
            </a:r>
            <a:r>
              <a:rPr lang="cs-CZ" sz="3600" dirty="0" smtClean="0">
                <a:solidFill>
                  <a:prstClr val="black"/>
                </a:solidFill>
              </a:rPr>
              <a:t>mnou odzdola!</a:t>
            </a:r>
            <a:endParaRPr lang="cs-CZ" sz="3600" dirty="0">
              <a:solidFill>
                <a:prstClr val="black"/>
              </a:solidFill>
            </a:endParaRPr>
          </a:p>
        </p:txBody>
      </p:sp>
      <p:cxnSp>
        <p:nvCxnSpPr>
          <p:cNvPr id="11" name="Přímá spojnice 10"/>
          <p:cNvCxnSpPr/>
          <p:nvPr/>
        </p:nvCxnSpPr>
        <p:spPr>
          <a:xfrm>
            <a:off x="583940" y="1340768"/>
            <a:ext cx="7848872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583940" y="1700808"/>
            <a:ext cx="7848872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/>
          <p:cNvCxnSpPr/>
          <p:nvPr/>
        </p:nvCxnSpPr>
        <p:spPr>
          <a:xfrm>
            <a:off x="583940" y="2071737"/>
            <a:ext cx="7848872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18"/>
          <p:cNvCxnSpPr/>
          <p:nvPr/>
        </p:nvCxnSpPr>
        <p:spPr>
          <a:xfrm>
            <a:off x="583940" y="2420888"/>
            <a:ext cx="7848872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Ovál 1"/>
          <p:cNvSpPr/>
          <p:nvPr/>
        </p:nvSpPr>
        <p:spPr>
          <a:xfrm>
            <a:off x="1331640" y="2240868"/>
            <a:ext cx="432048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1</a:t>
            </a:r>
            <a:endParaRPr lang="cs-CZ" b="1" dirty="0"/>
          </a:p>
        </p:txBody>
      </p:sp>
      <p:sp>
        <p:nvSpPr>
          <p:cNvPr id="12" name="Ovál 11"/>
          <p:cNvSpPr/>
          <p:nvPr/>
        </p:nvSpPr>
        <p:spPr>
          <a:xfrm>
            <a:off x="2123728" y="1891717"/>
            <a:ext cx="432048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2</a:t>
            </a:r>
            <a:endParaRPr lang="cs-CZ" b="1" dirty="0"/>
          </a:p>
        </p:txBody>
      </p:sp>
      <p:sp>
        <p:nvSpPr>
          <p:cNvPr id="14" name="Ovál 13"/>
          <p:cNvSpPr/>
          <p:nvPr/>
        </p:nvSpPr>
        <p:spPr>
          <a:xfrm>
            <a:off x="2915816" y="1551731"/>
            <a:ext cx="432048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3</a:t>
            </a:r>
            <a:endParaRPr lang="cs-CZ" b="1" dirty="0"/>
          </a:p>
        </p:txBody>
      </p:sp>
      <p:sp>
        <p:nvSpPr>
          <p:cNvPr id="20" name="Ovál 19"/>
          <p:cNvSpPr/>
          <p:nvPr/>
        </p:nvSpPr>
        <p:spPr>
          <a:xfrm>
            <a:off x="3779912" y="1191691"/>
            <a:ext cx="432048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/>
              <a:t>4</a:t>
            </a:r>
          </a:p>
        </p:txBody>
      </p:sp>
      <p:sp>
        <p:nvSpPr>
          <p:cNvPr id="21" name="Ovál 20"/>
          <p:cNvSpPr/>
          <p:nvPr/>
        </p:nvSpPr>
        <p:spPr>
          <a:xfrm>
            <a:off x="4572000" y="831651"/>
            <a:ext cx="432048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5</a:t>
            </a:r>
            <a:endParaRPr lang="cs-CZ" b="1" dirty="0"/>
          </a:p>
        </p:txBody>
      </p:sp>
      <p:sp>
        <p:nvSpPr>
          <p:cNvPr id="22" name="Ovál 21"/>
          <p:cNvSpPr/>
          <p:nvPr/>
        </p:nvSpPr>
        <p:spPr>
          <a:xfrm>
            <a:off x="5508104" y="2060848"/>
            <a:ext cx="432048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/>
              <a:t>1</a:t>
            </a:r>
          </a:p>
        </p:txBody>
      </p:sp>
      <p:sp>
        <p:nvSpPr>
          <p:cNvPr id="23" name="Ovál 22"/>
          <p:cNvSpPr/>
          <p:nvPr/>
        </p:nvSpPr>
        <p:spPr>
          <a:xfrm>
            <a:off x="6300192" y="1711697"/>
            <a:ext cx="432048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/>
              <a:t>2</a:t>
            </a:r>
          </a:p>
        </p:txBody>
      </p:sp>
      <p:sp>
        <p:nvSpPr>
          <p:cNvPr id="24" name="Ovál 23"/>
          <p:cNvSpPr/>
          <p:nvPr/>
        </p:nvSpPr>
        <p:spPr>
          <a:xfrm>
            <a:off x="6948264" y="1340768"/>
            <a:ext cx="432048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/>
              <a:t>3</a:t>
            </a:r>
          </a:p>
        </p:txBody>
      </p:sp>
      <p:sp>
        <p:nvSpPr>
          <p:cNvPr id="25" name="Ovál 24"/>
          <p:cNvSpPr/>
          <p:nvPr/>
        </p:nvSpPr>
        <p:spPr>
          <a:xfrm>
            <a:off x="7596336" y="980728"/>
            <a:ext cx="432048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4</a:t>
            </a:r>
            <a:endParaRPr lang="cs-CZ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2204602" y="2640918"/>
            <a:ext cx="11432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cs-CZ"/>
            </a:defPPr>
            <a:lvl1pPr>
              <a:defRPr sz="2800">
                <a:solidFill>
                  <a:srgbClr val="FF0000"/>
                </a:solidFill>
              </a:defRPr>
            </a:lvl1pPr>
          </a:lstStyle>
          <a:p>
            <a:r>
              <a:rPr lang="cs-CZ" dirty="0">
                <a:solidFill>
                  <a:srgbClr val="0070C0"/>
                </a:solidFill>
              </a:rPr>
              <a:t>5 linek</a:t>
            </a:r>
          </a:p>
        </p:txBody>
      </p:sp>
      <p:sp>
        <p:nvSpPr>
          <p:cNvPr id="26" name="TextovéPole 25"/>
          <p:cNvSpPr txBox="1"/>
          <p:nvPr/>
        </p:nvSpPr>
        <p:spPr>
          <a:xfrm>
            <a:off x="5942227" y="2640918"/>
            <a:ext cx="15100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>
                <a:solidFill>
                  <a:srgbClr val="FF0000"/>
                </a:solidFill>
              </a:rPr>
              <a:t>4</a:t>
            </a:r>
            <a:r>
              <a:rPr lang="cs-CZ" sz="2800" dirty="0" smtClean="0">
                <a:solidFill>
                  <a:srgbClr val="FF0000"/>
                </a:solidFill>
              </a:rPr>
              <a:t> mezery</a:t>
            </a:r>
            <a:endParaRPr lang="cs-CZ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2014429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5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0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2" grpId="0" animBg="1"/>
      <p:bldP spid="12" grpId="0" animBg="1"/>
      <p:bldP spid="14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3" grpId="0"/>
      <p:bldP spid="2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C:\Users\florianovar\AppData\Local\Microsoft\Windows\Temporary Internet Files\Content.IE5\KXBLGCBL\MP90044910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38199" y1="29354" x2="39130" y2="29354"/>
                        <a14:foregroundMark x1="72981" y1="30137" x2="72981" y2="30137"/>
                        <a14:foregroundMark x1="83696" y1="58121" x2="83696" y2="58121"/>
                        <a14:foregroundMark x1="91615" y1="64384" x2="91615" y2="64384"/>
                        <a14:foregroundMark x1="34627" y1="28376" x2="34627" y2="28376"/>
                        <a14:foregroundMark x1="32143" y1="31115" x2="32143" y2="31115"/>
                        <a14:foregroundMark x1="68012" y1="28376" x2="68012" y2="2837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2492896"/>
            <a:ext cx="2673413" cy="21209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aoblený obdélníkový popisek 4"/>
          <p:cNvSpPr/>
          <p:nvPr/>
        </p:nvSpPr>
        <p:spPr>
          <a:xfrm>
            <a:off x="4797141" y="548680"/>
            <a:ext cx="3663291" cy="2304256"/>
          </a:xfrm>
          <a:prstGeom prst="wedgeRoundRectCallout">
            <a:avLst>
              <a:gd name="adj1" fmla="val -64125"/>
              <a:gd name="adj2" fmla="val 78299"/>
              <a:gd name="adj3" fmla="val 1666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cs-CZ" sz="3200" dirty="0">
                <a:solidFill>
                  <a:prstClr val="black"/>
                </a:solidFill>
              </a:rPr>
              <a:t>Správné </a:t>
            </a:r>
            <a:r>
              <a:rPr lang="cs-CZ" sz="3200" b="1" dirty="0">
                <a:solidFill>
                  <a:prstClr val="black"/>
                </a:solidFill>
              </a:rPr>
              <a:t>notové osnovy</a:t>
            </a:r>
            <a:r>
              <a:rPr lang="cs-CZ" sz="3200" dirty="0">
                <a:solidFill>
                  <a:prstClr val="black"/>
                </a:solidFill>
              </a:rPr>
              <a:t> dej do kroužku.</a:t>
            </a:r>
          </a:p>
          <a:p>
            <a:pPr lvl="0"/>
            <a:r>
              <a:rPr lang="cs-CZ" sz="3200" dirty="0">
                <a:solidFill>
                  <a:prstClr val="black"/>
                </a:solidFill>
              </a:rPr>
              <a:t>Dobře počítej!</a:t>
            </a:r>
          </a:p>
        </p:txBody>
      </p:sp>
      <p:cxnSp>
        <p:nvCxnSpPr>
          <p:cNvPr id="27" name="Přímá spojnice 26"/>
          <p:cNvCxnSpPr/>
          <p:nvPr/>
        </p:nvCxnSpPr>
        <p:spPr>
          <a:xfrm>
            <a:off x="702866" y="5432089"/>
            <a:ext cx="97457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27"/>
          <p:cNvCxnSpPr/>
          <p:nvPr/>
        </p:nvCxnSpPr>
        <p:spPr>
          <a:xfrm>
            <a:off x="702866" y="5589307"/>
            <a:ext cx="97457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nice 28"/>
          <p:cNvCxnSpPr/>
          <p:nvPr/>
        </p:nvCxnSpPr>
        <p:spPr>
          <a:xfrm>
            <a:off x="702866" y="5746525"/>
            <a:ext cx="97457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nice 29"/>
          <p:cNvCxnSpPr/>
          <p:nvPr/>
        </p:nvCxnSpPr>
        <p:spPr>
          <a:xfrm>
            <a:off x="702866" y="5903743"/>
            <a:ext cx="97457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nice 30"/>
          <p:cNvCxnSpPr/>
          <p:nvPr/>
        </p:nvCxnSpPr>
        <p:spPr>
          <a:xfrm>
            <a:off x="702866" y="6060962"/>
            <a:ext cx="97457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nice 31"/>
          <p:cNvCxnSpPr/>
          <p:nvPr/>
        </p:nvCxnSpPr>
        <p:spPr>
          <a:xfrm>
            <a:off x="2485858" y="5274871"/>
            <a:ext cx="97457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nice 32"/>
          <p:cNvCxnSpPr/>
          <p:nvPr/>
        </p:nvCxnSpPr>
        <p:spPr>
          <a:xfrm>
            <a:off x="2485858" y="5432089"/>
            <a:ext cx="97457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Přímá spojnice 33"/>
          <p:cNvCxnSpPr/>
          <p:nvPr/>
        </p:nvCxnSpPr>
        <p:spPr>
          <a:xfrm>
            <a:off x="2485858" y="5589307"/>
            <a:ext cx="97457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Přímá spojnice 34"/>
          <p:cNvCxnSpPr/>
          <p:nvPr/>
        </p:nvCxnSpPr>
        <p:spPr>
          <a:xfrm>
            <a:off x="2485858" y="5746525"/>
            <a:ext cx="97457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Přímá spojnice 35"/>
          <p:cNvCxnSpPr/>
          <p:nvPr/>
        </p:nvCxnSpPr>
        <p:spPr>
          <a:xfrm>
            <a:off x="2485858" y="5903744"/>
            <a:ext cx="97457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Přímá spojnice 37"/>
          <p:cNvCxnSpPr/>
          <p:nvPr/>
        </p:nvCxnSpPr>
        <p:spPr>
          <a:xfrm>
            <a:off x="4485314" y="5098386"/>
            <a:ext cx="97457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Přímá spojnice 38"/>
          <p:cNvCxnSpPr/>
          <p:nvPr/>
        </p:nvCxnSpPr>
        <p:spPr>
          <a:xfrm>
            <a:off x="4485314" y="5255604"/>
            <a:ext cx="97457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Přímá spojnice 39"/>
          <p:cNvCxnSpPr/>
          <p:nvPr/>
        </p:nvCxnSpPr>
        <p:spPr>
          <a:xfrm>
            <a:off x="4485314" y="5412822"/>
            <a:ext cx="97457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Přímá spojnice 41"/>
          <p:cNvCxnSpPr/>
          <p:nvPr/>
        </p:nvCxnSpPr>
        <p:spPr>
          <a:xfrm>
            <a:off x="7310394" y="3534988"/>
            <a:ext cx="97457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Přímá spojnice 42"/>
          <p:cNvCxnSpPr/>
          <p:nvPr/>
        </p:nvCxnSpPr>
        <p:spPr>
          <a:xfrm>
            <a:off x="7310394" y="3692206"/>
            <a:ext cx="97457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Přímá spojnice 43"/>
          <p:cNvCxnSpPr/>
          <p:nvPr/>
        </p:nvCxnSpPr>
        <p:spPr>
          <a:xfrm>
            <a:off x="7310394" y="3849424"/>
            <a:ext cx="97457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Přímá spojnice 44"/>
          <p:cNvCxnSpPr/>
          <p:nvPr/>
        </p:nvCxnSpPr>
        <p:spPr>
          <a:xfrm>
            <a:off x="7310394" y="4006642"/>
            <a:ext cx="97457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Přímá spojnice 46"/>
          <p:cNvCxnSpPr/>
          <p:nvPr/>
        </p:nvCxnSpPr>
        <p:spPr>
          <a:xfrm>
            <a:off x="6467760" y="4960434"/>
            <a:ext cx="97457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Přímá spojnice 47"/>
          <p:cNvCxnSpPr/>
          <p:nvPr/>
        </p:nvCxnSpPr>
        <p:spPr>
          <a:xfrm>
            <a:off x="6467760" y="5117652"/>
            <a:ext cx="97457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Přímá spojnice 48"/>
          <p:cNvCxnSpPr/>
          <p:nvPr/>
        </p:nvCxnSpPr>
        <p:spPr>
          <a:xfrm>
            <a:off x="6467760" y="5274870"/>
            <a:ext cx="97457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Přímá spojnice 49"/>
          <p:cNvCxnSpPr/>
          <p:nvPr/>
        </p:nvCxnSpPr>
        <p:spPr>
          <a:xfrm>
            <a:off x="6467760" y="5432088"/>
            <a:ext cx="97457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Přímá spojnice 50"/>
          <p:cNvCxnSpPr/>
          <p:nvPr/>
        </p:nvCxnSpPr>
        <p:spPr>
          <a:xfrm>
            <a:off x="6467760" y="5589307"/>
            <a:ext cx="97457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Přímá spojnice 51"/>
          <p:cNvCxnSpPr/>
          <p:nvPr/>
        </p:nvCxnSpPr>
        <p:spPr>
          <a:xfrm>
            <a:off x="5220072" y="3867785"/>
            <a:ext cx="97457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Přímá spojnice 52"/>
          <p:cNvCxnSpPr/>
          <p:nvPr/>
        </p:nvCxnSpPr>
        <p:spPr>
          <a:xfrm>
            <a:off x="5220072" y="4025003"/>
            <a:ext cx="97457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Přímá spojnice 53"/>
          <p:cNvCxnSpPr/>
          <p:nvPr/>
        </p:nvCxnSpPr>
        <p:spPr>
          <a:xfrm>
            <a:off x="5220072" y="4182221"/>
            <a:ext cx="97457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Přímá spojnice 54"/>
          <p:cNvCxnSpPr/>
          <p:nvPr/>
        </p:nvCxnSpPr>
        <p:spPr>
          <a:xfrm>
            <a:off x="5220072" y="4339439"/>
            <a:ext cx="97457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Přímá spojnice 55"/>
          <p:cNvCxnSpPr/>
          <p:nvPr/>
        </p:nvCxnSpPr>
        <p:spPr>
          <a:xfrm>
            <a:off x="5220072" y="4496658"/>
            <a:ext cx="97457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Přímá spojnice 56"/>
          <p:cNvCxnSpPr/>
          <p:nvPr/>
        </p:nvCxnSpPr>
        <p:spPr>
          <a:xfrm>
            <a:off x="5220072" y="5903744"/>
            <a:ext cx="97457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Přímá spojnice 57"/>
          <p:cNvCxnSpPr/>
          <p:nvPr/>
        </p:nvCxnSpPr>
        <p:spPr>
          <a:xfrm>
            <a:off x="5220072" y="6060962"/>
            <a:ext cx="97457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Přímá spojnice 58"/>
          <p:cNvCxnSpPr/>
          <p:nvPr/>
        </p:nvCxnSpPr>
        <p:spPr>
          <a:xfrm>
            <a:off x="5220072" y="6218180"/>
            <a:ext cx="97457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Přímá spojnice 59"/>
          <p:cNvCxnSpPr/>
          <p:nvPr/>
        </p:nvCxnSpPr>
        <p:spPr>
          <a:xfrm>
            <a:off x="5220072" y="6375398"/>
            <a:ext cx="97457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Přímá spojnice 61"/>
          <p:cNvCxnSpPr/>
          <p:nvPr/>
        </p:nvCxnSpPr>
        <p:spPr>
          <a:xfrm>
            <a:off x="836829" y="3684474"/>
            <a:ext cx="97457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Přímá spojnice 62"/>
          <p:cNvCxnSpPr/>
          <p:nvPr/>
        </p:nvCxnSpPr>
        <p:spPr>
          <a:xfrm>
            <a:off x="836829" y="3848215"/>
            <a:ext cx="97457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Přímá spojnice 63"/>
          <p:cNvCxnSpPr/>
          <p:nvPr/>
        </p:nvCxnSpPr>
        <p:spPr>
          <a:xfrm>
            <a:off x="836829" y="4011956"/>
            <a:ext cx="97457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Přímá spojnice 64"/>
          <p:cNvCxnSpPr/>
          <p:nvPr/>
        </p:nvCxnSpPr>
        <p:spPr>
          <a:xfrm>
            <a:off x="836829" y="4175697"/>
            <a:ext cx="97457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Přímá spojnice 65"/>
          <p:cNvCxnSpPr/>
          <p:nvPr/>
        </p:nvCxnSpPr>
        <p:spPr>
          <a:xfrm>
            <a:off x="836829" y="4339439"/>
            <a:ext cx="97457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Přímá spojnice 66"/>
          <p:cNvCxnSpPr/>
          <p:nvPr/>
        </p:nvCxnSpPr>
        <p:spPr>
          <a:xfrm>
            <a:off x="1338546" y="2237266"/>
            <a:ext cx="97457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Přímá spojnice 67"/>
          <p:cNvCxnSpPr/>
          <p:nvPr/>
        </p:nvCxnSpPr>
        <p:spPr>
          <a:xfrm>
            <a:off x="1338546" y="2394484"/>
            <a:ext cx="97457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Přímá spojnice 68"/>
          <p:cNvCxnSpPr/>
          <p:nvPr/>
        </p:nvCxnSpPr>
        <p:spPr>
          <a:xfrm>
            <a:off x="1338546" y="2551702"/>
            <a:ext cx="97457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Přímá spojnice 69"/>
          <p:cNvCxnSpPr/>
          <p:nvPr/>
        </p:nvCxnSpPr>
        <p:spPr>
          <a:xfrm>
            <a:off x="1338546" y="2708920"/>
            <a:ext cx="97457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Přímá spojnice 71"/>
          <p:cNvCxnSpPr/>
          <p:nvPr/>
        </p:nvCxnSpPr>
        <p:spPr>
          <a:xfrm>
            <a:off x="1338546" y="764704"/>
            <a:ext cx="97457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Přímá spojnice 72"/>
          <p:cNvCxnSpPr/>
          <p:nvPr/>
        </p:nvCxnSpPr>
        <p:spPr>
          <a:xfrm>
            <a:off x="1338546" y="921922"/>
            <a:ext cx="97457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Přímá spojnice 73"/>
          <p:cNvCxnSpPr/>
          <p:nvPr/>
        </p:nvCxnSpPr>
        <p:spPr>
          <a:xfrm>
            <a:off x="1338546" y="1079140"/>
            <a:ext cx="97457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Přímá spojnice 74"/>
          <p:cNvCxnSpPr/>
          <p:nvPr/>
        </p:nvCxnSpPr>
        <p:spPr>
          <a:xfrm>
            <a:off x="1338546" y="1236358"/>
            <a:ext cx="97457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Přímá spojnice 75"/>
          <p:cNvCxnSpPr/>
          <p:nvPr/>
        </p:nvCxnSpPr>
        <p:spPr>
          <a:xfrm>
            <a:off x="1338546" y="1393577"/>
            <a:ext cx="97457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Přímá spojnice 76"/>
          <p:cNvCxnSpPr/>
          <p:nvPr/>
        </p:nvCxnSpPr>
        <p:spPr>
          <a:xfrm>
            <a:off x="3460434" y="1091313"/>
            <a:ext cx="97457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Přímá spojnice 77"/>
          <p:cNvCxnSpPr/>
          <p:nvPr/>
        </p:nvCxnSpPr>
        <p:spPr>
          <a:xfrm>
            <a:off x="3460434" y="1248531"/>
            <a:ext cx="97457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Přímá spojnice 78"/>
          <p:cNvCxnSpPr/>
          <p:nvPr/>
        </p:nvCxnSpPr>
        <p:spPr>
          <a:xfrm>
            <a:off x="3460434" y="1405749"/>
            <a:ext cx="97457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Přímá spojnice 79"/>
          <p:cNvCxnSpPr/>
          <p:nvPr/>
        </p:nvCxnSpPr>
        <p:spPr>
          <a:xfrm>
            <a:off x="3460434" y="1562967"/>
            <a:ext cx="97457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Přímá spojnice 80"/>
          <p:cNvCxnSpPr/>
          <p:nvPr/>
        </p:nvCxnSpPr>
        <p:spPr>
          <a:xfrm>
            <a:off x="3460434" y="1720186"/>
            <a:ext cx="97457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Přímá spojnice 81"/>
          <p:cNvCxnSpPr/>
          <p:nvPr/>
        </p:nvCxnSpPr>
        <p:spPr>
          <a:xfrm>
            <a:off x="1338546" y="1562967"/>
            <a:ext cx="97457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Přímá spojnice 82"/>
          <p:cNvCxnSpPr/>
          <p:nvPr/>
        </p:nvCxnSpPr>
        <p:spPr>
          <a:xfrm>
            <a:off x="836829" y="3520733"/>
            <a:ext cx="97457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Přímá spojnice 83"/>
          <p:cNvCxnSpPr/>
          <p:nvPr/>
        </p:nvCxnSpPr>
        <p:spPr>
          <a:xfrm>
            <a:off x="836829" y="3356992"/>
            <a:ext cx="97457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63077809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C:\Users\florianovar\AppData\Local\Microsoft\Windows\Temporary Internet Files\Content.IE5\KXBLGCBL\MP90044910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9804" l="0" r="100000">
                        <a14:foregroundMark x1="35248" y1="27397" x2="35248" y2="27397"/>
                        <a14:foregroundMark x1="72360" y1="28376" x2="72360" y2="28376"/>
                        <a14:foregroundMark x1="56056" y1="2740" x2="56056" y2="274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1010" y="2493665"/>
            <a:ext cx="2673413" cy="21209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aoblený obdélníkový popisek 4"/>
          <p:cNvSpPr/>
          <p:nvPr/>
        </p:nvSpPr>
        <p:spPr>
          <a:xfrm>
            <a:off x="5608087" y="1109766"/>
            <a:ext cx="2880320" cy="1171506"/>
          </a:xfrm>
          <a:prstGeom prst="wedgeRoundRectCallout">
            <a:avLst>
              <a:gd name="adj1" fmla="val -99527"/>
              <a:gd name="adj2" fmla="val 159000"/>
              <a:gd name="adj3" fmla="val 1666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cs-CZ" sz="3200" b="1" dirty="0" smtClean="0">
                <a:solidFill>
                  <a:prstClr val="black"/>
                </a:solidFill>
              </a:rPr>
              <a:t>Řešení.</a:t>
            </a:r>
            <a:endParaRPr lang="cs-CZ" sz="3200" dirty="0">
              <a:solidFill>
                <a:prstClr val="black"/>
              </a:solidFill>
            </a:endParaRPr>
          </a:p>
        </p:txBody>
      </p:sp>
      <p:cxnSp>
        <p:nvCxnSpPr>
          <p:cNvPr id="27" name="Přímá spojnice 26"/>
          <p:cNvCxnSpPr/>
          <p:nvPr/>
        </p:nvCxnSpPr>
        <p:spPr>
          <a:xfrm>
            <a:off x="702866" y="5432089"/>
            <a:ext cx="97457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27"/>
          <p:cNvCxnSpPr/>
          <p:nvPr/>
        </p:nvCxnSpPr>
        <p:spPr>
          <a:xfrm>
            <a:off x="702866" y="5589307"/>
            <a:ext cx="97457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nice 28"/>
          <p:cNvCxnSpPr/>
          <p:nvPr/>
        </p:nvCxnSpPr>
        <p:spPr>
          <a:xfrm>
            <a:off x="702866" y="5746525"/>
            <a:ext cx="97457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nice 29"/>
          <p:cNvCxnSpPr/>
          <p:nvPr/>
        </p:nvCxnSpPr>
        <p:spPr>
          <a:xfrm>
            <a:off x="702866" y="5903743"/>
            <a:ext cx="97457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nice 30"/>
          <p:cNvCxnSpPr/>
          <p:nvPr/>
        </p:nvCxnSpPr>
        <p:spPr>
          <a:xfrm>
            <a:off x="702866" y="6060962"/>
            <a:ext cx="97457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nice 31"/>
          <p:cNvCxnSpPr/>
          <p:nvPr/>
        </p:nvCxnSpPr>
        <p:spPr>
          <a:xfrm>
            <a:off x="2485858" y="5274871"/>
            <a:ext cx="97457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nice 32"/>
          <p:cNvCxnSpPr/>
          <p:nvPr/>
        </p:nvCxnSpPr>
        <p:spPr>
          <a:xfrm>
            <a:off x="2485858" y="5432089"/>
            <a:ext cx="97457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Přímá spojnice 33"/>
          <p:cNvCxnSpPr/>
          <p:nvPr/>
        </p:nvCxnSpPr>
        <p:spPr>
          <a:xfrm>
            <a:off x="2485858" y="5589307"/>
            <a:ext cx="97457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Přímá spojnice 34"/>
          <p:cNvCxnSpPr/>
          <p:nvPr/>
        </p:nvCxnSpPr>
        <p:spPr>
          <a:xfrm>
            <a:off x="2485858" y="5746525"/>
            <a:ext cx="97457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Přímá spojnice 35"/>
          <p:cNvCxnSpPr/>
          <p:nvPr/>
        </p:nvCxnSpPr>
        <p:spPr>
          <a:xfrm>
            <a:off x="2485858" y="5903744"/>
            <a:ext cx="97457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Přímá spojnice 37"/>
          <p:cNvCxnSpPr/>
          <p:nvPr/>
        </p:nvCxnSpPr>
        <p:spPr>
          <a:xfrm>
            <a:off x="4485314" y="5098386"/>
            <a:ext cx="97457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Přímá spojnice 38"/>
          <p:cNvCxnSpPr/>
          <p:nvPr/>
        </p:nvCxnSpPr>
        <p:spPr>
          <a:xfrm>
            <a:off x="4485314" y="5255604"/>
            <a:ext cx="97457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Přímá spojnice 39"/>
          <p:cNvCxnSpPr/>
          <p:nvPr/>
        </p:nvCxnSpPr>
        <p:spPr>
          <a:xfrm>
            <a:off x="4485314" y="5412822"/>
            <a:ext cx="97457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Přímá spojnice 41"/>
          <p:cNvCxnSpPr/>
          <p:nvPr/>
        </p:nvCxnSpPr>
        <p:spPr>
          <a:xfrm>
            <a:off x="7310394" y="3534988"/>
            <a:ext cx="97457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Přímá spojnice 42"/>
          <p:cNvCxnSpPr/>
          <p:nvPr/>
        </p:nvCxnSpPr>
        <p:spPr>
          <a:xfrm>
            <a:off x="7310394" y="3692206"/>
            <a:ext cx="97457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Přímá spojnice 43"/>
          <p:cNvCxnSpPr/>
          <p:nvPr/>
        </p:nvCxnSpPr>
        <p:spPr>
          <a:xfrm>
            <a:off x="7310394" y="3849424"/>
            <a:ext cx="97457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Přímá spojnice 44"/>
          <p:cNvCxnSpPr/>
          <p:nvPr/>
        </p:nvCxnSpPr>
        <p:spPr>
          <a:xfrm>
            <a:off x="7310394" y="4006642"/>
            <a:ext cx="97457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Přímá spojnice 46"/>
          <p:cNvCxnSpPr/>
          <p:nvPr/>
        </p:nvCxnSpPr>
        <p:spPr>
          <a:xfrm>
            <a:off x="6467760" y="4960434"/>
            <a:ext cx="97457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Přímá spojnice 47"/>
          <p:cNvCxnSpPr/>
          <p:nvPr/>
        </p:nvCxnSpPr>
        <p:spPr>
          <a:xfrm>
            <a:off x="6467760" y="5117652"/>
            <a:ext cx="97457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Přímá spojnice 48"/>
          <p:cNvCxnSpPr/>
          <p:nvPr/>
        </p:nvCxnSpPr>
        <p:spPr>
          <a:xfrm>
            <a:off x="6467760" y="5274870"/>
            <a:ext cx="97457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Přímá spojnice 49"/>
          <p:cNvCxnSpPr/>
          <p:nvPr/>
        </p:nvCxnSpPr>
        <p:spPr>
          <a:xfrm>
            <a:off x="6467760" y="5432088"/>
            <a:ext cx="97457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Přímá spojnice 50"/>
          <p:cNvCxnSpPr/>
          <p:nvPr/>
        </p:nvCxnSpPr>
        <p:spPr>
          <a:xfrm>
            <a:off x="6467760" y="5589307"/>
            <a:ext cx="97457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Přímá spojnice 51"/>
          <p:cNvCxnSpPr/>
          <p:nvPr/>
        </p:nvCxnSpPr>
        <p:spPr>
          <a:xfrm>
            <a:off x="5220072" y="3867785"/>
            <a:ext cx="97457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Přímá spojnice 52"/>
          <p:cNvCxnSpPr/>
          <p:nvPr/>
        </p:nvCxnSpPr>
        <p:spPr>
          <a:xfrm>
            <a:off x="5220072" y="4025003"/>
            <a:ext cx="97457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Přímá spojnice 53"/>
          <p:cNvCxnSpPr/>
          <p:nvPr/>
        </p:nvCxnSpPr>
        <p:spPr>
          <a:xfrm>
            <a:off x="5220072" y="4182221"/>
            <a:ext cx="97457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Přímá spojnice 54"/>
          <p:cNvCxnSpPr/>
          <p:nvPr/>
        </p:nvCxnSpPr>
        <p:spPr>
          <a:xfrm>
            <a:off x="5220072" y="4339439"/>
            <a:ext cx="97457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Přímá spojnice 55"/>
          <p:cNvCxnSpPr/>
          <p:nvPr/>
        </p:nvCxnSpPr>
        <p:spPr>
          <a:xfrm>
            <a:off x="5220072" y="4496658"/>
            <a:ext cx="97457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Přímá spojnice 56"/>
          <p:cNvCxnSpPr/>
          <p:nvPr/>
        </p:nvCxnSpPr>
        <p:spPr>
          <a:xfrm>
            <a:off x="5220072" y="5903744"/>
            <a:ext cx="97457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Přímá spojnice 57"/>
          <p:cNvCxnSpPr/>
          <p:nvPr/>
        </p:nvCxnSpPr>
        <p:spPr>
          <a:xfrm>
            <a:off x="5220072" y="6060962"/>
            <a:ext cx="97457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Přímá spojnice 58"/>
          <p:cNvCxnSpPr/>
          <p:nvPr/>
        </p:nvCxnSpPr>
        <p:spPr>
          <a:xfrm>
            <a:off x="5220072" y="6218180"/>
            <a:ext cx="97457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Přímá spojnice 59"/>
          <p:cNvCxnSpPr/>
          <p:nvPr/>
        </p:nvCxnSpPr>
        <p:spPr>
          <a:xfrm>
            <a:off x="5220072" y="6375398"/>
            <a:ext cx="97457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Přímá spojnice 61"/>
          <p:cNvCxnSpPr/>
          <p:nvPr/>
        </p:nvCxnSpPr>
        <p:spPr>
          <a:xfrm>
            <a:off x="836829" y="3684474"/>
            <a:ext cx="97457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Přímá spojnice 62"/>
          <p:cNvCxnSpPr/>
          <p:nvPr/>
        </p:nvCxnSpPr>
        <p:spPr>
          <a:xfrm>
            <a:off x="836829" y="3848215"/>
            <a:ext cx="97457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Přímá spojnice 63"/>
          <p:cNvCxnSpPr/>
          <p:nvPr/>
        </p:nvCxnSpPr>
        <p:spPr>
          <a:xfrm>
            <a:off x="836829" y="4011956"/>
            <a:ext cx="97457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Přímá spojnice 64"/>
          <p:cNvCxnSpPr/>
          <p:nvPr/>
        </p:nvCxnSpPr>
        <p:spPr>
          <a:xfrm>
            <a:off x="836829" y="4175697"/>
            <a:ext cx="97457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Přímá spojnice 65"/>
          <p:cNvCxnSpPr/>
          <p:nvPr/>
        </p:nvCxnSpPr>
        <p:spPr>
          <a:xfrm>
            <a:off x="836829" y="4339439"/>
            <a:ext cx="97457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Přímá spojnice 66"/>
          <p:cNvCxnSpPr/>
          <p:nvPr/>
        </p:nvCxnSpPr>
        <p:spPr>
          <a:xfrm>
            <a:off x="1338546" y="2237266"/>
            <a:ext cx="97457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Přímá spojnice 67"/>
          <p:cNvCxnSpPr/>
          <p:nvPr/>
        </p:nvCxnSpPr>
        <p:spPr>
          <a:xfrm>
            <a:off x="1338546" y="2394484"/>
            <a:ext cx="97457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Přímá spojnice 68"/>
          <p:cNvCxnSpPr/>
          <p:nvPr/>
        </p:nvCxnSpPr>
        <p:spPr>
          <a:xfrm>
            <a:off x="1338546" y="2551702"/>
            <a:ext cx="97457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Přímá spojnice 69"/>
          <p:cNvCxnSpPr/>
          <p:nvPr/>
        </p:nvCxnSpPr>
        <p:spPr>
          <a:xfrm>
            <a:off x="1338546" y="2708920"/>
            <a:ext cx="97457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Přímá spojnice 71"/>
          <p:cNvCxnSpPr/>
          <p:nvPr/>
        </p:nvCxnSpPr>
        <p:spPr>
          <a:xfrm>
            <a:off x="1338546" y="764704"/>
            <a:ext cx="97457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Přímá spojnice 72"/>
          <p:cNvCxnSpPr/>
          <p:nvPr/>
        </p:nvCxnSpPr>
        <p:spPr>
          <a:xfrm>
            <a:off x="1338546" y="921922"/>
            <a:ext cx="97457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Přímá spojnice 73"/>
          <p:cNvCxnSpPr/>
          <p:nvPr/>
        </p:nvCxnSpPr>
        <p:spPr>
          <a:xfrm>
            <a:off x="1338546" y="1079140"/>
            <a:ext cx="97457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Přímá spojnice 74"/>
          <p:cNvCxnSpPr/>
          <p:nvPr/>
        </p:nvCxnSpPr>
        <p:spPr>
          <a:xfrm>
            <a:off x="1338546" y="1236358"/>
            <a:ext cx="97457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Přímá spojnice 75"/>
          <p:cNvCxnSpPr/>
          <p:nvPr/>
        </p:nvCxnSpPr>
        <p:spPr>
          <a:xfrm>
            <a:off x="1338546" y="1393577"/>
            <a:ext cx="97457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Přímá spojnice 76"/>
          <p:cNvCxnSpPr/>
          <p:nvPr/>
        </p:nvCxnSpPr>
        <p:spPr>
          <a:xfrm>
            <a:off x="3460434" y="1091313"/>
            <a:ext cx="97457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Přímá spojnice 77"/>
          <p:cNvCxnSpPr/>
          <p:nvPr/>
        </p:nvCxnSpPr>
        <p:spPr>
          <a:xfrm>
            <a:off x="3460434" y="1248531"/>
            <a:ext cx="97457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Přímá spojnice 78"/>
          <p:cNvCxnSpPr/>
          <p:nvPr/>
        </p:nvCxnSpPr>
        <p:spPr>
          <a:xfrm>
            <a:off x="3460434" y="1405749"/>
            <a:ext cx="97457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Přímá spojnice 79"/>
          <p:cNvCxnSpPr/>
          <p:nvPr/>
        </p:nvCxnSpPr>
        <p:spPr>
          <a:xfrm>
            <a:off x="3460434" y="1562967"/>
            <a:ext cx="97457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Přímá spojnice 80"/>
          <p:cNvCxnSpPr/>
          <p:nvPr/>
        </p:nvCxnSpPr>
        <p:spPr>
          <a:xfrm>
            <a:off x="3460434" y="1720186"/>
            <a:ext cx="97457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Přímá spojnice 81"/>
          <p:cNvCxnSpPr/>
          <p:nvPr/>
        </p:nvCxnSpPr>
        <p:spPr>
          <a:xfrm>
            <a:off x="1338546" y="1562967"/>
            <a:ext cx="97457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Přímá spojnice 82"/>
          <p:cNvCxnSpPr/>
          <p:nvPr/>
        </p:nvCxnSpPr>
        <p:spPr>
          <a:xfrm>
            <a:off x="836829" y="3520733"/>
            <a:ext cx="97457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Přímá spojnice 83"/>
          <p:cNvCxnSpPr/>
          <p:nvPr/>
        </p:nvCxnSpPr>
        <p:spPr>
          <a:xfrm>
            <a:off x="836829" y="3356992"/>
            <a:ext cx="974576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Ovál 1"/>
          <p:cNvSpPr/>
          <p:nvPr/>
        </p:nvSpPr>
        <p:spPr>
          <a:xfrm>
            <a:off x="3192903" y="673497"/>
            <a:ext cx="1509638" cy="144016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1" name="Ovál 60"/>
          <p:cNvSpPr/>
          <p:nvPr/>
        </p:nvSpPr>
        <p:spPr>
          <a:xfrm>
            <a:off x="4958122" y="3462141"/>
            <a:ext cx="1509638" cy="144016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1" name="Ovál 70"/>
          <p:cNvSpPr/>
          <p:nvPr/>
        </p:nvSpPr>
        <p:spPr>
          <a:xfrm>
            <a:off x="6200229" y="4535524"/>
            <a:ext cx="1509638" cy="144016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5" name="Ovál 84"/>
          <p:cNvSpPr/>
          <p:nvPr/>
        </p:nvSpPr>
        <p:spPr>
          <a:xfrm>
            <a:off x="2218327" y="4869227"/>
            <a:ext cx="1509638" cy="144016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6" name="Ovál 85"/>
          <p:cNvSpPr/>
          <p:nvPr/>
        </p:nvSpPr>
        <p:spPr>
          <a:xfrm>
            <a:off x="435335" y="5072928"/>
            <a:ext cx="1509638" cy="144016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3916204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C:\Users\florianovar\AppData\Local\Microsoft\Windows\Temporary Internet Files\Content.IE5\KXBLGCBL\MP90044910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37112" y1="28376" x2="37112" y2="28376"/>
                        <a14:foregroundMark x1="72826" y1="29941" x2="72826" y2="29941"/>
                        <a14:foregroundMark x1="70031" y1="27593" x2="70031" y2="27593"/>
                        <a14:foregroundMark x1="33385" y1="28376" x2="33385" y2="2837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77768"/>
            <a:ext cx="3897549" cy="3092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aoblený obdélníkový popisek 4"/>
          <p:cNvSpPr/>
          <p:nvPr/>
        </p:nvSpPr>
        <p:spPr>
          <a:xfrm>
            <a:off x="4442420" y="332656"/>
            <a:ext cx="4527387" cy="3168352"/>
          </a:xfrm>
          <a:prstGeom prst="wedgeRoundRectCallout">
            <a:avLst>
              <a:gd name="adj1" fmla="val -70694"/>
              <a:gd name="adj2" fmla="val -5277"/>
              <a:gd name="adj3" fmla="val 1666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cs-CZ" sz="3200" dirty="0">
                <a:solidFill>
                  <a:prstClr val="black"/>
                </a:solidFill>
              </a:rPr>
              <a:t>Nezapomeň!</a:t>
            </a:r>
          </a:p>
          <a:p>
            <a:pPr lvl="0"/>
            <a:r>
              <a:rPr lang="cs-CZ" sz="3200" b="1" dirty="0">
                <a:solidFill>
                  <a:prstClr val="black"/>
                </a:solidFill>
              </a:rPr>
              <a:t>Linky a mezery v notové osnově </a:t>
            </a:r>
            <a:r>
              <a:rPr lang="cs-CZ" sz="3200" dirty="0">
                <a:solidFill>
                  <a:prstClr val="black"/>
                </a:solidFill>
              </a:rPr>
              <a:t>počítáme </a:t>
            </a:r>
            <a:r>
              <a:rPr lang="cs-CZ" sz="3200" b="1" u="sng" dirty="0">
                <a:solidFill>
                  <a:srgbClr val="FF0000"/>
                </a:solidFill>
              </a:rPr>
              <a:t>vždy</a:t>
            </a:r>
            <a:r>
              <a:rPr lang="cs-CZ" sz="3200" dirty="0">
                <a:solidFill>
                  <a:prstClr val="black"/>
                </a:solidFill>
              </a:rPr>
              <a:t> </a:t>
            </a:r>
            <a:r>
              <a:rPr lang="cs-CZ" sz="3200" b="1" dirty="0">
                <a:solidFill>
                  <a:prstClr val="black"/>
                </a:solidFill>
              </a:rPr>
              <a:t>odzdola</a:t>
            </a:r>
            <a:r>
              <a:rPr lang="cs-CZ" sz="3200" dirty="0">
                <a:solidFill>
                  <a:prstClr val="black"/>
                </a:solidFill>
              </a:rPr>
              <a:t>.</a:t>
            </a:r>
          </a:p>
          <a:p>
            <a:pPr lvl="0"/>
            <a:r>
              <a:rPr lang="cs-CZ" sz="3200" dirty="0">
                <a:solidFill>
                  <a:prstClr val="black"/>
                </a:solidFill>
              </a:rPr>
              <a:t>Zopakuj si to</a:t>
            </a:r>
            <a:r>
              <a:rPr lang="cs-CZ" sz="3200" dirty="0" smtClean="0">
                <a:solidFill>
                  <a:prstClr val="black"/>
                </a:solidFill>
              </a:rPr>
              <a:t>!</a:t>
            </a:r>
            <a:endParaRPr lang="cs-CZ" sz="3200" dirty="0">
              <a:solidFill>
                <a:prstClr val="black"/>
              </a:solidFill>
            </a:endParaRPr>
          </a:p>
        </p:txBody>
      </p:sp>
      <p:cxnSp>
        <p:nvCxnSpPr>
          <p:cNvPr id="12" name="Přímá spojnice 11"/>
          <p:cNvCxnSpPr/>
          <p:nvPr/>
        </p:nvCxnSpPr>
        <p:spPr>
          <a:xfrm>
            <a:off x="755576" y="4154141"/>
            <a:ext cx="7848872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755576" y="4514181"/>
            <a:ext cx="7848872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>
            <a:off x="755576" y="4874221"/>
            <a:ext cx="7848872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755576" y="5245150"/>
            <a:ext cx="7848872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15"/>
          <p:cNvCxnSpPr/>
          <p:nvPr/>
        </p:nvCxnSpPr>
        <p:spPr>
          <a:xfrm>
            <a:off x="755576" y="5594301"/>
            <a:ext cx="7848872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Ovál 16"/>
          <p:cNvSpPr/>
          <p:nvPr/>
        </p:nvSpPr>
        <p:spPr>
          <a:xfrm>
            <a:off x="1503276" y="5414281"/>
            <a:ext cx="432048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1</a:t>
            </a:r>
            <a:endParaRPr lang="cs-CZ" b="1" dirty="0"/>
          </a:p>
        </p:txBody>
      </p:sp>
      <p:sp>
        <p:nvSpPr>
          <p:cNvPr id="18" name="Ovál 17"/>
          <p:cNvSpPr/>
          <p:nvPr/>
        </p:nvSpPr>
        <p:spPr>
          <a:xfrm>
            <a:off x="2295364" y="5065130"/>
            <a:ext cx="432048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2</a:t>
            </a:r>
            <a:endParaRPr lang="cs-CZ" b="1" dirty="0"/>
          </a:p>
        </p:txBody>
      </p:sp>
      <p:sp>
        <p:nvSpPr>
          <p:cNvPr id="19" name="Ovál 18"/>
          <p:cNvSpPr/>
          <p:nvPr/>
        </p:nvSpPr>
        <p:spPr>
          <a:xfrm>
            <a:off x="3087452" y="4725144"/>
            <a:ext cx="432048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3</a:t>
            </a:r>
            <a:endParaRPr lang="cs-CZ" b="1" dirty="0"/>
          </a:p>
        </p:txBody>
      </p:sp>
      <p:sp>
        <p:nvSpPr>
          <p:cNvPr id="20" name="Ovál 19"/>
          <p:cNvSpPr/>
          <p:nvPr/>
        </p:nvSpPr>
        <p:spPr>
          <a:xfrm>
            <a:off x="3951548" y="4365104"/>
            <a:ext cx="432048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/>
              <a:t>4</a:t>
            </a:r>
          </a:p>
        </p:txBody>
      </p:sp>
      <p:sp>
        <p:nvSpPr>
          <p:cNvPr id="21" name="Ovál 20"/>
          <p:cNvSpPr/>
          <p:nvPr/>
        </p:nvSpPr>
        <p:spPr>
          <a:xfrm>
            <a:off x="4743636" y="4005064"/>
            <a:ext cx="432048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5</a:t>
            </a:r>
            <a:endParaRPr lang="cs-CZ" b="1" dirty="0"/>
          </a:p>
        </p:txBody>
      </p:sp>
      <p:sp>
        <p:nvSpPr>
          <p:cNvPr id="22" name="Ovál 21"/>
          <p:cNvSpPr/>
          <p:nvPr/>
        </p:nvSpPr>
        <p:spPr>
          <a:xfrm>
            <a:off x="5679740" y="5234261"/>
            <a:ext cx="432048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/>
              <a:t>1</a:t>
            </a:r>
          </a:p>
        </p:txBody>
      </p:sp>
      <p:sp>
        <p:nvSpPr>
          <p:cNvPr id="23" name="Ovál 22"/>
          <p:cNvSpPr/>
          <p:nvPr/>
        </p:nvSpPr>
        <p:spPr>
          <a:xfrm>
            <a:off x="6471828" y="4885110"/>
            <a:ext cx="432048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/>
              <a:t>2</a:t>
            </a:r>
          </a:p>
        </p:txBody>
      </p:sp>
      <p:sp>
        <p:nvSpPr>
          <p:cNvPr id="24" name="Ovál 23"/>
          <p:cNvSpPr/>
          <p:nvPr/>
        </p:nvSpPr>
        <p:spPr>
          <a:xfrm>
            <a:off x="7119900" y="4514181"/>
            <a:ext cx="432048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/>
              <a:t>3</a:t>
            </a:r>
          </a:p>
        </p:txBody>
      </p:sp>
      <p:sp>
        <p:nvSpPr>
          <p:cNvPr id="25" name="Ovál 24"/>
          <p:cNvSpPr/>
          <p:nvPr/>
        </p:nvSpPr>
        <p:spPr>
          <a:xfrm>
            <a:off x="7767972" y="4154141"/>
            <a:ext cx="432048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4</a:t>
            </a:r>
            <a:endParaRPr lang="cs-CZ" b="1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2376238" y="5814331"/>
            <a:ext cx="11432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cs-CZ"/>
            </a:defPPr>
            <a:lvl1pPr>
              <a:defRPr sz="2800">
                <a:solidFill>
                  <a:srgbClr val="FF0000"/>
                </a:solidFill>
              </a:defRPr>
            </a:lvl1pPr>
          </a:lstStyle>
          <a:p>
            <a:r>
              <a:rPr lang="cs-CZ" dirty="0">
                <a:solidFill>
                  <a:srgbClr val="0070C0"/>
                </a:solidFill>
              </a:rPr>
              <a:t>5 linek</a:t>
            </a:r>
          </a:p>
        </p:txBody>
      </p:sp>
      <p:sp>
        <p:nvSpPr>
          <p:cNvPr id="27" name="TextovéPole 26"/>
          <p:cNvSpPr txBox="1"/>
          <p:nvPr/>
        </p:nvSpPr>
        <p:spPr>
          <a:xfrm>
            <a:off x="6113863" y="5814331"/>
            <a:ext cx="15100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>
                <a:solidFill>
                  <a:srgbClr val="FF0000"/>
                </a:solidFill>
              </a:rPr>
              <a:t>4</a:t>
            </a:r>
            <a:r>
              <a:rPr lang="cs-CZ" sz="2800" dirty="0" smtClean="0">
                <a:solidFill>
                  <a:srgbClr val="FF0000"/>
                </a:solidFill>
              </a:rPr>
              <a:t> mezery</a:t>
            </a:r>
            <a:endParaRPr lang="cs-CZ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5967350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000"/>
                            </p:stCondLst>
                            <p:childTnLst>
                              <p:par>
                                <p:cTn id="3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6000"/>
                            </p:stCondLst>
                            <p:childTnLst>
                              <p:par>
                                <p:cTn id="4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75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8000"/>
                            </p:stCondLst>
                            <p:childTnLst>
                              <p:par>
                                <p:cTn id="5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9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0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0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0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3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40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/>
      <p:bldP spid="2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2"/>
          <p:cNvSpPr>
            <a:spLocks noGrp="1"/>
          </p:cNvSpPr>
          <p:nvPr/>
        </p:nvSpPr>
        <p:spPr>
          <a:xfrm>
            <a:off x="179512" y="332656"/>
            <a:ext cx="8568952" cy="1656184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>
              <a:buNone/>
            </a:pPr>
            <a:r>
              <a:rPr lang="cs-CZ" dirty="0" smtClean="0"/>
              <a:t>Zdroje:</a:t>
            </a:r>
          </a:p>
          <a:p>
            <a:pPr marL="45720" indent="0">
              <a:buNone/>
            </a:pPr>
            <a:r>
              <a:rPr lang="cs-CZ" dirty="0" smtClean="0"/>
              <a:t>Kliparty </a:t>
            </a:r>
            <a:r>
              <a:rPr lang="cs-CZ" dirty="0" smtClean="0">
                <a:cs typeface="Times New Roman" pitchFamily="18" charset="0"/>
              </a:rPr>
              <a:t>www.office.microsoft.com</a:t>
            </a:r>
            <a:endParaRPr lang="cs-CZ" dirty="0"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5542270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1499</TotalTime>
  <Words>386</Words>
  <Application>Microsoft Office PowerPoint</Application>
  <PresentationFormat>Předvádění na obrazovce (4:3)</PresentationFormat>
  <Paragraphs>89</Paragraphs>
  <Slides>13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Notová osnova</dc:title>
  <dc:creator>Renata Florianová</dc:creator>
  <cp:lastModifiedBy>Renata Florianová</cp:lastModifiedBy>
  <cp:revision>62</cp:revision>
  <dcterms:created xsi:type="dcterms:W3CDTF">2013-03-03T12:28:42Z</dcterms:created>
  <dcterms:modified xsi:type="dcterms:W3CDTF">2013-04-28T10:41:54Z</dcterms:modified>
</cp:coreProperties>
</file>