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24"/>
  </p:notesMasterIdLst>
  <p:sldIdLst>
    <p:sldId id="351" r:id="rId3"/>
    <p:sldId id="353" r:id="rId4"/>
    <p:sldId id="281" r:id="rId5"/>
    <p:sldId id="315" r:id="rId6"/>
    <p:sldId id="311" r:id="rId7"/>
    <p:sldId id="314" r:id="rId8"/>
    <p:sldId id="316" r:id="rId9"/>
    <p:sldId id="287" r:id="rId10"/>
    <p:sldId id="338" r:id="rId11"/>
    <p:sldId id="295" r:id="rId12"/>
    <p:sldId id="285" r:id="rId13"/>
    <p:sldId id="336" r:id="rId14"/>
    <p:sldId id="288" r:id="rId15"/>
    <p:sldId id="339" r:id="rId16"/>
    <p:sldId id="335" r:id="rId17"/>
    <p:sldId id="342" r:id="rId18"/>
    <p:sldId id="350" r:id="rId19"/>
    <p:sldId id="343" r:id="rId20"/>
    <p:sldId id="290" r:id="rId21"/>
    <p:sldId id="296" r:id="rId22"/>
    <p:sldId id="28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F19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339" autoAdjust="0"/>
    <p:restoredTop sz="94660"/>
  </p:normalViewPr>
  <p:slideViewPr>
    <p:cSldViewPr>
      <p:cViewPr>
        <p:scale>
          <a:sx n="90" d="100"/>
          <a:sy n="90" d="100"/>
        </p:scale>
        <p:origin x="-498" y="7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F95B81-9052-4977-B20D-8C48E686248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94793A-23F7-4161-B5D6-DB73EFD4CA7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38829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11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3564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263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53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682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4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900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220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4501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6593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783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1640EF-0BB5-4F85-8F2C-50753423D830}" type="datetimeFigureOut">
              <a:rPr lang="cs-CZ" smtClean="0"/>
              <a:pPr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0692131-1810-4EAF-981F-8AFAE4696B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50000">
              <a:srgbClr val="FFFFFF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3632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emf"/><Relationship Id="rId4" Type="http://schemas.openxmlformats.org/officeDocument/2006/relationships/image" Target="../media/image12.wmf"/><Relationship Id="rId9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10" Type="http://schemas.openxmlformats.org/officeDocument/2006/relationships/image" Target="../media/image18.emf"/><Relationship Id="rId4" Type="http://schemas.openxmlformats.org/officeDocument/2006/relationships/image" Target="../media/image12.wmf"/><Relationship Id="rId9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6985256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dirty="0" smtClean="0">
                <a:solidFill>
                  <a:srgbClr val="000000"/>
                </a:solidFill>
              </a:rPr>
              <a:t>VY_32_INOVACE_XV_2_09_Nota osminová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09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6442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9088448"/>
              </p:ext>
            </p:extLst>
          </p:nvPr>
        </p:nvGraphicFramePr>
        <p:xfrm>
          <a:off x="395536" y="620688"/>
          <a:ext cx="8352926" cy="6076840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se hravou formou seznamuje s hudebním pojmem noty osminové a učí se délku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noty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vytleskávat nebo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vyťukávat s počítáním 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Žák umí rozlišit a určit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notu osminovou, notu umí popsat.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Nota celá, nota půlová, čtvrťová, osminová,  hlavička, nožička, praporek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pastelky, rytmické nástroje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 Úvodní snímek.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4:          Opakování o notách – počítání noty celé, půlové a čtvrťové.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5-7:       Opakování znalostí a říkanek o notě celé, půlové a čtvrťové.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8:          Motivační snímky k vyvození hudebního pojmu - nota osminová. Popis noty.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9:          Žáci se učí počítat a rytmicky vyťukávat nebo vytleskávat notu osminovou. Používáme i jiné rytmické nástroje.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10</a:t>
                      </a:r>
                      <a:r>
                        <a:rPr lang="cs-CZ" sz="1200" baseline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Žáci se naučí jednoduchou rytmickou říkanku o notě osminové.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11-13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Snímky slouží k vyvození noty osminové s hudebním pojmem trámec.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14-15:  Žáci opakují znalosti o notě celé, půlové, čtvrťové a osminové. Noty vytleskávají a počítají.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16-17:  Rytmizace slov. Žáci slovo vytleskají a přiřadí ke slovům rytmický zápis.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Snímek 17 lze vytisknout a pracovat s ním jako s pracovním listem ve skupinách nebo ve dvojicích.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18:        Řešení snímku 17.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19:        Nejdříve zopakujeme říkanky o notě celé, půlové, čtvrťové a osminové. Potom žáci vyhledávají na snímku notu celou a modře ji perem zakroužkují, notu půlovou označí žlutě, čtvrťovou červeně a osminovou zeleně.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                           Snímek lze vytisknout jako pracovní list a žáci ho mohou řešit společně nebo ve dvojicích.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20:        Řešení snímku 19.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563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72" y="1583148"/>
            <a:ext cx="3876120" cy="307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23928" y="692696"/>
            <a:ext cx="4608512" cy="1091461"/>
          </a:xfrm>
          <a:prstGeom prst="wedgeRoundRectCallout">
            <a:avLst>
              <a:gd name="adj1" fmla="val -66978"/>
              <a:gd name="adj2" fmla="val 15804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5400" b="1" dirty="0">
                <a:solidFill>
                  <a:prstClr val="black"/>
                </a:solidFill>
              </a:rPr>
              <a:t>Nota </a:t>
            </a:r>
            <a:r>
              <a:rPr lang="cs-CZ" sz="5400" b="1" dirty="0" smtClean="0">
                <a:solidFill>
                  <a:prstClr val="black"/>
                </a:solidFill>
              </a:rPr>
              <a:t>osminová</a:t>
            </a:r>
            <a:endParaRPr lang="cs-CZ" sz="5400" b="1" dirty="0">
              <a:solidFill>
                <a:prstClr val="black"/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5261754" y="2872426"/>
            <a:ext cx="2086894" cy="2180445"/>
            <a:chOff x="5076057" y="2460826"/>
            <a:chExt cx="2409678" cy="2501874"/>
          </a:xfrm>
        </p:grpSpPr>
        <p:sp>
          <p:nvSpPr>
            <p:cNvPr id="9" name="Ovál 8"/>
            <p:cNvSpPr/>
            <p:nvPr/>
          </p:nvSpPr>
          <p:spPr>
            <a:xfrm>
              <a:off x="5669094" y="3998389"/>
              <a:ext cx="1223603" cy="964311"/>
            </a:xfrm>
            <a:prstGeom prst="ellipse">
              <a:avLst/>
            </a:prstGeom>
            <a:solidFill>
              <a:srgbClr val="020202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>
              <a:stCxn id="9" idx="6"/>
            </p:cNvCxnSpPr>
            <p:nvPr/>
          </p:nvCxnSpPr>
          <p:spPr>
            <a:xfrm flipV="1">
              <a:off x="6892698" y="2460826"/>
              <a:ext cx="1" cy="2019719"/>
            </a:xfrm>
            <a:prstGeom prst="line">
              <a:avLst/>
            </a:prstGeom>
            <a:ln w="571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Zakřivená spojnice 10"/>
            <p:cNvCxnSpPr/>
            <p:nvPr/>
          </p:nvCxnSpPr>
          <p:spPr>
            <a:xfrm rot="16200000" flipH="1">
              <a:off x="6429787" y="2923742"/>
              <a:ext cx="1167538" cy="241709"/>
            </a:xfrm>
            <a:prstGeom prst="curvedConnector3">
              <a:avLst/>
            </a:prstGeom>
            <a:ln w="5715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5076057" y="4498582"/>
              <a:ext cx="2409678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70479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6707" y="565986"/>
            <a:ext cx="3876120" cy="3075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107504" y="296248"/>
            <a:ext cx="4503516" cy="2232248"/>
          </a:xfrm>
          <a:prstGeom prst="wedgeRoundRectCallout">
            <a:avLst>
              <a:gd name="adj1" fmla="val 89775"/>
              <a:gd name="adj2" fmla="val 3802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76535" y="565986"/>
            <a:ext cx="4165453" cy="1692771"/>
            <a:chOff x="276535" y="565986"/>
            <a:chExt cx="4165453" cy="1692771"/>
          </a:xfrm>
        </p:grpSpPr>
        <p:sp>
          <p:nvSpPr>
            <p:cNvPr id="4" name="Obdélník 3"/>
            <p:cNvSpPr/>
            <p:nvPr/>
          </p:nvSpPr>
          <p:spPr>
            <a:xfrm>
              <a:off x="276535" y="565986"/>
              <a:ext cx="4165453" cy="169277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3600" b="1" dirty="0" smtClean="0"/>
                <a:t>Zopakuj</a:t>
              </a:r>
              <a:r>
                <a:rPr lang="cs-CZ" sz="4000" b="1" dirty="0" smtClean="0"/>
                <a:t> si:</a:t>
              </a:r>
            </a:p>
            <a:p>
              <a:pPr algn="ctr"/>
              <a:r>
                <a:rPr lang="cs-CZ" sz="3200" b="1" dirty="0" smtClean="0"/>
                <a:t>Notu celou                   počítáme na 4 doby.</a:t>
              </a:r>
              <a:endParaRPr lang="cs-CZ" sz="3200" b="1" dirty="0"/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3586779" y="1317763"/>
              <a:ext cx="769197" cy="403570"/>
              <a:chOff x="4740122" y="1068561"/>
              <a:chExt cx="2384196" cy="1116995"/>
            </a:xfrm>
          </p:grpSpPr>
          <p:sp>
            <p:nvSpPr>
              <p:cNvPr id="9" name="Ovál 8"/>
              <p:cNvSpPr/>
              <p:nvPr/>
            </p:nvSpPr>
            <p:spPr>
              <a:xfrm>
                <a:off x="5072986" y="1068561"/>
                <a:ext cx="1718468" cy="1116995"/>
              </a:xfrm>
              <a:prstGeom prst="ellipse">
                <a:avLst/>
              </a:prstGeom>
              <a:noFill/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nice 9"/>
              <p:cNvCxnSpPr/>
              <p:nvPr/>
            </p:nvCxnSpPr>
            <p:spPr>
              <a:xfrm flipV="1">
                <a:off x="4740122" y="1627058"/>
                <a:ext cx="2384196" cy="1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1" name="Zaoblený obdélníkový popisek 10"/>
          <p:cNvSpPr/>
          <p:nvPr/>
        </p:nvSpPr>
        <p:spPr>
          <a:xfrm>
            <a:off x="4716016" y="4293096"/>
            <a:ext cx="4176464" cy="1481716"/>
          </a:xfrm>
          <a:prstGeom prst="wedgeRoundRectCallout">
            <a:avLst>
              <a:gd name="adj1" fmla="val -9867"/>
              <a:gd name="adj2" fmla="val -186699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4788024" y="4509120"/>
            <a:ext cx="3969590" cy="1119885"/>
            <a:chOff x="4572000" y="3962397"/>
            <a:chExt cx="4329630" cy="1119885"/>
          </a:xfrm>
        </p:grpSpPr>
        <p:sp>
          <p:nvSpPr>
            <p:cNvPr id="15" name="Obdélník 14"/>
            <p:cNvSpPr/>
            <p:nvPr/>
          </p:nvSpPr>
          <p:spPr>
            <a:xfrm>
              <a:off x="4572000" y="4005064"/>
              <a:ext cx="4165453" cy="107721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b="1" dirty="0" smtClean="0"/>
                <a:t>Notu půlovou                              počítáme na 2 doby.</a:t>
              </a:r>
              <a:endParaRPr lang="cs-CZ" sz="3200" b="1" dirty="0"/>
            </a:p>
          </p:txBody>
        </p:sp>
        <p:grpSp>
          <p:nvGrpSpPr>
            <p:cNvPr id="16" name="Skupina 15"/>
            <p:cNvGrpSpPr/>
            <p:nvPr/>
          </p:nvGrpSpPr>
          <p:grpSpPr>
            <a:xfrm>
              <a:off x="8114422" y="3962397"/>
              <a:ext cx="787208" cy="779462"/>
              <a:chOff x="4995471" y="163658"/>
              <a:chExt cx="2384196" cy="2232249"/>
            </a:xfrm>
          </p:grpSpPr>
          <p:cxnSp>
            <p:nvCxnSpPr>
              <p:cNvPr id="17" name="Přímá spojnice 16"/>
              <p:cNvCxnSpPr/>
              <p:nvPr/>
            </p:nvCxnSpPr>
            <p:spPr>
              <a:xfrm flipV="1">
                <a:off x="6936851" y="16365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" name="Ovál 17"/>
              <p:cNvSpPr/>
              <p:nvPr/>
            </p:nvSpPr>
            <p:spPr>
              <a:xfrm>
                <a:off x="5527791" y="1387795"/>
                <a:ext cx="1409060" cy="1008112"/>
              </a:xfrm>
              <a:prstGeom prst="ellipse">
                <a:avLst/>
              </a:prstGeom>
              <a:noFill/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9" name="Přímá spojnice 18"/>
              <p:cNvCxnSpPr/>
              <p:nvPr/>
            </p:nvCxnSpPr>
            <p:spPr>
              <a:xfrm flipV="1">
                <a:off x="4995471" y="1870941"/>
                <a:ext cx="238419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4" name="Zaoblený obdélníkový popisek 13"/>
          <p:cNvSpPr/>
          <p:nvPr/>
        </p:nvSpPr>
        <p:spPr>
          <a:xfrm>
            <a:off x="241155" y="3230387"/>
            <a:ext cx="4369865" cy="1710781"/>
          </a:xfrm>
          <a:prstGeom prst="wedgeRoundRectCallout">
            <a:avLst>
              <a:gd name="adj1" fmla="val 89489"/>
              <a:gd name="adj2" fmla="val -10542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251520" y="3356992"/>
            <a:ext cx="4032448" cy="1365503"/>
            <a:chOff x="130280" y="3385333"/>
            <a:chExt cx="4401244" cy="1365503"/>
          </a:xfrm>
        </p:grpSpPr>
        <p:sp>
          <p:nvSpPr>
            <p:cNvPr id="20" name="Obdélník 19"/>
            <p:cNvSpPr/>
            <p:nvPr/>
          </p:nvSpPr>
          <p:spPr>
            <a:xfrm>
              <a:off x="130280" y="3673618"/>
              <a:ext cx="4165453" cy="107721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200" b="1" dirty="0" smtClean="0"/>
                <a:t>Notu čtvrťovou                                 počítáme na 1 dobu.</a:t>
              </a:r>
              <a:endParaRPr lang="cs-CZ" sz="3200" b="1" dirty="0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3694169" y="3385333"/>
              <a:ext cx="837355" cy="786407"/>
              <a:chOff x="4716016" y="260648"/>
              <a:chExt cx="2376264" cy="2232249"/>
            </a:xfrm>
          </p:grpSpPr>
          <p:cxnSp>
            <p:nvCxnSpPr>
              <p:cNvPr id="22" name="Přímá spojnice 21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" name="Ovál 22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nice 23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36749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Vodorovný svitek 19"/>
          <p:cNvSpPr/>
          <p:nvPr/>
        </p:nvSpPr>
        <p:spPr>
          <a:xfrm>
            <a:off x="3538692" y="652868"/>
            <a:ext cx="5281780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" name="Skupina 7"/>
          <p:cNvGrpSpPr/>
          <p:nvPr/>
        </p:nvGrpSpPr>
        <p:grpSpPr>
          <a:xfrm>
            <a:off x="1152959" y="1988840"/>
            <a:ext cx="1618841" cy="902950"/>
            <a:chOff x="4740122" y="1068561"/>
            <a:chExt cx="2384196" cy="1116995"/>
          </a:xfrm>
        </p:grpSpPr>
        <p:sp>
          <p:nvSpPr>
            <p:cNvPr id="9" name="Ovál 8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Přímá spojnice 9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Zaoblený obdélníkový popisek 10"/>
          <p:cNvSpPr/>
          <p:nvPr/>
        </p:nvSpPr>
        <p:spPr>
          <a:xfrm>
            <a:off x="4344965" y="3924863"/>
            <a:ext cx="4176464" cy="1461955"/>
          </a:xfrm>
          <a:prstGeom prst="wedgeRoundRectCallout">
            <a:avLst>
              <a:gd name="adj1" fmla="val -83243"/>
              <a:gd name="adj2" fmla="val 2791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Opakujte se mnou říkanky!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006628" y="1210949"/>
            <a:ext cx="46698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Nota celá, celičká,</a:t>
            </a:r>
          </a:p>
          <a:p>
            <a:r>
              <a:rPr lang="cs-CZ" sz="3200" b="1" dirty="0" smtClean="0"/>
              <a:t>prázdná celá hlavička.</a:t>
            </a:r>
          </a:p>
          <a:p>
            <a:r>
              <a:rPr lang="cs-CZ" sz="3200" b="1" dirty="0" smtClean="0"/>
              <a:t>Čtyři doby, nožka žádná,</a:t>
            </a:r>
          </a:p>
          <a:p>
            <a:r>
              <a:rPr lang="cs-CZ" sz="3200" b="1" dirty="0"/>
              <a:t>h</a:t>
            </a:r>
            <a:r>
              <a:rPr lang="cs-CZ" sz="3200" b="1" dirty="0" smtClean="0"/>
              <a:t>lavička je vážně prázdná.</a:t>
            </a:r>
          </a:p>
          <a:p>
            <a:endParaRPr lang="cs-CZ" sz="3200" dirty="0"/>
          </a:p>
        </p:txBody>
      </p:sp>
      <p:pic>
        <p:nvPicPr>
          <p:cNvPr id="21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933" y="4418006"/>
            <a:ext cx="2522445" cy="182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Vodorovný svitek 21"/>
          <p:cNvSpPr/>
          <p:nvPr/>
        </p:nvSpPr>
        <p:spPr>
          <a:xfrm>
            <a:off x="251520" y="485875"/>
            <a:ext cx="3024336" cy="1206335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45064" y="828001"/>
            <a:ext cx="254276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Nota celá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7055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11" grpId="0" animBg="1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ový popisek 10"/>
          <p:cNvSpPr/>
          <p:nvPr/>
        </p:nvSpPr>
        <p:spPr>
          <a:xfrm>
            <a:off x="1346466" y="4742028"/>
            <a:ext cx="3895964" cy="946976"/>
          </a:xfrm>
          <a:prstGeom prst="wedgeRoundRectCallout">
            <a:avLst>
              <a:gd name="adj1" fmla="val 77327"/>
              <a:gd name="adj2" fmla="val 25810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A co nota čtvrťová?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1138592" y="1871338"/>
            <a:ext cx="1417184" cy="1482198"/>
            <a:chOff x="4740122" y="260648"/>
            <a:chExt cx="2384196" cy="2232249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 flipV="1">
              <a:off x="4740122" y="1987124"/>
              <a:ext cx="2384196" cy="1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Vodorovný svitek 19"/>
          <p:cNvSpPr/>
          <p:nvPr/>
        </p:nvSpPr>
        <p:spPr>
          <a:xfrm>
            <a:off x="3431385" y="1397620"/>
            <a:ext cx="5533103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229211" y="4883998"/>
            <a:ext cx="2303228" cy="1610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4301192" y="1942961"/>
            <a:ext cx="4303256" cy="206210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Prázdné bříško, nožička,</a:t>
            </a:r>
          </a:p>
          <a:p>
            <a:r>
              <a:rPr lang="cs-CZ" sz="3200" b="1" dirty="0"/>
              <a:t>j</a:t>
            </a:r>
            <a:r>
              <a:rPr lang="cs-CZ" sz="3200" b="1" dirty="0" smtClean="0"/>
              <a:t>ako malá myšička.</a:t>
            </a:r>
          </a:p>
          <a:p>
            <a:r>
              <a:rPr lang="cs-CZ" sz="3200" b="1" dirty="0" smtClean="0"/>
              <a:t>Počítáme první, druhá,</a:t>
            </a:r>
          </a:p>
          <a:p>
            <a:r>
              <a:rPr lang="cs-CZ" sz="3200" b="1" dirty="0" smtClean="0"/>
              <a:t>Neříkej, že jde to ztuha.</a:t>
            </a:r>
          </a:p>
        </p:txBody>
      </p:sp>
      <p:sp>
        <p:nvSpPr>
          <p:cNvPr id="23" name="Vodorovný svitek 22"/>
          <p:cNvSpPr/>
          <p:nvPr/>
        </p:nvSpPr>
        <p:spPr>
          <a:xfrm>
            <a:off x="251521" y="383607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1434" y="787139"/>
            <a:ext cx="2849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Nota půlová</a:t>
            </a:r>
            <a:endParaRPr lang="cs-CZ" sz="3200" b="1" dirty="0"/>
          </a:p>
        </p:txBody>
      </p:sp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7790" y="790033"/>
            <a:ext cx="1174722" cy="72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643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48148E-6 C -0.0092 0.02222 -0.01979 0.04351 -0.02743 0.06666 C -0.03003 0.07453 -0.02951 0.08379 -0.03055 0.09236 C -0.03107 0.09675 -0.03229 0.10532 -0.03229 0.10532 C -0.03177 0.13402 -0.03142 0.1625 -0.03055 0.1912 C -0.0302 0.20115 -0.02934 0.21134 -0.02899 0.22129 C -0.02777 0.25277 -0.0269 0.28449 -0.02586 0.31597 C -0.02534 0.33217 -0.02621 0.36435 -0.01927 0.38263 C -0.01666 0.38958 -0.01284 0.3956 -0.00972 0.40208 C -0.00434 0.41319 -0.0019 0.42708 0.00643 0.43425 C 0.00886 0.44444 0.01875 0.45833 0.02587 0.46435 C 0.02691 0.46643 0.02778 0.46875 0.029 0.47083 C 0.03039 0.47314 0.03264 0.47476 0.03386 0.47731 C 0.03473 0.47916 0.03438 0.48194 0.03542 0.48379 C 0.0415 0.49421 0.05105 0.50787 0.05973 0.51388 C 0.06632 0.52731 0.07882 0.53495 0.08872 0.54398 C 0.09028 0.54537 0.09202 0.54699 0.09358 0.54838 C 0.09636 0.55092 0.1033 0.55254 0.1033 0.55254 C 0.11441 0.56805 0.09931 0.54838 0.12101 0.56759 C 0.13247 0.57777 0.14358 0.5912 0.15643 0.59768 C 0.16216 0.60046 0.16823 0.60162 0.17414 0.60416 C 0.18924 0.61782 0.21962 0.61967 0.23698 0.62129 C 0.25 0.62592 0.26025 0.62638 0.27414 0.62777 C 0.29358 0.62523 0.31181 0.62106 0.33073 0.61504 C 0.3323 0.61296 0.33334 0.60949 0.33542 0.60856 C 0.34844 0.60347 0.36268 0.60555 0.37587 0.6 C 0.3823 0.59143 0.38855 0.58194 0.39358 0.57199 C 0.39723 0.55648 0.3948 0.56273 0.4 0.55254 C 0.40365 0.53402 0.40452 0.53611 0.40973 0.52037 C 0.41181 0.51388 0.41042 0.51296 0.41459 0.5074 C 0.42639 0.49143 0.44063 0.48055 0.45643 0.47291 C 0.48039 0.47546 0.50348 0.47152 0.52744 0.47083 C 0.56667 0.46967 0.60591 0.46944 0.64514 0.46875 C 0.66216 0.46157 0.68212 0.46226 0.7 0.45787 C 0.72153 0.45254 0.7408 0.44351 0.76285 0.44074 C 0.76615 0.43796 0.7698 0.43588 0.77257 0.43217 C 0.77761 0.42546 0.78125 0.41805 0.78716 0.41273 C 0.78941 0.40787 0.79098 0.40231 0.79358 0.39768 C 0.80018 0.38541 0.79688 0.39722 0.80157 0.38472 C 0.80539 0.37476 0.8066 0.36342 0.80799 0.35254 C 0.8073 0.31342 0.80487 0.27199 0.80487 0.23217 " pathEditMode="relative" ptsTypes="ffffffffffffffffffffffffffffffffffffffffA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1337 -0.2331 C 0.20938 -0.2412 0.19531 -0.24907 0.19045 -0.24907 C 0.15938 -0.24907 0.12743 -0.12407 0.12743 0.00093 C 0.12743 -0.06204 0.11146 -0.12407 0.09636 -0.12407 C 0.08038 -0.12407 0.06528 -0.06111 0.06528 0.00093 C 0.06528 -0.03009 0.05729 -0.06204 0.04931 -0.06204 C 0.04132 -0.06204 0.03334 -0.03102 0.03334 0.00093 C 0.03334 -0.01505 0.02934 -0.03009 0.02535 -0.03009 C 0.02136 -0.03009 0.01736 -0.01412 0.01736 0.00093 C 0.01736 -0.00718 0.01528 -0.01505 0.01337 -0.01505 C 0.01233 -0.01505 0.00938 -0.00694 0.00938 0.00093 C 0.00938 -0.00301 0.00834 -0.00718 0.00729 -0.00718 C 0.00729 -0.0081 0.00521 -0.00324 0.00521 0.00093 C 0.00521 -0.00116 0.00521 -0.00301 0.00417 -0.00301 C 0.00417 -0.00208 0.00313 -0.00093 0.00313 0.00093 C 0.00313 -3.7037E-7 0.00313 -0.00116 0.00313 -0.00208 C 0.00209 -0.00208 0.00209 -0.00116 0.00209 -3.7037E-7 C 0.00104 -3.7037E-7 0.00104 -0.00093 0.00104 -0.00208 C -1.94444E-6 -0.00208 -1.94444E-6 -0.00116 -1.94444E-6 -3.7037E-7 " pathEditMode="relative" rAng="0" ptsTypes="fffffffffffffffffff">
                                      <p:cBhvr>
                                        <p:cTn id="2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77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0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aoblený obdélníkový popisek 10"/>
          <p:cNvSpPr/>
          <p:nvPr/>
        </p:nvSpPr>
        <p:spPr>
          <a:xfrm>
            <a:off x="3733807" y="4923129"/>
            <a:ext cx="4950181" cy="905473"/>
          </a:xfrm>
          <a:prstGeom prst="wedgeRoundRectCallout">
            <a:avLst>
              <a:gd name="adj1" fmla="val -67088"/>
              <a:gd name="adj2" fmla="val -7345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Kdo to zvládl, je šikulka!</a:t>
            </a:r>
          </a:p>
        </p:txBody>
      </p:sp>
      <p:sp>
        <p:nvSpPr>
          <p:cNvPr id="20" name="Vodorovný svitek 19"/>
          <p:cNvSpPr/>
          <p:nvPr/>
        </p:nvSpPr>
        <p:spPr>
          <a:xfrm>
            <a:off x="3431386" y="1338097"/>
            <a:ext cx="5252603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285" y="4007053"/>
            <a:ext cx="2522445" cy="182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Vodorovný svitek 22"/>
          <p:cNvSpPr/>
          <p:nvPr/>
        </p:nvSpPr>
        <p:spPr>
          <a:xfrm>
            <a:off x="251521" y="383607"/>
            <a:ext cx="3482286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1434" y="787139"/>
            <a:ext cx="2849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Nota čtvrťová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1995738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Dobu jednu, kdo ji má?</a:t>
            </a:r>
          </a:p>
          <a:p>
            <a:r>
              <a:rPr lang="cs-CZ" sz="3200" b="1" dirty="0" smtClean="0"/>
              <a:t>Je to nota čtvrťová.</a:t>
            </a:r>
          </a:p>
          <a:p>
            <a:r>
              <a:rPr lang="cs-CZ" sz="3200" b="1" dirty="0" smtClean="0"/>
              <a:t>Bříško pěkně začerni</a:t>
            </a:r>
          </a:p>
          <a:p>
            <a:r>
              <a:rPr lang="cs-CZ" sz="3200" b="1" dirty="0" smtClean="0"/>
              <a:t>a nožičku připevni.</a:t>
            </a:r>
            <a:endParaRPr lang="cs-CZ" sz="3200" dirty="0"/>
          </a:p>
        </p:txBody>
      </p:sp>
      <p:grpSp>
        <p:nvGrpSpPr>
          <p:cNvPr id="24" name="Skupina 23"/>
          <p:cNvGrpSpPr/>
          <p:nvPr/>
        </p:nvGrpSpPr>
        <p:grpSpPr>
          <a:xfrm>
            <a:off x="4788024" y="93212"/>
            <a:ext cx="1337561" cy="1387853"/>
            <a:chOff x="4716016" y="260648"/>
            <a:chExt cx="2376264" cy="2232249"/>
          </a:xfrm>
        </p:grpSpPr>
        <p:cxnSp>
          <p:nvCxnSpPr>
            <p:cNvPr id="27" name="Přímá spojnice 26"/>
            <p:cNvCxnSpPr/>
            <p:nvPr/>
          </p:nvCxnSpPr>
          <p:spPr>
            <a:xfrm flipV="1">
              <a:off x="6629132" y="260648"/>
              <a:ext cx="0" cy="183620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ál 27"/>
            <p:cNvSpPr/>
            <p:nvPr/>
          </p:nvSpPr>
          <p:spPr>
            <a:xfrm>
              <a:off x="5220072" y="1484785"/>
              <a:ext cx="1409060" cy="1008112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/>
            <p:nvPr/>
          </p:nvCxnSpPr>
          <p:spPr>
            <a:xfrm>
              <a:off x="4716016" y="2015824"/>
              <a:ext cx="2376264" cy="0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796783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0" grpId="0" animBg="1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Vodorovný svitek 17"/>
          <p:cNvSpPr/>
          <p:nvPr/>
        </p:nvSpPr>
        <p:spPr>
          <a:xfrm>
            <a:off x="3804289" y="386889"/>
            <a:ext cx="3530998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881105" y="770751"/>
            <a:ext cx="34563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Nota osminová</a:t>
            </a:r>
            <a:endParaRPr lang="cs-CZ" sz="3600" b="1" dirty="0"/>
          </a:p>
        </p:txBody>
      </p:sp>
      <p:pic>
        <p:nvPicPr>
          <p:cNvPr id="12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399641" y="3958675"/>
            <a:ext cx="1782741" cy="1461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Zaoblený obdélníkový popisek 12"/>
          <p:cNvSpPr/>
          <p:nvPr/>
        </p:nvSpPr>
        <p:spPr>
          <a:xfrm>
            <a:off x="3302918" y="2170479"/>
            <a:ext cx="4059202" cy="1429486"/>
          </a:xfrm>
          <a:prstGeom prst="wedgeRoundRectCallout">
            <a:avLst>
              <a:gd name="adj1" fmla="val 39311"/>
              <a:gd name="adj2" fmla="val 16137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>
                <a:solidFill>
                  <a:prstClr val="black"/>
                </a:solidFill>
              </a:rPr>
              <a:t>Má plnou hlavičku, nožičku a praporek</a:t>
            </a:r>
            <a:r>
              <a:rPr lang="cs-CZ" sz="3200" dirty="0" smtClean="0">
                <a:solidFill>
                  <a:prstClr val="black"/>
                </a:solidFill>
              </a:rPr>
              <a:t>.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251520" y="5013176"/>
            <a:ext cx="6336704" cy="1584177"/>
          </a:xfrm>
          <a:prstGeom prst="wedgeRoundRectCallout">
            <a:avLst>
              <a:gd name="adj1" fmla="val 55084"/>
              <a:gd name="adj2" fmla="val -40852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Počítej </a:t>
            </a:r>
            <a:r>
              <a:rPr lang="cs-CZ" sz="3200" dirty="0">
                <a:solidFill>
                  <a:prstClr val="black"/>
                </a:solidFill>
              </a:rPr>
              <a:t>a drž ji vždy jen </a:t>
            </a:r>
            <a:r>
              <a:rPr lang="cs-CZ" sz="3200" dirty="0" smtClean="0">
                <a:solidFill>
                  <a:prstClr val="black"/>
                </a:solidFill>
              </a:rPr>
              <a:t>na </a:t>
            </a:r>
            <a:r>
              <a:rPr lang="cs-CZ" sz="3200" b="1" dirty="0">
                <a:solidFill>
                  <a:prstClr val="black"/>
                </a:solidFill>
              </a:rPr>
              <a:t>půl doby</a:t>
            </a:r>
            <a:r>
              <a:rPr lang="cs-CZ" sz="3200" dirty="0">
                <a:solidFill>
                  <a:prstClr val="black"/>
                </a:solidFill>
              </a:rPr>
              <a:t>. </a:t>
            </a:r>
          </a:p>
          <a:p>
            <a:pPr lvl="0"/>
            <a:r>
              <a:rPr lang="cs-CZ" sz="3200" dirty="0">
                <a:solidFill>
                  <a:prstClr val="black"/>
                </a:solidFill>
              </a:rPr>
              <a:t>Tleskni </a:t>
            </a:r>
            <a:r>
              <a:rPr lang="cs-CZ" sz="3200" dirty="0" smtClean="0">
                <a:solidFill>
                  <a:prstClr val="black"/>
                </a:solidFill>
              </a:rPr>
              <a:t>na </a:t>
            </a:r>
            <a:r>
              <a:rPr lang="cs-CZ" sz="3200" b="1" dirty="0">
                <a:solidFill>
                  <a:prstClr val="black"/>
                </a:solidFill>
              </a:rPr>
              <a:t>každou slabiku</a:t>
            </a:r>
            <a:r>
              <a:rPr lang="cs-CZ" sz="3200" b="1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65036" y="2850549"/>
            <a:ext cx="2174702" cy="1899158"/>
            <a:chOff x="698030" y="3095910"/>
            <a:chExt cx="2376264" cy="2160240"/>
          </a:xfrm>
        </p:grpSpPr>
        <p:sp>
          <p:nvSpPr>
            <p:cNvPr id="5" name="Ovál 4"/>
            <p:cNvSpPr/>
            <p:nvPr/>
          </p:nvSpPr>
          <p:spPr>
            <a:xfrm>
              <a:off x="1282844" y="4423517"/>
              <a:ext cx="1206636" cy="832633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" name="Přímá spojnice 5"/>
            <p:cNvCxnSpPr>
              <a:stCxn id="5" idx="6"/>
            </p:cNvCxnSpPr>
            <p:nvPr/>
          </p:nvCxnSpPr>
          <p:spPr>
            <a:xfrm flipV="1">
              <a:off x="2489480" y="3095910"/>
              <a:ext cx="1" cy="1743924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Zakřivená spojnice 6"/>
            <p:cNvCxnSpPr/>
            <p:nvPr/>
          </p:nvCxnSpPr>
          <p:spPr>
            <a:xfrm rot="16200000" flipH="1">
              <a:off x="2104608" y="3480787"/>
              <a:ext cx="1008109" cy="238357"/>
            </a:xfrm>
            <a:prstGeom prst="curvedConnector3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698030" y="4855408"/>
              <a:ext cx="2376264" cy="0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03" y="260648"/>
            <a:ext cx="3042345" cy="2413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0275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1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6111 -0.12593 C 0.15712 -0.13403 0.14305 -0.1419 0.13819 -0.1419 C 0.10712 -0.1419 0.07517 -0.0169 0.07517 0.1081 C 0.07517 0.04514 0.0592 -0.0169 0.04409 -0.0169 C 0.02812 -0.0169 0.01302 0.04606 0.01302 0.1081 C 0.01302 0.07708 0.00503 0.04514 -0.00295 0.04514 C -0.01094 0.04514 -0.01893 0.07615 -0.01893 0.1081 C -0.01893 0.09213 -0.02292 0.07708 -0.02691 0.07708 C -0.03091 0.07708 -0.0349 0.09305 -0.0349 0.1081 C -0.0349 0.1 -0.03698 0.09213 -0.03889 0.09213 C -0.03993 0.09213 -0.04288 0.10023 -0.04288 0.1081 C -0.04288 0.10416 -0.04393 0.1 -0.04497 0.1 C -0.04497 0.09907 -0.04705 0.10393 -0.04705 0.1081 C -0.04705 0.10601 -0.04705 0.10416 -0.04809 0.10416 C -0.04809 0.10509 -0.04913 0.10625 -0.04913 0.1081 C -0.04913 0.10717 -0.04913 0.10601 -0.04913 0.10509 C -0.05018 0.10509 -0.05018 0.10601 -0.05018 0.10717 C -0.05122 0.10717 -0.05122 0.10625 -0.05122 0.10509 C -0.05226 0.10509 -0.05226 0.10601 -0.05226 0.10717 " pathEditMode="relative" rAng="0" ptsTypes="fffffffffffffffffff">
                                      <p:cBhvr>
                                        <p:cTn id="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77" y="1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081964" y="4669211"/>
            <a:ext cx="2455509" cy="180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Zaoblený obdélníkový popisek 46"/>
          <p:cNvSpPr/>
          <p:nvPr/>
        </p:nvSpPr>
        <p:spPr>
          <a:xfrm>
            <a:off x="1043608" y="4585482"/>
            <a:ext cx="4696876" cy="1579822"/>
          </a:xfrm>
          <a:prstGeom prst="wedgeRoundRectCallout">
            <a:avLst>
              <a:gd name="adj1" fmla="val 57489"/>
              <a:gd name="adj2" fmla="val -559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To se ale natleskáme a naťukáme! </a:t>
            </a:r>
          </a:p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Au, </a:t>
            </a:r>
            <a:r>
              <a:rPr lang="cs-CZ" sz="3200" dirty="0" err="1" smtClean="0">
                <a:solidFill>
                  <a:prstClr val="black"/>
                </a:solidFill>
              </a:rPr>
              <a:t>au</a:t>
            </a:r>
            <a:r>
              <a:rPr lang="cs-CZ" sz="3200" dirty="0" smtClean="0">
                <a:solidFill>
                  <a:prstClr val="black"/>
                </a:solidFill>
              </a:rPr>
              <a:t>, moje nožičky!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116907" y="511136"/>
            <a:ext cx="7742727" cy="2420578"/>
            <a:chOff x="116907" y="511136"/>
            <a:chExt cx="7742727" cy="2420578"/>
          </a:xfrm>
        </p:grpSpPr>
        <p:cxnSp>
          <p:nvCxnSpPr>
            <p:cNvPr id="14" name="Přímá spojnice 13"/>
            <p:cNvCxnSpPr>
              <a:stCxn id="15" idx="6"/>
            </p:cNvCxnSpPr>
            <p:nvPr/>
          </p:nvCxnSpPr>
          <p:spPr>
            <a:xfrm flipV="1">
              <a:off x="1949075" y="667217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Ovál 14"/>
            <p:cNvSpPr/>
            <p:nvPr/>
          </p:nvSpPr>
          <p:spPr>
            <a:xfrm>
              <a:off x="1450922" y="1114609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Zakřivená spojnice 15"/>
            <p:cNvCxnSpPr/>
            <p:nvPr/>
          </p:nvCxnSpPr>
          <p:spPr>
            <a:xfrm rot="16200000" flipH="1">
              <a:off x="1809786" y="856321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18" idx="6"/>
            </p:cNvCxnSpPr>
            <p:nvPr/>
          </p:nvCxnSpPr>
          <p:spPr>
            <a:xfrm flipV="1">
              <a:off x="2718630" y="648817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2220477" y="1096209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Zakřivená spojnice 18"/>
            <p:cNvCxnSpPr/>
            <p:nvPr/>
          </p:nvCxnSpPr>
          <p:spPr>
            <a:xfrm rot="16200000" flipH="1">
              <a:off x="2579341" y="837921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21" idx="6"/>
            </p:cNvCxnSpPr>
            <p:nvPr/>
          </p:nvCxnSpPr>
          <p:spPr>
            <a:xfrm flipV="1">
              <a:off x="3438321" y="66292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vál 20"/>
            <p:cNvSpPr/>
            <p:nvPr/>
          </p:nvSpPr>
          <p:spPr>
            <a:xfrm>
              <a:off x="2940168" y="111031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Zakřivená spojnice 21"/>
            <p:cNvCxnSpPr/>
            <p:nvPr/>
          </p:nvCxnSpPr>
          <p:spPr>
            <a:xfrm rot="16200000" flipH="1">
              <a:off x="3299032" y="852026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24" idx="6"/>
            </p:cNvCxnSpPr>
            <p:nvPr/>
          </p:nvCxnSpPr>
          <p:spPr>
            <a:xfrm flipV="1">
              <a:off x="4171466" y="68591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vál 23"/>
            <p:cNvSpPr/>
            <p:nvPr/>
          </p:nvSpPr>
          <p:spPr>
            <a:xfrm>
              <a:off x="3673313" y="113330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Zakřivená spojnice 24"/>
            <p:cNvCxnSpPr/>
            <p:nvPr/>
          </p:nvCxnSpPr>
          <p:spPr>
            <a:xfrm rot="16200000" flipH="1">
              <a:off x="4032177" y="875014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stCxn id="27" idx="6"/>
            </p:cNvCxnSpPr>
            <p:nvPr/>
          </p:nvCxnSpPr>
          <p:spPr>
            <a:xfrm flipV="1">
              <a:off x="4913856" y="66292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Ovál 26"/>
            <p:cNvSpPr/>
            <p:nvPr/>
          </p:nvSpPr>
          <p:spPr>
            <a:xfrm>
              <a:off x="4415703" y="111031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Zakřivená spojnice 27"/>
            <p:cNvCxnSpPr/>
            <p:nvPr/>
          </p:nvCxnSpPr>
          <p:spPr>
            <a:xfrm rot="16200000" flipH="1">
              <a:off x="4774567" y="852026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30" idx="6"/>
            </p:cNvCxnSpPr>
            <p:nvPr/>
          </p:nvCxnSpPr>
          <p:spPr>
            <a:xfrm flipV="1">
              <a:off x="5621483" y="66751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Ovál 29"/>
            <p:cNvSpPr/>
            <p:nvPr/>
          </p:nvSpPr>
          <p:spPr>
            <a:xfrm>
              <a:off x="5123330" y="111490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Zakřivená spojnice 30"/>
            <p:cNvCxnSpPr/>
            <p:nvPr/>
          </p:nvCxnSpPr>
          <p:spPr>
            <a:xfrm rot="16200000" flipH="1">
              <a:off x="5482194" y="856614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>
              <a:stCxn id="33" idx="6"/>
            </p:cNvCxnSpPr>
            <p:nvPr/>
          </p:nvCxnSpPr>
          <p:spPr>
            <a:xfrm flipV="1">
              <a:off x="6300473" y="681615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ál 32"/>
            <p:cNvSpPr/>
            <p:nvPr/>
          </p:nvSpPr>
          <p:spPr>
            <a:xfrm>
              <a:off x="5802320" y="1129007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Zakřivená spojnice 33"/>
            <p:cNvCxnSpPr/>
            <p:nvPr/>
          </p:nvCxnSpPr>
          <p:spPr>
            <a:xfrm rot="16200000" flipH="1">
              <a:off x="6161184" y="870719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36" idx="6"/>
            </p:cNvCxnSpPr>
            <p:nvPr/>
          </p:nvCxnSpPr>
          <p:spPr>
            <a:xfrm flipV="1">
              <a:off x="7011680" y="662208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Ovál 35"/>
            <p:cNvSpPr/>
            <p:nvPr/>
          </p:nvSpPr>
          <p:spPr>
            <a:xfrm>
              <a:off x="6513527" y="1109600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Zakřivená spojnice 36"/>
            <p:cNvCxnSpPr/>
            <p:nvPr/>
          </p:nvCxnSpPr>
          <p:spPr>
            <a:xfrm rot="16200000" flipH="1">
              <a:off x="6872391" y="851312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V="1">
              <a:off x="491267" y="1267011"/>
              <a:ext cx="7368367" cy="186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944085" y="1163158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954453" y="70854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V="1">
              <a:off x="7643610" y="99071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ovéPole 44"/>
            <p:cNvSpPr txBox="1"/>
            <p:nvPr/>
          </p:nvSpPr>
          <p:spPr>
            <a:xfrm>
              <a:off x="1378680" y="1608906"/>
              <a:ext cx="583428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</a:t>
              </a:r>
              <a:r>
                <a:rPr lang="cs-CZ" sz="2800" dirty="0" err="1" smtClean="0"/>
                <a:t>prv</a:t>
              </a:r>
              <a:r>
                <a:rPr lang="cs-CZ" sz="2800" dirty="0" smtClean="0"/>
                <a:t> - ní      </a:t>
              </a:r>
              <a:r>
                <a:rPr lang="cs-CZ" sz="2800" dirty="0" err="1" smtClean="0"/>
                <a:t>dru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há</a:t>
              </a:r>
              <a:r>
                <a:rPr lang="cs-CZ" sz="2800" dirty="0" smtClean="0"/>
                <a:t>      tře - </a:t>
              </a:r>
              <a:r>
                <a:rPr lang="cs-CZ" sz="2800" dirty="0" err="1" smtClean="0"/>
                <a:t>tí</a:t>
              </a:r>
              <a:r>
                <a:rPr lang="cs-CZ" sz="2800" dirty="0" smtClean="0"/>
                <a:t>    </a:t>
              </a:r>
              <a:r>
                <a:rPr lang="cs-CZ" sz="2800" dirty="0" err="1" smtClean="0"/>
                <a:t>čtvr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tá</a:t>
              </a:r>
              <a:endParaRPr lang="cs-CZ" sz="2800" dirty="0"/>
            </a:p>
          </p:txBody>
        </p:sp>
        <p:pic>
          <p:nvPicPr>
            <p:cNvPr id="80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116907" y="511136"/>
              <a:ext cx="608176" cy="1295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39" name="Skupina 38"/>
            <p:cNvGrpSpPr/>
            <p:nvPr/>
          </p:nvGrpSpPr>
          <p:grpSpPr>
            <a:xfrm>
              <a:off x="1692441" y="2708920"/>
              <a:ext cx="252645" cy="222794"/>
              <a:chOff x="5850085" y="387044"/>
              <a:chExt cx="378099" cy="305652"/>
            </a:xfrm>
          </p:grpSpPr>
          <p:cxnSp>
            <p:nvCxnSpPr>
              <p:cNvPr id="43" name="Přímá spojnice 4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9" name="Skupina 48"/>
            <p:cNvGrpSpPr/>
            <p:nvPr/>
          </p:nvGrpSpPr>
          <p:grpSpPr>
            <a:xfrm>
              <a:off x="2413866" y="2708920"/>
              <a:ext cx="252645" cy="222794"/>
              <a:chOff x="5850085" y="387044"/>
              <a:chExt cx="378099" cy="305652"/>
            </a:xfrm>
          </p:grpSpPr>
          <p:cxnSp>
            <p:nvCxnSpPr>
              <p:cNvPr id="50" name="Přímá spojnice 49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Přímá spojnice 50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Skupina 51"/>
            <p:cNvGrpSpPr/>
            <p:nvPr/>
          </p:nvGrpSpPr>
          <p:grpSpPr>
            <a:xfrm>
              <a:off x="3158324" y="2708920"/>
              <a:ext cx="252645" cy="222794"/>
              <a:chOff x="5850085" y="387044"/>
              <a:chExt cx="378099" cy="305652"/>
            </a:xfrm>
          </p:grpSpPr>
          <p:cxnSp>
            <p:nvCxnSpPr>
              <p:cNvPr id="53" name="Přímá spojnice 52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Přímá spojnice 53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5" name="Skupina 54"/>
            <p:cNvGrpSpPr/>
            <p:nvPr/>
          </p:nvGrpSpPr>
          <p:grpSpPr>
            <a:xfrm>
              <a:off x="3826280" y="2708920"/>
              <a:ext cx="252645" cy="222794"/>
              <a:chOff x="5850085" y="387044"/>
              <a:chExt cx="378099" cy="305652"/>
            </a:xfrm>
          </p:grpSpPr>
          <p:cxnSp>
            <p:nvCxnSpPr>
              <p:cNvPr id="56" name="Přímá spojnice 55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7" name="Přímá spojnice 56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8" name="Skupina 57"/>
            <p:cNvGrpSpPr/>
            <p:nvPr/>
          </p:nvGrpSpPr>
          <p:grpSpPr>
            <a:xfrm>
              <a:off x="4538456" y="2708920"/>
              <a:ext cx="252645" cy="222794"/>
              <a:chOff x="5850085" y="387044"/>
              <a:chExt cx="378099" cy="305652"/>
            </a:xfrm>
          </p:grpSpPr>
          <p:cxnSp>
            <p:nvCxnSpPr>
              <p:cNvPr id="59" name="Přímá spojnice 58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0" name="Přímá spojnice 59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1" name="Skupina 60"/>
            <p:cNvGrpSpPr/>
            <p:nvPr/>
          </p:nvGrpSpPr>
          <p:grpSpPr>
            <a:xfrm>
              <a:off x="5246083" y="2708920"/>
              <a:ext cx="252645" cy="222794"/>
              <a:chOff x="5850085" y="387044"/>
              <a:chExt cx="378099" cy="305652"/>
            </a:xfrm>
          </p:grpSpPr>
          <p:cxnSp>
            <p:nvCxnSpPr>
              <p:cNvPr id="62" name="Přímá spojnice 61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3" name="Přímá spojnice 62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4" name="Skupina 63"/>
            <p:cNvGrpSpPr/>
            <p:nvPr/>
          </p:nvGrpSpPr>
          <p:grpSpPr>
            <a:xfrm>
              <a:off x="5983293" y="2708920"/>
              <a:ext cx="252645" cy="222794"/>
              <a:chOff x="5850085" y="387044"/>
              <a:chExt cx="378099" cy="305652"/>
            </a:xfrm>
          </p:grpSpPr>
          <p:cxnSp>
            <p:nvCxnSpPr>
              <p:cNvPr id="65" name="Přímá spojnice 64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7" name="Skupina 66"/>
            <p:cNvGrpSpPr/>
            <p:nvPr/>
          </p:nvGrpSpPr>
          <p:grpSpPr>
            <a:xfrm>
              <a:off x="6759035" y="2708920"/>
              <a:ext cx="252645" cy="222794"/>
              <a:chOff x="5850085" y="387044"/>
              <a:chExt cx="378099" cy="305652"/>
            </a:xfrm>
          </p:grpSpPr>
          <p:cxnSp>
            <p:nvCxnSpPr>
              <p:cNvPr id="68" name="Přímá spojnice 67"/>
              <p:cNvCxnSpPr/>
              <p:nvPr/>
            </p:nvCxnSpPr>
            <p:spPr>
              <a:xfrm flipV="1">
                <a:off x="5850085" y="387044"/>
                <a:ext cx="37809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 flipH="1" flipV="1">
                <a:off x="5863455" y="387044"/>
                <a:ext cx="364729" cy="305652"/>
              </a:xfrm>
              <a:prstGeom prst="line">
                <a:avLst/>
              </a:prstGeom>
              <a:ln w="635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1545967" y="3353563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2316527" y="3341421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2996194" y="3341420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3696375" y="3341418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4399025" y="3321796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5132799" y="3341419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5829672" y="3341420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777457">
            <a:off x="6569529" y="3341420"/>
            <a:ext cx="711154" cy="679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7587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2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2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2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Vodorovný svitek 10"/>
          <p:cNvSpPr/>
          <p:nvPr/>
        </p:nvSpPr>
        <p:spPr>
          <a:xfrm>
            <a:off x="1939964" y="3509847"/>
            <a:ext cx="6223224" cy="325834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00808"/>
            <a:ext cx="272299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Vodorovný svitek 12"/>
          <p:cNvSpPr/>
          <p:nvPr/>
        </p:nvSpPr>
        <p:spPr>
          <a:xfrm>
            <a:off x="1187624" y="230342"/>
            <a:ext cx="3672408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ový popisek 2"/>
          <p:cNvSpPr/>
          <p:nvPr/>
        </p:nvSpPr>
        <p:spPr>
          <a:xfrm>
            <a:off x="3563888" y="2076987"/>
            <a:ext cx="4752528" cy="1091461"/>
          </a:xfrm>
          <a:prstGeom prst="wedgeRoundRectCallout">
            <a:avLst>
              <a:gd name="adj1" fmla="val -81737"/>
              <a:gd name="adj2" fmla="val 2527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Nová říkanka ti pomůže.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699792" y="4101130"/>
            <a:ext cx="5463395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Osminka je parádnice,</a:t>
            </a:r>
          </a:p>
          <a:p>
            <a:r>
              <a:rPr lang="cs-CZ" sz="3200" b="1" dirty="0"/>
              <a:t>p</a:t>
            </a:r>
            <a:r>
              <a:rPr lang="cs-CZ" sz="3200" b="1" dirty="0" smtClean="0"/>
              <a:t>raporek má uličnice.</a:t>
            </a:r>
          </a:p>
          <a:p>
            <a:r>
              <a:rPr lang="cs-CZ" sz="3200" b="1" dirty="0" smtClean="0"/>
              <a:t>Počítej ji snadno na půl doby,</a:t>
            </a:r>
          </a:p>
          <a:p>
            <a:r>
              <a:rPr lang="cs-CZ" sz="3200" b="1" dirty="0" smtClean="0"/>
              <a:t>nožka a černá hlavička ji zdobí.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335635" y="725499"/>
            <a:ext cx="34563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/>
              <a:t>Nota osminová</a:t>
            </a:r>
            <a:endParaRPr lang="cs-CZ" sz="3600" b="1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5402794" y="230342"/>
            <a:ext cx="1410324" cy="1306228"/>
            <a:chOff x="698030" y="3095910"/>
            <a:chExt cx="2376264" cy="2160240"/>
          </a:xfrm>
        </p:grpSpPr>
        <p:sp>
          <p:nvSpPr>
            <p:cNvPr id="15" name="Ovál 14"/>
            <p:cNvSpPr/>
            <p:nvPr/>
          </p:nvSpPr>
          <p:spPr>
            <a:xfrm>
              <a:off x="1282844" y="4423517"/>
              <a:ext cx="1206636" cy="832633"/>
            </a:xfrm>
            <a:prstGeom prst="ellipse">
              <a:avLst/>
            </a:prstGeom>
            <a:solidFill>
              <a:srgbClr val="020202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>
              <a:stCxn id="15" idx="6"/>
            </p:cNvCxnSpPr>
            <p:nvPr/>
          </p:nvCxnSpPr>
          <p:spPr>
            <a:xfrm flipV="1">
              <a:off x="2489480" y="3095910"/>
              <a:ext cx="1" cy="1743924"/>
            </a:xfrm>
            <a:prstGeom prst="line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Zakřivená spojnice 19"/>
            <p:cNvCxnSpPr/>
            <p:nvPr/>
          </p:nvCxnSpPr>
          <p:spPr>
            <a:xfrm rot="16200000" flipH="1">
              <a:off x="2104608" y="3480787"/>
              <a:ext cx="1008109" cy="238357"/>
            </a:xfrm>
            <a:prstGeom prst="curvedConnector3">
              <a:avLst/>
            </a:prstGeom>
            <a:ln w="762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>
              <a:off x="698030" y="4855408"/>
              <a:ext cx="2376264" cy="0"/>
            </a:xfrm>
            <a:prstGeom prst="line">
              <a:avLst/>
            </a:prstGeom>
            <a:ln w="508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359815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22097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3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50" fill="hold">
                                          <p:stCondLst>
                                            <p:cond delay="1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5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50" fill="hold">
                                          <p:stCondLst>
                                            <p:cond delay="4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 animBg="1"/>
      <p:bldP spid="16" grpId="0"/>
      <p:bldP spid="16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147309" y="3933056"/>
            <a:ext cx="2455509" cy="1802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Zaoblený obdélníkový popisek 46"/>
          <p:cNvSpPr/>
          <p:nvPr/>
        </p:nvSpPr>
        <p:spPr>
          <a:xfrm>
            <a:off x="1547663" y="3218313"/>
            <a:ext cx="4473201" cy="714743"/>
          </a:xfrm>
          <a:prstGeom prst="wedgeRoundRectCallout">
            <a:avLst>
              <a:gd name="adj1" fmla="val 54669"/>
              <a:gd name="adj2" fmla="val 139711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err="1" smtClean="0">
                <a:solidFill>
                  <a:prstClr val="black"/>
                </a:solidFill>
              </a:rPr>
              <a:t>Kvák</a:t>
            </a:r>
            <a:r>
              <a:rPr lang="cs-CZ" sz="3200" dirty="0" smtClean="0">
                <a:solidFill>
                  <a:prstClr val="black"/>
                </a:solidFill>
              </a:rPr>
              <a:t>! To je praporků!</a:t>
            </a:r>
          </a:p>
        </p:txBody>
      </p:sp>
      <p:grpSp>
        <p:nvGrpSpPr>
          <p:cNvPr id="43" name="Skupina 42"/>
          <p:cNvGrpSpPr/>
          <p:nvPr/>
        </p:nvGrpSpPr>
        <p:grpSpPr>
          <a:xfrm>
            <a:off x="525404" y="511136"/>
            <a:ext cx="7574988" cy="1620990"/>
            <a:chOff x="116907" y="511136"/>
            <a:chExt cx="7574988" cy="1620990"/>
          </a:xfrm>
        </p:grpSpPr>
        <p:cxnSp>
          <p:nvCxnSpPr>
            <p:cNvPr id="14" name="Přímá spojnice 13"/>
            <p:cNvCxnSpPr>
              <a:stCxn id="15" idx="6"/>
            </p:cNvCxnSpPr>
            <p:nvPr/>
          </p:nvCxnSpPr>
          <p:spPr>
            <a:xfrm flipV="1">
              <a:off x="1781336" y="667217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Ovál 14"/>
            <p:cNvSpPr/>
            <p:nvPr/>
          </p:nvSpPr>
          <p:spPr>
            <a:xfrm>
              <a:off x="1283183" y="1114609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Zakřivená spojnice 15"/>
            <p:cNvCxnSpPr/>
            <p:nvPr/>
          </p:nvCxnSpPr>
          <p:spPr>
            <a:xfrm rot="16200000" flipH="1">
              <a:off x="1642047" y="856321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>
              <a:stCxn id="18" idx="6"/>
            </p:cNvCxnSpPr>
            <p:nvPr/>
          </p:nvCxnSpPr>
          <p:spPr>
            <a:xfrm flipV="1">
              <a:off x="2550891" y="648817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2052738" y="1096209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Zakřivená spojnice 18"/>
            <p:cNvCxnSpPr/>
            <p:nvPr/>
          </p:nvCxnSpPr>
          <p:spPr>
            <a:xfrm rot="16200000" flipH="1">
              <a:off x="2411602" y="837921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stCxn id="21" idx="6"/>
            </p:cNvCxnSpPr>
            <p:nvPr/>
          </p:nvCxnSpPr>
          <p:spPr>
            <a:xfrm flipV="1">
              <a:off x="3270582" y="66292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Ovál 20"/>
            <p:cNvSpPr/>
            <p:nvPr/>
          </p:nvSpPr>
          <p:spPr>
            <a:xfrm>
              <a:off x="2772429" y="111031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2" name="Zakřivená spojnice 21"/>
            <p:cNvCxnSpPr/>
            <p:nvPr/>
          </p:nvCxnSpPr>
          <p:spPr>
            <a:xfrm rot="16200000" flipH="1">
              <a:off x="3131293" y="852026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>
              <a:stCxn id="24" idx="6"/>
            </p:cNvCxnSpPr>
            <p:nvPr/>
          </p:nvCxnSpPr>
          <p:spPr>
            <a:xfrm flipV="1">
              <a:off x="4003727" y="68591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vál 23"/>
            <p:cNvSpPr/>
            <p:nvPr/>
          </p:nvSpPr>
          <p:spPr>
            <a:xfrm>
              <a:off x="3505574" y="113330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Zakřivená spojnice 24"/>
            <p:cNvCxnSpPr/>
            <p:nvPr/>
          </p:nvCxnSpPr>
          <p:spPr>
            <a:xfrm rot="16200000" flipH="1">
              <a:off x="3864438" y="875014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>
              <a:stCxn id="27" idx="6"/>
            </p:cNvCxnSpPr>
            <p:nvPr/>
          </p:nvCxnSpPr>
          <p:spPr>
            <a:xfrm flipV="1">
              <a:off x="4746117" y="66292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Ovál 26"/>
            <p:cNvSpPr/>
            <p:nvPr/>
          </p:nvSpPr>
          <p:spPr>
            <a:xfrm>
              <a:off x="4247964" y="111031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Zakřivená spojnice 27"/>
            <p:cNvCxnSpPr/>
            <p:nvPr/>
          </p:nvCxnSpPr>
          <p:spPr>
            <a:xfrm rot="16200000" flipH="1">
              <a:off x="4606828" y="852026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>
              <a:stCxn id="30" idx="6"/>
            </p:cNvCxnSpPr>
            <p:nvPr/>
          </p:nvCxnSpPr>
          <p:spPr>
            <a:xfrm flipV="1">
              <a:off x="5453744" y="66751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Ovál 29"/>
            <p:cNvSpPr/>
            <p:nvPr/>
          </p:nvSpPr>
          <p:spPr>
            <a:xfrm>
              <a:off x="4955591" y="111490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Zakřivená spojnice 30"/>
            <p:cNvCxnSpPr/>
            <p:nvPr/>
          </p:nvCxnSpPr>
          <p:spPr>
            <a:xfrm rot="16200000" flipH="1">
              <a:off x="5314455" y="856614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>
              <a:stCxn id="33" idx="6"/>
            </p:cNvCxnSpPr>
            <p:nvPr/>
          </p:nvCxnSpPr>
          <p:spPr>
            <a:xfrm flipV="1">
              <a:off x="6132734" y="681615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ál 32"/>
            <p:cNvSpPr/>
            <p:nvPr/>
          </p:nvSpPr>
          <p:spPr>
            <a:xfrm>
              <a:off x="5634581" y="1129007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4" name="Zakřivená spojnice 33"/>
            <p:cNvCxnSpPr/>
            <p:nvPr/>
          </p:nvCxnSpPr>
          <p:spPr>
            <a:xfrm rot="16200000" flipH="1">
              <a:off x="5993445" y="870719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>
              <a:stCxn id="36" idx="6"/>
            </p:cNvCxnSpPr>
            <p:nvPr/>
          </p:nvCxnSpPr>
          <p:spPr>
            <a:xfrm flipV="1">
              <a:off x="6843941" y="662208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6" name="Ovál 35"/>
            <p:cNvSpPr/>
            <p:nvPr/>
          </p:nvSpPr>
          <p:spPr>
            <a:xfrm>
              <a:off x="6345788" y="1109600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7" name="Zakřivená spojnice 36"/>
            <p:cNvCxnSpPr/>
            <p:nvPr/>
          </p:nvCxnSpPr>
          <p:spPr>
            <a:xfrm rot="16200000" flipH="1">
              <a:off x="6704652" y="851312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V="1">
              <a:off x="323528" y="1267011"/>
              <a:ext cx="7368367" cy="186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TextovéPole 39"/>
            <p:cNvSpPr txBox="1"/>
            <p:nvPr/>
          </p:nvSpPr>
          <p:spPr>
            <a:xfrm>
              <a:off x="776346" y="1163158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786714" y="70854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cxnSp>
          <p:nvCxnSpPr>
            <p:cNvPr id="42" name="Přímá spojnice 41"/>
            <p:cNvCxnSpPr/>
            <p:nvPr/>
          </p:nvCxnSpPr>
          <p:spPr>
            <a:xfrm flipV="1">
              <a:off x="7475871" y="99071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5" name="TextovéPole 44"/>
            <p:cNvSpPr txBox="1"/>
            <p:nvPr/>
          </p:nvSpPr>
          <p:spPr>
            <a:xfrm>
              <a:off x="1210941" y="1608906"/>
              <a:ext cx="57525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   </a:t>
              </a:r>
              <a:r>
                <a:rPr lang="cs-CZ" sz="2800" dirty="0" err="1" smtClean="0"/>
                <a:t>prv</a:t>
              </a:r>
              <a:r>
                <a:rPr lang="cs-CZ" sz="2800" dirty="0" smtClean="0"/>
                <a:t> - ní    </a:t>
              </a:r>
              <a:r>
                <a:rPr lang="cs-CZ" sz="2800" dirty="0" err="1" smtClean="0"/>
                <a:t>dru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há</a:t>
              </a:r>
              <a:r>
                <a:rPr lang="cs-CZ" sz="2800" dirty="0" smtClean="0"/>
                <a:t>     tře - </a:t>
              </a:r>
              <a:r>
                <a:rPr lang="cs-CZ" sz="2800" dirty="0" err="1" smtClean="0"/>
                <a:t>tí</a:t>
              </a:r>
              <a:r>
                <a:rPr lang="cs-CZ" sz="2800" dirty="0" smtClean="0"/>
                <a:t>     </a:t>
              </a:r>
              <a:r>
                <a:rPr lang="cs-CZ" sz="2800" dirty="0" err="1" smtClean="0"/>
                <a:t>čtvr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tá</a:t>
              </a:r>
              <a:endParaRPr lang="cs-CZ" sz="2800" dirty="0"/>
            </a:p>
          </p:txBody>
        </p:sp>
        <p:pic>
          <p:nvPicPr>
            <p:cNvPr id="80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116907" y="511136"/>
              <a:ext cx="608176" cy="129574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359763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6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2506970" cy="1988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Zaoblený obdélníkový popisek 49"/>
          <p:cNvSpPr/>
          <p:nvPr/>
        </p:nvSpPr>
        <p:spPr>
          <a:xfrm>
            <a:off x="4159990" y="991922"/>
            <a:ext cx="4726277" cy="1634643"/>
          </a:xfrm>
          <a:prstGeom prst="wedgeRoundRectCallout">
            <a:avLst>
              <a:gd name="adj1" fmla="val -93282"/>
              <a:gd name="adj2" fmla="val 514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Noty osminové </a:t>
            </a:r>
            <a:r>
              <a:rPr lang="cs-CZ" sz="3200" dirty="0" smtClean="0">
                <a:solidFill>
                  <a:prstClr val="black"/>
                </a:solidFill>
              </a:rPr>
              <a:t>se mohou spojovat i </a:t>
            </a:r>
            <a:r>
              <a:rPr lang="cs-CZ" sz="3200" b="1" dirty="0" smtClean="0">
                <a:solidFill>
                  <a:prstClr val="black"/>
                </a:solidFill>
              </a:rPr>
              <a:t>trámcem</a:t>
            </a:r>
            <a:r>
              <a:rPr lang="cs-CZ" sz="3200" dirty="0" smtClean="0">
                <a:solidFill>
                  <a:prstClr val="black"/>
                </a:solidFill>
              </a:rPr>
              <a:t>! Podívej!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251520" y="3741712"/>
            <a:ext cx="8525935" cy="1839646"/>
            <a:chOff x="251520" y="3741712"/>
            <a:chExt cx="8525935" cy="1839646"/>
          </a:xfrm>
        </p:grpSpPr>
        <p:cxnSp>
          <p:nvCxnSpPr>
            <p:cNvPr id="6" name="Přímá spojnice 5"/>
            <p:cNvCxnSpPr>
              <a:stCxn id="7" idx="6"/>
            </p:cNvCxnSpPr>
            <p:nvPr/>
          </p:nvCxnSpPr>
          <p:spPr>
            <a:xfrm flipV="1">
              <a:off x="2553750" y="4026774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Ovál 6"/>
            <p:cNvSpPr/>
            <p:nvPr/>
          </p:nvSpPr>
          <p:spPr>
            <a:xfrm>
              <a:off x="2055597" y="4474166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nice 7"/>
            <p:cNvCxnSpPr>
              <a:stCxn id="9" idx="6"/>
            </p:cNvCxnSpPr>
            <p:nvPr/>
          </p:nvCxnSpPr>
          <p:spPr>
            <a:xfrm flipV="1">
              <a:off x="5298756" y="4081765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vál 8"/>
            <p:cNvSpPr/>
            <p:nvPr/>
          </p:nvSpPr>
          <p:spPr>
            <a:xfrm>
              <a:off x="4800603" y="4498617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" name="Zakřivená spojnice 9"/>
            <p:cNvCxnSpPr/>
            <p:nvPr/>
          </p:nvCxnSpPr>
          <p:spPr>
            <a:xfrm rot="16200000" flipH="1">
              <a:off x="2403943" y="4215878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39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251520" y="3741712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4" name="Přímá spojnice 53"/>
            <p:cNvCxnSpPr>
              <a:stCxn id="55" idx="6"/>
            </p:cNvCxnSpPr>
            <p:nvPr/>
          </p:nvCxnSpPr>
          <p:spPr>
            <a:xfrm flipV="1">
              <a:off x="1728989" y="400753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Ovál 54"/>
            <p:cNvSpPr/>
            <p:nvPr/>
          </p:nvSpPr>
          <p:spPr>
            <a:xfrm>
              <a:off x="1230836" y="445492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6" name="Zakřivená spojnice 55"/>
            <p:cNvCxnSpPr/>
            <p:nvPr/>
          </p:nvCxnSpPr>
          <p:spPr>
            <a:xfrm rot="16200000" flipH="1">
              <a:off x="1579182" y="4196636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>
              <a:stCxn id="58" idx="6"/>
            </p:cNvCxnSpPr>
            <p:nvPr/>
          </p:nvCxnSpPr>
          <p:spPr>
            <a:xfrm flipV="1">
              <a:off x="3301461" y="403762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Ovál 57"/>
            <p:cNvSpPr/>
            <p:nvPr/>
          </p:nvSpPr>
          <p:spPr>
            <a:xfrm>
              <a:off x="2803308" y="448501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9" name="Zakřivená spojnice 58"/>
            <p:cNvCxnSpPr/>
            <p:nvPr/>
          </p:nvCxnSpPr>
          <p:spPr>
            <a:xfrm rot="16200000" flipH="1">
              <a:off x="3151654" y="4226725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>
              <a:stCxn id="61" idx="6"/>
            </p:cNvCxnSpPr>
            <p:nvPr/>
          </p:nvCxnSpPr>
          <p:spPr>
            <a:xfrm flipV="1">
              <a:off x="4020001" y="406771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Ovál 60"/>
            <p:cNvSpPr/>
            <p:nvPr/>
          </p:nvSpPr>
          <p:spPr>
            <a:xfrm>
              <a:off x="3521848" y="451510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2" name="Zakřivená spojnice 61"/>
            <p:cNvCxnSpPr/>
            <p:nvPr/>
          </p:nvCxnSpPr>
          <p:spPr>
            <a:xfrm rot="16200000" flipH="1">
              <a:off x="3870194" y="4256814"/>
              <a:ext cx="416854" cy="99726"/>
            </a:xfrm>
            <a:prstGeom prst="curvedConnector3">
              <a:avLst/>
            </a:prstGeom>
            <a:ln w="381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>
              <a:stCxn id="66" idx="6"/>
            </p:cNvCxnSpPr>
            <p:nvPr/>
          </p:nvCxnSpPr>
          <p:spPr>
            <a:xfrm flipV="1">
              <a:off x="5977746" y="4081765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Ovál 65"/>
            <p:cNvSpPr/>
            <p:nvPr/>
          </p:nvSpPr>
          <p:spPr>
            <a:xfrm>
              <a:off x="5479593" y="4529157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/>
            <p:cNvCxnSpPr>
              <a:stCxn id="70" idx="6"/>
            </p:cNvCxnSpPr>
            <p:nvPr/>
          </p:nvCxnSpPr>
          <p:spPr>
            <a:xfrm flipV="1">
              <a:off x="6670553" y="409587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Ovál 69"/>
            <p:cNvSpPr/>
            <p:nvPr/>
          </p:nvSpPr>
          <p:spPr>
            <a:xfrm>
              <a:off x="6172400" y="454326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1" name="Přímá spojnice 70"/>
            <p:cNvCxnSpPr>
              <a:stCxn id="72" idx="6"/>
            </p:cNvCxnSpPr>
            <p:nvPr/>
          </p:nvCxnSpPr>
          <p:spPr>
            <a:xfrm flipV="1">
              <a:off x="7331624" y="409587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vál 71"/>
            <p:cNvSpPr/>
            <p:nvPr/>
          </p:nvSpPr>
          <p:spPr>
            <a:xfrm>
              <a:off x="6833471" y="454326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3" name="Přímá spojnice 72"/>
            <p:cNvCxnSpPr/>
            <p:nvPr/>
          </p:nvCxnSpPr>
          <p:spPr>
            <a:xfrm flipV="1">
              <a:off x="5266739" y="4081765"/>
              <a:ext cx="2130985" cy="1410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/>
            <p:cNvCxnSpPr/>
            <p:nvPr/>
          </p:nvCxnSpPr>
          <p:spPr>
            <a:xfrm flipV="1">
              <a:off x="635271" y="4626274"/>
              <a:ext cx="7368367" cy="186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9" name="TextovéPole 78"/>
            <p:cNvSpPr txBox="1"/>
            <p:nvPr/>
          </p:nvSpPr>
          <p:spPr>
            <a:xfrm>
              <a:off x="1281533" y="5058138"/>
              <a:ext cx="749592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/>
                <a:t>prv</a:t>
              </a:r>
              <a:r>
                <a:rPr lang="cs-CZ" sz="2800" dirty="0" smtClean="0"/>
                <a:t> – ní,   </a:t>
              </a:r>
              <a:r>
                <a:rPr lang="cs-CZ" sz="2800" dirty="0" err="1" smtClean="0"/>
                <a:t>dru</a:t>
              </a:r>
              <a:r>
                <a:rPr lang="cs-CZ" sz="2800" dirty="0" smtClean="0"/>
                <a:t> – </a:t>
              </a:r>
              <a:r>
                <a:rPr lang="cs-CZ" sz="2800" dirty="0" err="1" smtClean="0"/>
                <a:t>há</a:t>
              </a:r>
              <a:r>
                <a:rPr lang="cs-CZ" sz="2800" dirty="0" smtClean="0"/>
                <a:t>,          tře – </a:t>
              </a:r>
              <a:r>
                <a:rPr lang="cs-CZ" sz="2800" dirty="0" err="1" smtClean="0"/>
                <a:t>tí</a:t>
              </a:r>
              <a:r>
                <a:rPr lang="cs-CZ" sz="2800" dirty="0" smtClean="0"/>
                <a:t>,    </a:t>
              </a:r>
              <a:r>
                <a:rPr lang="cs-CZ" sz="2800" dirty="0" err="1" smtClean="0"/>
                <a:t>čtvr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tá</a:t>
              </a:r>
              <a:endParaRPr lang="cs-CZ" sz="2800" dirty="0"/>
            </a:p>
          </p:txBody>
        </p:sp>
        <p:sp>
          <p:nvSpPr>
            <p:cNvPr id="81" name="TextovéPole 80"/>
            <p:cNvSpPr txBox="1"/>
            <p:nvPr/>
          </p:nvSpPr>
          <p:spPr>
            <a:xfrm>
              <a:off x="777886" y="4069813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761268" y="4573869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7846477" y="430667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ovéPole 2"/>
          <p:cNvSpPr txBox="1"/>
          <p:nvPr/>
        </p:nvSpPr>
        <p:spPr>
          <a:xfrm>
            <a:off x="7144352" y="3068960"/>
            <a:ext cx="17419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TRÁMEC</a:t>
            </a:r>
            <a:endParaRPr lang="cs-CZ" sz="3200" b="1" dirty="0"/>
          </a:p>
        </p:txBody>
      </p:sp>
      <p:cxnSp>
        <p:nvCxnSpPr>
          <p:cNvPr id="5" name="Přímá spojnice se šipkou 4"/>
          <p:cNvCxnSpPr>
            <a:stCxn id="3" idx="1"/>
          </p:cNvCxnSpPr>
          <p:nvPr/>
        </p:nvCxnSpPr>
        <p:spPr>
          <a:xfrm flipH="1">
            <a:off x="6190334" y="3361348"/>
            <a:ext cx="954018" cy="695966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272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3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3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 animBg="1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152" y="3307018"/>
            <a:ext cx="1858898" cy="1474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C:\Users\florianovar\AppData\Local\Microsoft\Windows\Temporary Internet Files\Content.IE5\FK5KBO0H\MC9003914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943" y="2170099"/>
            <a:ext cx="1664424" cy="116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Zaoblený obdélníkový popisek 46"/>
          <p:cNvSpPr/>
          <p:nvPr/>
        </p:nvSpPr>
        <p:spPr>
          <a:xfrm>
            <a:off x="2997388" y="2263775"/>
            <a:ext cx="5607060" cy="714743"/>
          </a:xfrm>
          <a:prstGeom prst="wedgeRoundRectCallout">
            <a:avLst>
              <a:gd name="adj1" fmla="val -63671"/>
              <a:gd name="adj2" fmla="val -10145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</a:rPr>
              <a:t>Takže to může být i takhle?</a:t>
            </a:r>
          </a:p>
        </p:txBody>
      </p:sp>
      <p:sp>
        <p:nvSpPr>
          <p:cNvPr id="50" name="Zaoblený obdélníkový popisek 49"/>
          <p:cNvSpPr/>
          <p:nvPr/>
        </p:nvSpPr>
        <p:spPr>
          <a:xfrm>
            <a:off x="2307879" y="3271121"/>
            <a:ext cx="4289495" cy="1634643"/>
          </a:xfrm>
          <a:prstGeom prst="wedgeRoundRectCallout">
            <a:avLst>
              <a:gd name="adj1" fmla="val 76185"/>
              <a:gd name="adj2" fmla="val 1036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Výborně!</a:t>
            </a:r>
          </a:p>
          <a:p>
            <a:pPr lvl="0" algn="ctr"/>
            <a:r>
              <a:rPr lang="cs-CZ" sz="3200" b="1" dirty="0" smtClean="0">
                <a:solidFill>
                  <a:prstClr val="black"/>
                </a:solidFill>
              </a:rPr>
              <a:t>Trámec</a:t>
            </a:r>
            <a:r>
              <a:rPr lang="cs-CZ" sz="3200" dirty="0" smtClean="0">
                <a:solidFill>
                  <a:prstClr val="black"/>
                </a:solidFill>
              </a:rPr>
              <a:t>  může spojit i všechny noty v taktu! </a:t>
            </a:r>
          </a:p>
        </p:txBody>
      </p:sp>
      <p:sp>
        <p:nvSpPr>
          <p:cNvPr id="79" name="TextovéPole 78"/>
          <p:cNvSpPr txBox="1"/>
          <p:nvPr/>
        </p:nvSpPr>
        <p:spPr>
          <a:xfrm>
            <a:off x="1497187" y="1405144"/>
            <a:ext cx="77459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cs-CZ" sz="2800" dirty="0" err="1" smtClean="0"/>
              <a:t>prv</a:t>
            </a:r>
            <a:r>
              <a:rPr lang="cs-CZ" sz="2800" dirty="0" smtClean="0"/>
              <a:t> - ní     </a:t>
            </a:r>
            <a:r>
              <a:rPr lang="cs-CZ" sz="2800" dirty="0" err="1" smtClean="0"/>
              <a:t>dru</a:t>
            </a:r>
            <a:r>
              <a:rPr lang="cs-CZ" sz="2800" dirty="0" smtClean="0"/>
              <a:t> - </a:t>
            </a:r>
            <a:r>
              <a:rPr lang="cs-CZ" sz="2800" dirty="0" err="1" smtClean="0"/>
              <a:t>há</a:t>
            </a:r>
            <a:r>
              <a:rPr lang="cs-CZ" sz="2800" dirty="0" smtClean="0"/>
              <a:t>          tře - </a:t>
            </a:r>
            <a:r>
              <a:rPr lang="cs-CZ" sz="2800" dirty="0" err="1" smtClean="0"/>
              <a:t>tí</a:t>
            </a:r>
            <a:r>
              <a:rPr lang="cs-CZ" sz="2800" dirty="0" smtClean="0"/>
              <a:t>     </a:t>
            </a:r>
            <a:r>
              <a:rPr lang="cs-CZ" sz="2800" dirty="0" err="1" smtClean="0"/>
              <a:t>čtvr</a:t>
            </a:r>
            <a:r>
              <a:rPr lang="cs-CZ" sz="2800" dirty="0" smtClean="0"/>
              <a:t> - </a:t>
            </a:r>
            <a:r>
              <a:rPr lang="cs-CZ" sz="2800" dirty="0" err="1" smtClean="0"/>
              <a:t>tá</a:t>
            </a:r>
            <a:endParaRPr lang="cs-CZ" sz="2800" dirty="0"/>
          </a:p>
        </p:txBody>
      </p:sp>
      <p:grpSp>
        <p:nvGrpSpPr>
          <p:cNvPr id="59" name="Skupina 58"/>
          <p:cNvGrpSpPr/>
          <p:nvPr/>
        </p:nvGrpSpPr>
        <p:grpSpPr>
          <a:xfrm>
            <a:off x="443984" y="4827269"/>
            <a:ext cx="8339542" cy="1673068"/>
            <a:chOff x="443984" y="4827269"/>
            <a:chExt cx="8339542" cy="1673068"/>
          </a:xfrm>
        </p:grpSpPr>
        <p:cxnSp>
          <p:nvCxnSpPr>
            <p:cNvPr id="87" name="Přímá spojnice 86"/>
            <p:cNvCxnSpPr>
              <a:stCxn id="88" idx="6"/>
            </p:cNvCxnSpPr>
            <p:nvPr/>
          </p:nvCxnSpPr>
          <p:spPr>
            <a:xfrm flipV="1">
              <a:off x="5491221" y="5183916"/>
              <a:ext cx="10518" cy="60292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8" name="Ovál 87"/>
            <p:cNvSpPr/>
            <p:nvPr/>
          </p:nvSpPr>
          <p:spPr>
            <a:xfrm>
              <a:off x="4993068" y="5600768"/>
              <a:ext cx="498153" cy="37214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9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443984" y="4827269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90" name="Přímá spojnice 89"/>
            <p:cNvCxnSpPr>
              <a:stCxn id="91" idx="6"/>
            </p:cNvCxnSpPr>
            <p:nvPr/>
          </p:nvCxnSpPr>
          <p:spPr>
            <a:xfrm flipV="1">
              <a:off x="6170211" y="518391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1" name="Ovál 90"/>
            <p:cNvSpPr/>
            <p:nvPr/>
          </p:nvSpPr>
          <p:spPr>
            <a:xfrm>
              <a:off x="5672058" y="563130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2" name="Přímá spojnice 91"/>
            <p:cNvCxnSpPr>
              <a:stCxn id="93" idx="6"/>
            </p:cNvCxnSpPr>
            <p:nvPr/>
          </p:nvCxnSpPr>
          <p:spPr>
            <a:xfrm flipV="1">
              <a:off x="6863018" y="519802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3" name="Ovál 92"/>
            <p:cNvSpPr/>
            <p:nvPr/>
          </p:nvSpPr>
          <p:spPr>
            <a:xfrm>
              <a:off x="6364865" y="564541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4" name="Přímá spojnice 93"/>
            <p:cNvCxnSpPr>
              <a:stCxn id="95" idx="6"/>
            </p:cNvCxnSpPr>
            <p:nvPr/>
          </p:nvCxnSpPr>
          <p:spPr>
            <a:xfrm flipV="1">
              <a:off x="7524089" y="519802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5" name="Ovál 94"/>
            <p:cNvSpPr/>
            <p:nvPr/>
          </p:nvSpPr>
          <p:spPr>
            <a:xfrm>
              <a:off x="7025936" y="564541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7" name="Přímá spojnice 96"/>
            <p:cNvCxnSpPr/>
            <p:nvPr/>
          </p:nvCxnSpPr>
          <p:spPr>
            <a:xfrm flipV="1">
              <a:off x="827736" y="5785707"/>
              <a:ext cx="7368367" cy="186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8" name="TextovéPole 97"/>
            <p:cNvSpPr txBox="1"/>
            <p:nvPr/>
          </p:nvSpPr>
          <p:spPr>
            <a:xfrm>
              <a:off x="1672378" y="5915562"/>
              <a:ext cx="71111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    </a:t>
              </a:r>
              <a:r>
                <a:rPr lang="cs-CZ" sz="2800" dirty="0" err="1" smtClean="0"/>
                <a:t>prv</a:t>
              </a:r>
              <a:r>
                <a:rPr lang="cs-CZ" sz="2800" dirty="0" smtClean="0"/>
                <a:t> - ní    </a:t>
              </a:r>
              <a:r>
                <a:rPr lang="cs-CZ" sz="2800" dirty="0" err="1" smtClean="0"/>
                <a:t>dru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há</a:t>
              </a:r>
              <a:r>
                <a:rPr lang="cs-CZ" sz="2800" dirty="0" smtClean="0"/>
                <a:t>      tře - </a:t>
              </a:r>
              <a:r>
                <a:rPr lang="cs-CZ" sz="2800" dirty="0" err="1" smtClean="0"/>
                <a:t>tí</a:t>
              </a:r>
              <a:r>
                <a:rPr lang="cs-CZ" sz="2800" dirty="0" smtClean="0"/>
                <a:t>     </a:t>
              </a:r>
              <a:r>
                <a:rPr lang="cs-CZ" sz="2800" dirty="0" err="1" smtClean="0"/>
                <a:t>čtvr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tá</a:t>
              </a:r>
              <a:endParaRPr lang="cs-CZ" sz="2800" dirty="0"/>
            </a:p>
          </p:txBody>
        </p:sp>
        <p:sp>
          <p:nvSpPr>
            <p:cNvPr id="99" name="TextovéPole 98"/>
            <p:cNvSpPr txBox="1"/>
            <p:nvPr/>
          </p:nvSpPr>
          <p:spPr>
            <a:xfrm>
              <a:off x="970351" y="5171964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953733" y="5676020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cxnSp>
          <p:nvCxnSpPr>
            <p:cNvPr id="101" name="Přímá spojnice 100"/>
            <p:cNvCxnSpPr/>
            <p:nvPr/>
          </p:nvCxnSpPr>
          <p:spPr>
            <a:xfrm flipV="1">
              <a:off x="7990563" y="551446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>
              <a:stCxn id="103" idx="6"/>
            </p:cNvCxnSpPr>
            <p:nvPr/>
          </p:nvCxnSpPr>
          <p:spPr>
            <a:xfrm flipV="1">
              <a:off x="2554444" y="5184131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Ovál 102"/>
            <p:cNvSpPr/>
            <p:nvPr/>
          </p:nvSpPr>
          <p:spPr>
            <a:xfrm>
              <a:off x="2056291" y="56009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4" name="Přímá spojnice 103"/>
            <p:cNvCxnSpPr>
              <a:stCxn id="105" idx="6"/>
            </p:cNvCxnSpPr>
            <p:nvPr/>
          </p:nvCxnSpPr>
          <p:spPr>
            <a:xfrm flipV="1">
              <a:off x="3233434" y="518413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" name="Ovál 104"/>
            <p:cNvSpPr/>
            <p:nvPr/>
          </p:nvSpPr>
          <p:spPr>
            <a:xfrm>
              <a:off x="2735281" y="563152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6" name="Přímá spojnice 105"/>
            <p:cNvCxnSpPr>
              <a:stCxn id="107" idx="6"/>
            </p:cNvCxnSpPr>
            <p:nvPr/>
          </p:nvCxnSpPr>
          <p:spPr>
            <a:xfrm flipV="1">
              <a:off x="3926241" y="519823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Ovál 106"/>
            <p:cNvSpPr/>
            <p:nvPr/>
          </p:nvSpPr>
          <p:spPr>
            <a:xfrm>
              <a:off x="3428088" y="564562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08" name="Přímá spojnice 107"/>
            <p:cNvCxnSpPr>
              <a:stCxn id="109" idx="6"/>
            </p:cNvCxnSpPr>
            <p:nvPr/>
          </p:nvCxnSpPr>
          <p:spPr>
            <a:xfrm flipV="1">
              <a:off x="4587312" y="519823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9" name="Ovál 108"/>
            <p:cNvSpPr/>
            <p:nvPr/>
          </p:nvSpPr>
          <p:spPr>
            <a:xfrm>
              <a:off x="4089159" y="564562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0" name="Přímá spojnice 109"/>
            <p:cNvCxnSpPr/>
            <p:nvPr/>
          </p:nvCxnSpPr>
          <p:spPr>
            <a:xfrm>
              <a:off x="2547963" y="5198236"/>
              <a:ext cx="4986644" cy="2379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8" name="Skupina 57"/>
          <p:cNvGrpSpPr/>
          <p:nvPr/>
        </p:nvGrpSpPr>
        <p:grpSpPr>
          <a:xfrm>
            <a:off x="526468" y="252475"/>
            <a:ext cx="7752119" cy="1556637"/>
            <a:chOff x="526468" y="252475"/>
            <a:chExt cx="7752119" cy="1556637"/>
          </a:xfrm>
        </p:grpSpPr>
        <p:cxnSp>
          <p:nvCxnSpPr>
            <p:cNvPr id="8" name="Přímá spojnice 7"/>
            <p:cNvCxnSpPr>
              <a:stCxn id="9" idx="6"/>
            </p:cNvCxnSpPr>
            <p:nvPr/>
          </p:nvCxnSpPr>
          <p:spPr>
            <a:xfrm flipV="1">
              <a:off x="5573705" y="609122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Ovál 8"/>
            <p:cNvSpPr/>
            <p:nvPr/>
          </p:nvSpPr>
          <p:spPr>
            <a:xfrm>
              <a:off x="5075552" y="102597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9" name="Picture 2" descr="C:\Users\florianovar\AppData\Local\Microsoft\Windows\Temporary Internet Files\Content.IE5\BJ5VXHCL\MC90003429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144997">
              <a:off x="526468" y="252475"/>
              <a:ext cx="608176" cy="14024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65" name="Přímá spojnice 64"/>
            <p:cNvCxnSpPr>
              <a:stCxn id="66" idx="6"/>
            </p:cNvCxnSpPr>
            <p:nvPr/>
          </p:nvCxnSpPr>
          <p:spPr>
            <a:xfrm flipV="1">
              <a:off x="6252695" y="609122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6" name="Ovál 65"/>
            <p:cNvSpPr/>
            <p:nvPr/>
          </p:nvSpPr>
          <p:spPr>
            <a:xfrm>
              <a:off x="5754542" y="1056514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9" name="Přímá spojnice 68"/>
            <p:cNvCxnSpPr>
              <a:stCxn id="70" idx="6"/>
            </p:cNvCxnSpPr>
            <p:nvPr/>
          </p:nvCxnSpPr>
          <p:spPr>
            <a:xfrm flipV="1">
              <a:off x="6945502" y="623227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Ovál 69"/>
            <p:cNvSpPr/>
            <p:nvPr/>
          </p:nvSpPr>
          <p:spPr>
            <a:xfrm>
              <a:off x="6447349" y="1070619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1" name="Přímá spojnice 70"/>
            <p:cNvCxnSpPr>
              <a:stCxn id="72" idx="6"/>
            </p:cNvCxnSpPr>
            <p:nvPr/>
          </p:nvCxnSpPr>
          <p:spPr>
            <a:xfrm flipV="1">
              <a:off x="7606573" y="623227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2" name="Ovál 71"/>
            <p:cNvSpPr/>
            <p:nvPr/>
          </p:nvSpPr>
          <p:spPr>
            <a:xfrm>
              <a:off x="7108420" y="1070619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7" name="Přímá spojnice 76"/>
            <p:cNvCxnSpPr/>
            <p:nvPr/>
          </p:nvCxnSpPr>
          <p:spPr>
            <a:xfrm flipV="1">
              <a:off x="910220" y="1225153"/>
              <a:ext cx="7368367" cy="18694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1" name="TextovéPole 80"/>
            <p:cNvSpPr txBox="1"/>
            <p:nvPr/>
          </p:nvSpPr>
          <p:spPr>
            <a:xfrm>
              <a:off x="1052835" y="597170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1036217" y="1101226"/>
              <a:ext cx="44435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4</a:t>
              </a:r>
              <a:endParaRPr lang="cs-CZ" sz="4000" dirty="0"/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8100392" y="887679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" name="Skupina 1"/>
            <p:cNvGrpSpPr/>
            <p:nvPr/>
          </p:nvGrpSpPr>
          <p:grpSpPr>
            <a:xfrm>
              <a:off x="1809726" y="580686"/>
              <a:ext cx="2545295" cy="803101"/>
              <a:chOff x="1809726" y="580686"/>
              <a:chExt cx="2545295" cy="803101"/>
            </a:xfrm>
          </p:grpSpPr>
          <p:cxnSp>
            <p:nvCxnSpPr>
              <p:cNvPr id="67" name="Přímá spojnice 66"/>
              <p:cNvCxnSpPr>
                <a:stCxn id="68" idx="6"/>
              </p:cNvCxnSpPr>
              <p:nvPr/>
            </p:nvCxnSpPr>
            <p:spPr>
              <a:xfrm flipV="1">
                <a:off x="2307879" y="611226"/>
                <a:ext cx="10518" cy="58765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8" name="Ovál 67"/>
              <p:cNvSpPr/>
              <p:nvPr/>
            </p:nvSpPr>
            <p:spPr>
              <a:xfrm>
                <a:off x="1809726" y="1028078"/>
                <a:ext cx="498153" cy="341604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4" name="Přímá spojnice 73"/>
              <p:cNvCxnSpPr>
                <a:stCxn id="75" idx="6"/>
              </p:cNvCxnSpPr>
              <p:nvPr/>
            </p:nvCxnSpPr>
            <p:spPr>
              <a:xfrm flipV="1">
                <a:off x="2986869" y="580686"/>
                <a:ext cx="10518" cy="61819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5" name="Ovál 74"/>
              <p:cNvSpPr/>
              <p:nvPr/>
            </p:nvSpPr>
            <p:spPr>
              <a:xfrm>
                <a:off x="2488716" y="1028078"/>
                <a:ext cx="498153" cy="341604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6" name="Přímá spojnice 75"/>
              <p:cNvCxnSpPr>
                <a:stCxn id="78" idx="6"/>
              </p:cNvCxnSpPr>
              <p:nvPr/>
            </p:nvCxnSpPr>
            <p:spPr>
              <a:xfrm flipV="1">
                <a:off x="3679676" y="594791"/>
                <a:ext cx="10518" cy="61819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8" name="Ovál 77"/>
              <p:cNvSpPr/>
              <p:nvPr/>
            </p:nvSpPr>
            <p:spPr>
              <a:xfrm>
                <a:off x="3181523" y="1042183"/>
                <a:ext cx="498153" cy="341604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4" name="Přímá spojnice 83"/>
              <p:cNvCxnSpPr>
                <a:stCxn id="85" idx="6"/>
              </p:cNvCxnSpPr>
              <p:nvPr/>
            </p:nvCxnSpPr>
            <p:spPr>
              <a:xfrm flipV="1">
                <a:off x="4340747" y="594791"/>
                <a:ext cx="10518" cy="61819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85" name="Ovál 84"/>
              <p:cNvSpPr/>
              <p:nvPr/>
            </p:nvSpPr>
            <p:spPr>
              <a:xfrm>
                <a:off x="3842594" y="1042183"/>
                <a:ext cx="498153" cy="341604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6" name="Přímá spojnice 85"/>
              <p:cNvCxnSpPr/>
              <p:nvPr/>
            </p:nvCxnSpPr>
            <p:spPr>
              <a:xfrm flipV="1">
                <a:off x="2305367" y="597170"/>
                <a:ext cx="2049654" cy="14056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6" name="Přímá spojnice 55"/>
            <p:cNvCxnSpPr/>
            <p:nvPr/>
          </p:nvCxnSpPr>
          <p:spPr>
            <a:xfrm flipV="1">
              <a:off x="5589114" y="625977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61163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2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2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2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4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9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9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2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2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50" grpId="0" animBg="1"/>
      <p:bldP spid="7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90452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462887" y="836712"/>
            <a:ext cx="3764095" cy="1970544"/>
          </a:xfrm>
          <a:prstGeom prst="wedgeRoundRectCallout">
            <a:avLst>
              <a:gd name="adj1" fmla="val -99895"/>
              <a:gd name="adj2" fmla="val 29887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Pozorně se dívej, opakuj </a:t>
            </a:r>
          </a:p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a počítej!</a:t>
            </a:r>
            <a:endParaRPr lang="cs-CZ" sz="3600" dirty="0" smtClean="0">
              <a:solidFill>
                <a:prstClr val="black"/>
              </a:solidFill>
            </a:endParaRPr>
          </a:p>
        </p:txBody>
      </p:sp>
      <p:pic>
        <p:nvPicPr>
          <p:cNvPr id="3077" name="Picture 5" descr="C:\Users\florianovar\AppData\Local\Microsoft\Windows\Temporary Internet Files\Content.IE5\BHD1CVFS\MC9002321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36131"/>
            <a:ext cx="3906467" cy="3416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455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Vodorovný svitek 31"/>
          <p:cNvSpPr/>
          <p:nvPr/>
        </p:nvSpPr>
        <p:spPr>
          <a:xfrm>
            <a:off x="61106" y="1893144"/>
            <a:ext cx="3191149" cy="1391840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Nota půlová</a:t>
            </a:r>
          </a:p>
        </p:txBody>
      </p:sp>
      <p:sp>
        <p:nvSpPr>
          <p:cNvPr id="21" name="Vodorovný svitek 20"/>
          <p:cNvSpPr/>
          <p:nvPr/>
        </p:nvSpPr>
        <p:spPr>
          <a:xfrm>
            <a:off x="83687" y="293213"/>
            <a:ext cx="2808312" cy="1438781"/>
          </a:xfrm>
          <a:prstGeom prst="horizontalScroll">
            <a:avLst/>
          </a:prstGeom>
          <a:solidFill>
            <a:schemeClr val="bg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>
                <a:solidFill>
                  <a:prstClr val="black"/>
                </a:solidFill>
              </a:rPr>
              <a:t>Nota </a:t>
            </a:r>
            <a:r>
              <a:rPr lang="cs-CZ" sz="3600" b="1" dirty="0" smtClean="0">
                <a:solidFill>
                  <a:prstClr val="black"/>
                </a:solidFill>
              </a:rPr>
              <a:t>celá</a:t>
            </a:r>
            <a:endParaRPr lang="cs-CZ" sz="3600" b="1" dirty="0">
              <a:solidFill>
                <a:prstClr val="black"/>
              </a:solidFill>
            </a:endParaRPr>
          </a:p>
        </p:txBody>
      </p:sp>
      <p:grpSp>
        <p:nvGrpSpPr>
          <p:cNvPr id="27" name="Skupina 26"/>
          <p:cNvGrpSpPr/>
          <p:nvPr/>
        </p:nvGrpSpPr>
        <p:grpSpPr>
          <a:xfrm>
            <a:off x="5822252" y="576654"/>
            <a:ext cx="1030868" cy="534152"/>
            <a:chOff x="4740122" y="1068561"/>
            <a:chExt cx="2384196" cy="1116995"/>
          </a:xfrm>
        </p:grpSpPr>
        <p:sp>
          <p:nvSpPr>
            <p:cNvPr id="28" name="Ovál 27"/>
            <p:cNvSpPr/>
            <p:nvPr/>
          </p:nvSpPr>
          <p:spPr>
            <a:xfrm>
              <a:off x="5072986" y="1068561"/>
              <a:ext cx="1718468" cy="1116995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/>
            <p:nvPr/>
          </p:nvCxnSpPr>
          <p:spPr>
            <a:xfrm flipV="1">
              <a:off x="4740122" y="1627058"/>
              <a:ext cx="2384196" cy="1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5" name="Skupina 114"/>
          <p:cNvGrpSpPr/>
          <p:nvPr/>
        </p:nvGrpSpPr>
        <p:grpSpPr>
          <a:xfrm>
            <a:off x="4528346" y="1347501"/>
            <a:ext cx="3502882" cy="1429215"/>
            <a:chOff x="4528346" y="1347501"/>
            <a:chExt cx="3502882" cy="1429215"/>
          </a:xfrm>
        </p:grpSpPr>
        <p:grpSp>
          <p:nvGrpSpPr>
            <p:cNvPr id="14" name="Skupina 13"/>
            <p:cNvGrpSpPr/>
            <p:nvPr/>
          </p:nvGrpSpPr>
          <p:grpSpPr>
            <a:xfrm>
              <a:off x="4528346" y="1837400"/>
              <a:ext cx="1035627" cy="918435"/>
              <a:chOff x="5220072" y="3389833"/>
              <a:chExt cx="1944216" cy="1839366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5652120" y="4451343"/>
                <a:ext cx="1049020" cy="777856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nice 17"/>
              <p:cNvCxnSpPr>
                <a:stCxn id="17" idx="6"/>
              </p:cNvCxnSpPr>
              <p:nvPr/>
            </p:nvCxnSpPr>
            <p:spPr>
              <a:xfrm flipV="1">
                <a:off x="6701140" y="3389833"/>
                <a:ext cx="0" cy="1450438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5220072" y="4828278"/>
                <a:ext cx="1944216" cy="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" name="Skupina 21"/>
            <p:cNvGrpSpPr/>
            <p:nvPr/>
          </p:nvGrpSpPr>
          <p:grpSpPr>
            <a:xfrm>
              <a:off x="6995601" y="1858281"/>
              <a:ext cx="1035627" cy="918435"/>
              <a:chOff x="5220072" y="3389833"/>
              <a:chExt cx="1944216" cy="1839366"/>
            </a:xfrm>
          </p:grpSpPr>
          <p:sp>
            <p:nvSpPr>
              <p:cNvPr id="23" name="Ovál 22"/>
              <p:cNvSpPr/>
              <p:nvPr/>
            </p:nvSpPr>
            <p:spPr>
              <a:xfrm>
                <a:off x="5652120" y="4451343"/>
                <a:ext cx="1049020" cy="777856"/>
              </a:xfrm>
              <a:prstGeom prst="ellipse">
                <a:avLst/>
              </a:prstGeom>
              <a:noFill/>
              <a:ln w="762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4" name="Přímá spojnice 23"/>
              <p:cNvCxnSpPr>
                <a:stCxn id="23" idx="6"/>
              </p:cNvCxnSpPr>
              <p:nvPr/>
            </p:nvCxnSpPr>
            <p:spPr>
              <a:xfrm flipV="1">
                <a:off x="6701140" y="3389833"/>
                <a:ext cx="0" cy="1450438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/>
              <p:nvPr/>
            </p:nvCxnSpPr>
            <p:spPr>
              <a:xfrm>
                <a:off x="5220072" y="4828278"/>
                <a:ext cx="1944216" cy="2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" name="Přímá spojnice se šipkou 4"/>
            <p:cNvCxnSpPr/>
            <p:nvPr/>
          </p:nvCxnSpPr>
          <p:spPr>
            <a:xfrm flipH="1">
              <a:off x="5377752" y="1347501"/>
              <a:ext cx="1191152" cy="463098"/>
            </a:xfrm>
            <a:prstGeom prst="straightConnector1">
              <a:avLst/>
            </a:prstGeom>
            <a:ln w="762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se šipkou 29"/>
            <p:cNvCxnSpPr/>
            <p:nvPr/>
          </p:nvCxnSpPr>
          <p:spPr>
            <a:xfrm>
              <a:off x="6532359" y="1354839"/>
              <a:ext cx="1156447" cy="518728"/>
            </a:xfrm>
            <a:prstGeom prst="straightConnector1">
              <a:avLst/>
            </a:prstGeom>
            <a:ln w="76200">
              <a:solidFill>
                <a:srgbClr val="FFFF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1" name="Vodorovný svitek 30"/>
          <p:cNvSpPr/>
          <p:nvPr/>
        </p:nvSpPr>
        <p:spPr>
          <a:xfrm>
            <a:off x="61106" y="3416937"/>
            <a:ext cx="3458802" cy="1438781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Nota čtvrťová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3974803" y="3022488"/>
            <a:ext cx="4401484" cy="1269698"/>
            <a:chOff x="3563888" y="3982395"/>
            <a:chExt cx="4401484" cy="1269698"/>
          </a:xfrm>
        </p:grpSpPr>
        <p:cxnSp>
          <p:nvCxnSpPr>
            <p:cNvPr id="34" name="Přímá spojnice se šipkou 33"/>
            <p:cNvCxnSpPr/>
            <p:nvPr/>
          </p:nvCxnSpPr>
          <p:spPr>
            <a:xfrm flipH="1">
              <a:off x="4023427" y="3982396"/>
              <a:ext cx="610290" cy="554714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se šipkou 34"/>
            <p:cNvCxnSpPr/>
            <p:nvPr/>
          </p:nvCxnSpPr>
          <p:spPr>
            <a:xfrm>
              <a:off x="4598835" y="3982396"/>
              <a:ext cx="651284" cy="554715"/>
            </a:xfrm>
            <a:prstGeom prst="straightConnector1">
              <a:avLst/>
            </a:prstGeom>
            <a:ln w="762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5" name="Skupina 44"/>
            <p:cNvGrpSpPr/>
            <p:nvPr/>
          </p:nvGrpSpPr>
          <p:grpSpPr>
            <a:xfrm>
              <a:off x="6599449" y="3982395"/>
              <a:ext cx="1226692" cy="554715"/>
              <a:chOff x="3768273" y="3963933"/>
              <a:chExt cx="1226692" cy="554715"/>
            </a:xfrm>
          </p:grpSpPr>
          <p:cxnSp>
            <p:nvCxnSpPr>
              <p:cNvPr id="46" name="Přímá spojnice se šipkou 45"/>
              <p:cNvCxnSpPr/>
              <p:nvPr/>
            </p:nvCxnSpPr>
            <p:spPr>
              <a:xfrm flipH="1">
                <a:off x="3768273" y="3963933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7" name="Přímá spojnice se šipkou 46"/>
              <p:cNvCxnSpPr/>
              <p:nvPr/>
            </p:nvCxnSpPr>
            <p:spPr>
              <a:xfrm>
                <a:off x="4343681" y="3963933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8" name="Skupina 47"/>
            <p:cNvGrpSpPr/>
            <p:nvPr/>
          </p:nvGrpSpPr>
          <p:grpSpPr>
            <a:xfrm>
              <a:off x="3563888" y="4603545"/>
              <a:ext cx="687481" cy="598957"/>
              <a:chOff x="4716016" y="260648"/>
              <a:chExt cx="2376264" cy="2232249"/>
            </a:xfrm>
          </p:grpSpPr>
          <p:cxnSp>
            <p:nvCxnSpPr>
              <p:cNvPr id="49" name="Přímá spojnice 48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Ovál 49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1" name="Přímá spojnice 50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2" name="Skupina 51"/>
            <p:cNvGrpSpPr/>
            <p:nvPr/>
          </p:nvGrpSpPr>
          <p:grpSpPr>
            <a:xfrm>
              <a:off x="4723856" y="4649677"/>
              <a:ext cx="687481" cy="598957"/>
              <a:chOff x="4716016" y="260648"/>
              <a:chExt cx="2376264" cy="2232249"/>
            </a:xfrm>
          </p:grpSpPr>
          <p:cxnSp>
            <p:nvCxnSpPr>
              <p:cNvPr id="53" name="Přímá spojnice 52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4" name="Ovál 53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5" name="Přímá spojnice 54"/>
              <p:cNvCxnSpPr/>
              <p:nvPr/>
            </p:nvCxnSpPr>
            <p:spPr>
              <a:xfrm>
                <a:off x="4716016" y="2015825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56" name="Skupina 55"/>
            <p:cNvGrpSpPr/>
            <p:nvPr/>
          </p:nvGrpSpPr>
          <p:grpSpPr>
            <a:xfrm>
              <a:off x="6012160" y="4653136"/>
              <a:ext cx="687481" cy="598957"/>
              <a:chOff x="4716016" y="260648"/>
              <a:chExt cx="2376264" cy="2232249"/>
            </a:xfrm>
          </p:grpSpPr>
          <p:cxnSp>
            <p:nvCxnSpPr>
              <p:cNvPr id="57" name="Přímá spojnice 56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8" name="Ovál 57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9" name="Přímá spojnice 58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0" name="Skupina 59"/>
            <p:cNvGrpSpPr/>
            <p:nvPr/>
          </p:nvGrpSpPr>
          <p:grpSpPr>
            <a:xfrm>
              <a:off x="7277891" y="4653136"/>
              <a:ext cx="687481" cy="598957"/>
              <a:chOff x="4716016" y="260648"/>
              <a:chExt cx="2376264" cy="2232249"/>
            </a:xfrm>
          </p:grpSpPr>
          <p:cxnSp>
            <p:nvCxnSpPr>
              <p:cNvPr id="61" name="Přímá spojnice 60"/>
              <p:cNvCxnSpPr/>
              <p:nvPr/>
            </p:nvCxnSpPr>
            <p:spPr>
              <a:xfrm flipV="1">
                <a:off x="6629132" y="260648"/>
                <a:ext cx="0" cy="1836204"/>
              </a:xfrm>
              <a:prstGeom prst="line">
                <a:avLst/>
              </a:prstGeom>
              <a:ln w="508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62" name="Ovál 61"/>
              <p:cNvSpPr/>
              <p:nvPr/>
            </p:nvSpPr>
            <p:spPr>
              <a:xfrm>
                <a:off x="5220072" y="1484785"/>
                <a:ext cx="1409060" cy="1008112"/>
              </a:xfrm>
              <a:prstGeom prst="ellipse">
                <a:avLst/>
              </a:prstGeom>
              <a:solidFill>
                <a:schemeClr val="tx1"/>
              </a:solidFill>
              <a:ln w="508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3" name="Přímá spojnice 62"/>
              <p:cNvCxnSpPr/>
              <p:nvPr/>
            </p:nvCxnSpPr>
            <p:spPr>
              <a:xfrm>
                <a:off x="4716016" y="2015824"/>
                <a:ext cx="2376264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" name="Skupina 5"/>
          <p:cNvGrpSpPr/>
          <p:nvPr/>
        </p:nvGrpSpPr>
        <p:grpSpPr>
          <a:xfrm>
            <a:off x="3621719" y="4425259"/>
            <a:ext cx="5128798" cy="566567"/>
            <a:chOff x="3272751" y="5691590"/>
            <a:chExt cx="5128798" cy="566567"/>
          </a:xfrm>
        </p:grpSpPr>
        <p:grpSp>
          <p:nvGrpSpPr>
            <p:cNvPr id="36" name="Skupina 35"/>
            <p:cNvGrpSpPr/>
            <p:nvPr/>
          </p:nvGrpSpPr>
          <p:grpSpPr>
            <a:xfrm>
              <a:off x="3272751" y="5703442"/>
              <a:ext cx="1226692" cy="554715"/>
              <a:chOff x="3768273" y="3963933"/>
              <a:chExt cx="1226692" cy="554715"/>
            </a:xfrm>
          </p:grpSpPr>
          <p:cxnSp>
            <p:nvCxnSpPr>
              <p:cNvPr id="37" name="Přímá spojnice se šipkou 36"/>
              <p:cNvCxnSpPr/>
              <p:nvPr/>
            </p:nvCxnSpPr>
            <p:spPr>
              <a:xfrm flipH="1">
                <a:off x="3768273" y="3963933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Přímá spojnice se šipkou 37"/>
              <p:cNvCxnSpPr/>
              <p:nvPr/>
            </p:nvCxnSpPr>
            <p:spPr>
              <a:xfrm>
                <a:off x="4343681" y="3963933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6" name="Skupina 65"/>
            <p:cNvGrpSpPr/>
            <p:nvPr/>
          </p:nvGrpSpPr>
          <p:grpSpPr>
            <a:xfrm>
              <a:off x="4542857" y="5703442"/>
              <a:ext cx="1226692" cy="554715"/>
              <a:chOff x="3768273" y="3963933"/>
              <a:chExt cx="1226692" cy="554715"/>
            </a:xfrm>
          </p:grpSpPr>
          <p:cxnSp>
            <p:nvCxnSpPr>
              <p:cNvPr id="67" name="Přímá spojnice se šipkou 66"/>
              <p:cNvCxnSpPr/>
              <p:nvPr/>
            </p:nvCxnSpPr>
            <p:spPr>
              <a:xfrm flipH="1">
                <a:off x="3768273" y="3963933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se šipkou 67"/>
              <p:cNvCxnSpPr/>
              <p:nvPr/>
            </p:nvCxnSpPr>
            <p:spPr>
              <a:xfrm>
                <a:off x="4343681" y="3963933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9" name="Skupina 68"/>
            <p:cNvGrpSpPr/>
            <p:nvPr/>
          </p:nvGrpSpPr>
          <p:grpSpPr>
            <a:xfrm>
              <a:off x="5867797" y="5703441"/>
              <a:ext cx="1226692" cy="554715"/>
              <a:chOff x="3768273" y="3963933"/>
              <a:chExt cx="1226692" cy="554715"/>
            </a:xfrm>
          </p:grpSpPr>
          <p:cxnSp>
            <p:nvCxnSpPr>
              <p:cNvPr id="70" name="Přímá spojnice se šipkou 69"/>
              <p:cNvCxnSpPr/>
              <p:nvPr/>
            </p:nvCxnSpPr>
            <p:spPr>
              <a:xfrm flipH="1">
                <a:off x="3768273" y="3963933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se šipkou 70"/>
              <p:cNvCxnSpPr/>
              <p:nvPr/>
            </p:nvCxnSpPr>
            <p:spPr>
              <a:xfrm>
                <a:off x="4343681" y="3963933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2" name="Skupina 71"/>
            <p:cNvGrpSpPr/>
            <p:nvPr/>
          </p:nvGrpSpPr>
          <p:grpSpPr>
            <a:xfrm>
              <a:off x="7174857" y="5691590"/>
              <a:ext cx="1226692" cy="554715"/>
              <a:chOff x="3768273" y="3963933"/>
              <a:chExt cx="1226692" cy="554715"/>
            </a:xfrm>
          </p:grpSpPr>
          <p:cxnSp>
            <p:nvCxnSpPr>
              <p:cNvPr id="73" name="Přímá spojnice se šipkou 72"/>
              <p:cNvCxnSpPr/>
              <p:nvPr/>
            </p:nvCxnSpPr>
            <p:spPr>
              <a:xfrm flipH="1">
                <a:off x="3768273" y="3963933"/>
                <a:ext cx="610290" cy="554714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se šipkou 73"/>
              <p:cNvCxnSpPr/>
              <p:nvPr/>
            </p:nvCxnSpPr>
            <p:spPr>
              <a:xfrm>
                <a:off x="4343681" y="3963933"/>
                <a:ext cx="651284" cy="554715"/>
              </a:xfrm>
              <a:prstGeom prst="straightConnector1">
                <a:avLst/>
              </a:prstGeom>
              <a:ln w="76200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64" name="Vodorovný svitek 63"/>
          <p:cNvSpPr/>
          <p:nvPr/>
        </p:nvSpPr>
        <p:spPr>
          <a:xfrm>
            <a:off x="32582" y="5015005"/>
            <a:ext cx="3099258" cy="1582347"/>
          </a:xfrm>
          <a:prstGeom prst="horizontalScroll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Nota osminová</a:t>
            </a:r>
          </a:p>
        </p:txBody>
      </p:sp>
      <p:grpSp>
        <p:nvGrpSpPr>
          <p:cNvPr id="120" name="Skupina 119"/>
          <p:cNvGrpSpPr/>
          <p:nvPr/>
        </p:nvGrpSpPr>
        <p:grpSpPr>
          <a:xfrm>
            <a:off x="3177815" y="5252855"/>
            <a:ext cx="5966184" cy="1390663"/>
            <a:chOff x="3177815" y="5252855"/>
            <a:chExt cx="5966184" cy="1390663"/>
          </a:xfrm>
        </p:grpSpPr>
        <p:sp>
          <p:nvSpPr>
            <p:cNvPr id="8" name="TextovéPole 7"/>
            <p:cNvSpPr txBox="1"/>
            <p:nvPr/>
          </p:nvSpPr>
          <p:spPr>
            <a:xfrm>
              <a:off x="3363595" y="6120298"/>
              <a:ext cx="285316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err="1" smtClean="0"/>
                <a:t>prv</a:t>
              </a:r>
              <a:r>
                <a:rPr lang="cs-CZ" sz="2800" dirty="0" smtClean="0"/>
                <a:t>-ní,    </a:t>
              </a:r>
              <a:r>
                <a:rPr lang="cs-CZ" sz="2800" dirty="0" err="1" smtClean="0"/>
                <a:t>dru</a:t>
              </a:r>
              <a:r>
                <a:rPr lang="cs-CZ" sz="2800" dirty="0" smtClean="0"/>
                <a:t> – </a:t>
              </a:r>
              <a:r>
                <a:rPr lang="cs-CZ" sz="2800" dirty="0" err="1" smtClean="0"/>
                <a:t>há</a:t>
              </a:r>
              <a:r>
                <a:rPr lang="cs-CZ" sz="2800" dirty="0" smtClean="0"/>
                <a:t>,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6216764" y="6120298"/>
              <a:ext cx="292723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/>
                <a:t>t</a:t>
              </a:r>
              <a:r>
                <a:rPr lang="cs-CZ" sz="2800" dirty="0" smtClean="0"/>
                <a:t>ře - </a:t>
              </a:r>
              <a:r>
                <a:rPr lang="cs-CZ" sz="2800" dirty="0" err="1" smtClean="0"/>
                <a:t>tí</a:t>
              </a:r>
              <a:r>
                <a:rPr lang="cs-CZ" sz="2800" dirty="0" smtClean="0"/>
                <a:t>,    </a:t>
              </a:r>
              <a:r>
                <a:rPr lang="cs-CZ" sz="2800" dirty="0" err="1" smtClean="0"/>
                <a:t>čtvr</a:t>
              </a:r>
              <a:r>
                <a:rPr lang="cs-CZ" sz="2800" dirty="0" smtClean="0"/>
                <a:t> - </a:t>
              </a:r>
              <a:r>
                <a:rPr lang="cs-CZ" sz="2800" dirty="0" err="1" smtClean="0"/>
                <a:t>tá</a:t>
              </a:r>
              <a:endParaRPr lang="cs-CZ" sz="2800" dirty="0"/>
            </a:p>
          </p:txBody>
        </p:sp>
        <p:grpSp>
          <p:nvGrpSpPr>
            <p:cNvPr id="12" name="Skupina 11"/>
            <p:cNvGrpSpPr/>
            <p:nvPr/>
          </p:nvGrpSpPr>
          <p:grpSpPr>
            <a:xfrm>
              <a:off x="3177815" y="5287843"/>
              <a:ext cx="684186" cy="746573"/>
              <a:chOff x="3319668" y="5384523"/>
              <a:chExt cx="684186" cy="746573"/>
            </a:xfrm>
          </p:grpSpPr>
          <p:sp>
            <p:nvSpPr>
              <p:cNvPr id="76" name="Ovál 75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77" name="Přímá spojnice 76"/>
              <p:cNvCxnSpPr>
                <a:stCxn id="76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Zakřivená spojnice 77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9" name="Přímá spojnice 78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0" name="Skupina 79"/>
            <p:cNvGrpSpPr/>
            <p:nvPr/>
          </p:nvGrpSpPr>
          <p:grpSpPr>
            <a:xfrm>
              <a:off x="3926864" y="5287087"/>
              <a:ext cx="684186" cy="746573"/>
              <a:chOff x="3319668" y="5384523"/>
              <a:chExt cx="684186" cy="746573"/>
            </a:xfrm>
          </p:grpSpPr>
          <p:sp>
            <p:nvSpPr>
              <p:cNvPr id="81" name="Ovál 80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2" name="Přímá spojnice 81"/>
              <p:cNvCxnSpPr>
                <a:stCxn id="81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Zakřivená spojnice 82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4" name="Přímá spojnice 83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5" name="Skupina 84"/>
            <p:cNvGrpSpPr/>
            <p:nvPr/>
          </p:nvGrpSpPr>
          <p:grpSpPr>
            <a:xfrm>
              <a:off x="4718280" y="5287845"/>
              <a:ext cx="684186" cy="746573"/>
              <a:chOff x="3319668" y="5384523"/>
              <a:chExt cx="684186" cy="746573"/>
            </a:xfrm>
          </p:grpSpPr>
          <p:sp>
            <p:nvSpPr>
              <p:cNvPr id="86" name="Ovál 85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87" name="Přímá spojnice 86"/>
              <p:cNvCxnSpPr>
                <a:stCxn id="86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8" name="Zakřivená spojnice 87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9" name="Přímá spojnice 88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0" name="Skupina 89"/>
            <p:cNvGrpSpPr/>
            <p:nvPr/>
          </p:nvGrpSpPr>
          <p:grpSpPr>
            <a:xfrm>
              <a:off x="5434331" y="5290152"/>
              <a:ext cx="684186" cy="746573"/>
              <a:chOff x="3319668" y="5384523"/>
              <a:chExt cx="684186" cy="746573"/>
            </a:xfrm>
          </p:grpSpPr>
          <p:sp>
            <p:nvSpPr>
              <p:cNvPr id="91" name="Ovál 90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2" name="Přímá spojnice 91"/>
              <p:cNvCxnSpPr>
                <a:stCxn id="91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3" name="Zakřivená spojnice 92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4" name="Přímá spojnice 93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95" name="Skupina 94"/>
            <p:cNvGrpSpPr/>
            <p:nvPr/>
          </p:nvGrpSpPr>
          <p:grpSpPr>
            <a:xfrm>
              <a:off x="6145034" y="5286496"/>
              <a:ext cx="684186" cy="746573"/>
              <a:chOff x="3319668" y="5384523"/>
              <a:chExt cx="684186" cy="746573"/>
            </a:xfrm>
          </p:grpSpPr>
          <p:sp>
            <p:nvSpPr>
              <p:cNvPr id="96" name="Ovál 95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7" name="Přímá spojnice 96"/>
              <p:cNvCxnSpPr>
                <a:stCxn id="96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8" name="Zakřivená spojnice 97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9" name="Přímá spojnice 98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0" name="Skupina 99"/>
            <p:cNvGrpSpPr/>
            <p:nvPr/>
          </p:nvGrpSpPr>
          <p:grpSpPr>
            <a:xfrm>
              <a:off x="6853120" y="5252855"/>
              <a:ext cx="684186" cy="746573"/>
              <a:chOff x="3319668" y="5384523"/>
              <a:chExt cx="684186" cy="746573"/>
            </a:xfrm>
          </p:grpSpPr>
          <p:sp>
            <p:nvSpPr>
              <p:cNvPr id="101" name="Ovál 100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2" name="Přímá spojnice 101"/>
              <p:cNvCxnSpPr>
                <a:stCxn id="101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3" name="Zakřivená spojnice 102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4" name="Přímá spojnice 103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05" name="Skupina 104"/>
            <p:cNvGrpSpPr/>
            <p:nvPr/>
          </p:nvGrpSpPr>
          <p:grpSpPr>
            <a:xfrm>
              <a:off x="7569321" y="5256104"/>
              <a:ext cx="684186" cy="746573"/>
              <a:chOff x="3319668" y="5384523"/>
              <a:chExt cx="684186" cy="746573"/>
            </a:xfrm>
          </p:grpSpPr>
          <p:sp>
            <p:nvSpPr>
              <p:cNvPr id="106" name="Ovál 105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7" name="Přímá spojnice 106"/>
              <p:cNvCxnSpPr>
                <a:stCxn id="106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Zakřivená spojnice 107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9" name="Přímá spojnice 108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10" name="Skupina 109"/>
            <p:cNvGrpSpPr/>
            <p:nvPr/>
          </p:nvGrpSpPr>
          <p:grpSpPr>
            <a:xfrm>
              <a:off x="8291098" y="5262199"/>
              <a:ext cx="684186" cy="746573"/>
              <a:chOff x="3319668" y="5384523"/>
              <a:chExt cx="684186" cy="746573"/>
            </a:xfrm>
          </p:grpSpPr>
          <p:sp>
            <p:nvSpPr>
              <p:cNvPr id="111" name="Ovál 110"/>
              <p:cNvSpPr/>
              <p:nvPr/>
            </p:nvSpPr>
            <p:spPr>
              <a:xfrm>
                <a:off x="3488051" y="5843341"/>
                <a:ext cx="347421" cy="287755"/>
              </a:xfrm>
              <a:prstGeom prst="ellipse">
                <a:avLst/>
              </a:prstGeom>
              <a:solidFill>
                <a:srgbClr val="020202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12" name="Přímá spojnice 111"/>
              <p:cNvCxnSpPr>
                <a:stCxn id="111" idx="6"/>
              </p:cNvCxnSpPr>
              <p:nvPr/>
            </p:nvCxnSpPr>
            <p:spPr>
              <a:xfrm flipH="1" flipV="1">
                <a:off x="3835471" y="5384525"/>
                <a:ext cx="1" cy="602694"/>
              </a:xfrm>
              <a:prstGeom prst="line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3" name="Zakřivená spojnice 112"/>
              <p:cNvCxnSpPr/>
              <p:nvPr/>
            </p:nvCxnSpPr>
            <p:spPr>
              <a:xfrm rot="16200000" flipH="1">
                <a:off x="3730938" y="5489057"/>
                <a:ext cx="348399" cy="139331"/>
              </a:xfrm>
              <a:prstGeom prst="curvedConnector3">
                <a:avLst/>
              </a:prstGeom>
              <a:ln w="76200">
                <a:solidFill>
                  <a:srgbClr val="02020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Přímá spojnice 113"/>
              <p:cNvCxnSpPr/>
              <p:nvPr/>
            </p:nvCxnSpPr>
            <p:spPr>
              <a:xfrm>
                <a:off x="3319668" y="5992601"/>
                <a:ext cx="684186" cy="0"/>
              </a:xfrm>
              <a:prstGeom prst="line">
                <a:avLst/>
              </a:prstGeom>
              <a:ln w="508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663778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9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9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9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1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1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1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1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21" grpId="0" animBg="1"/>
      <p:bldP spid="31" grpId="0" animBg="1"/>
      <p:bldP spid="6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369" y="1052736"/>
            <a:ext cx="290452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4067944" y="764704"/>
            <a:ext cx="4808210" cy="1820469"/>
          </a:xfrm>
          <a:prstGeom prst="wedgeRoundRectCallout">
            <a:avLst>
              <a:gd name="adj1" fmla="val -81131"/>
              <a:gd name="adj2" fmla="val 37313"/>
              <a:gd name="adj3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Dokážeš spojit slovo </a:t>
            </a:r>
          </a:p>
          <a:p>
            <a:pPr lvl="0" algn="ctr"/>
            <a:r>
              <a:rPr lang="cs-CZ" sz="3600" b="1" dirty="0" smtClean="0">
                <a:solidFill>
                  <a:prstClr val="black"/>
                </a:solidFill>
              </a:rPr>
              <a:t>s obrázkem i s notami?</a:t>
            </a:r>
          </a:p>
        </p:txBody>
      </p:sp>
      <p:grpSp>
        <p:nvGrpSpPr>
          <p:cNvPr id="4" name="Skupina 3"/>
          <p:cNvGrpSpPr/>
          <p:nvPr/>
        </p:nvGrpSpPr>
        <p:grpSpPr>
          <a:xfrm>
            <a:off x="4421116" y="3068961"/>
            <a:ext cx="3437086" cy="3444750"/>
            <a:chOff x="4421116" y="3068961"/>
            <a:chExt cx="3437086" cy="3444750"/>
          </a:xfrm>
        </p:grpSpPr>
        <p:pic>
          <p:nvPicPr>
            <p:cNvPr id="2" name="Picture 6" descr="C:\Users\florianovar\AppData\Local\Microsoft\Windows\Temporary Internet Files\Content.IE5\5ZZC9791\MC90042644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92080" y="4353633"/>
              <a:ext cx="2566122" cy="216007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délník 5"/>
            <p:cNvSpPr/>
            <p:nvPr/>
          </p:nvSpPr>
          <p:spPr>
            <a:xfrm>
              <a:off x="5436096" y="3068961"/>
              <a:ext cx="1044116" cy="132343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8000" b="1" dirty="0" smtClean="0"/>
                <a:t>?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6876256" y="3327674"/>
              <a:ext cx="828092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6000" b="1" dirty="0" smtClean="0"/>
                <a:t>?</a:t>
              </a:r>
            </a:p>
          </p:txBody>
        </p:sp>
        <p:sp>
          <p:nvSpPr>
            <p:cNvPr id="8" name="Obdélník 7"/>
            <p:cNvSpPr/>
            <p:nvPr/>
          </p:nvSpPr>
          <p:spPr>
            <a:xfrm>
              <a:off x="4421116" y="3835505"/>
              <a:ext cx="828092" cy="1107996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6600" b="1" dirty="0" smtClean="0"/>
                <a:t>?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07344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2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2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488770" y="4203158"/>
            <a:ext cx="1453169" cy="388940"/>
            <a:chOff x="1809726" y="580686"/>
            <a:chExt cx="2545295" cy="803101"/>
          </a:xfrm>
        </p:grpSpPr>
        <p:cxnSp>
          <p:nvCxnSpPr>
            <p:cNvPr id="3" name="Přímá spojnice 2"/>
            <p:cNvCxnSpPr>
              <a:stCxn id="4" idx="6"/>
            </p:cNvCxnSpPr>
            <p:nvPr/>
          </p:nvCxnSpPr>
          <p:spPr>
            <a:xfrm flipV="1">
              <a:off x="2307879" y="611226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180972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>
              <a:stCxn id="6" idx="6"/>
            </p:cNvCxnSpPr>
            <p:nvPr/>
          </p:nvCxnSpPr>
          <p:spPr>
            <a:xfrm flipV="1">
              <a:off x="2986869" y="58068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ál 5"/>
            <p:cNvSpPr/>
            <p:nvPr/>
          </p:nvSpPr>
          <p:spPr>
            <a:xfrm>
              <a:off x="248871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>
              <a:stCxn id="8" idx="6"/>
            </p:cNvCxnSpPr>
            <p:nvPr/>
          </p:nvCxnSpPr>
          <p:spPr>
            <a:xfrm flipV="1">
              <a:off x="3679676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3181523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10" idx="6"/>
            </p:cNvCxnSpPr>
            <p:nvPr/>
          </p:nvCxnSpPr>
          <p:spPr>
            <a:xfrm flipV="1">
              <a:off x="4340747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ál 9"/>
            <p:cNvSpPr/>
            <p:nvPr/>
          </p:nvSpPr>
          <p:spPr>
            <a:xfrm>
              <a:off x="3842594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2305367" y="597170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6419158" y="6296350"/>
            <a:ext cx="1453169" cy="388940"/>
            <a:chOff x="1809726" y="580686"/>
            <a:chExt cx="2545295" cy="803101"/>
          </a:xfrm>
        </p:grpSpPr>
        <p:cxnSp>
          <p:nvCxnSpPr>
            <p:cNvPr id="13" name="Přímá spojnice 12"/>
            <p:cNvCxnSpPr>
              <a:stCxn id="14" idx="6"/>
            </p:cNvCxnSpPr>
            <p:nvPr/>
          </p:nvCxnSpPr>
          <p:spPr>
            <a:xfrm flipV="1">
              <a:off x="2307879" y="611226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ál 13"/>
            <p:cNvSpPr/>
            <p:nvPr/>
          </p:nvSpPr>
          <p:spPr>
            <a:xfrm>
              <a:off x="180972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>
              <a:stCxn id="16" idx="6"/>
            </p:cNvCxnSpPr>
            <p:nvPr/>
          </p:nvCxnSpPr>
          <p:spPr>
            <a:xfrm flipV="1">
              <a:off x="2986869" y="58068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ál 15"/>
            <p:cNvSpPr/>
            <p:nvPr/>
          </p:nvSpPr>
          <p:spPr>
            <a:xfrm>
              <a:off x="248871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>
              <a:stCxn id="18" idx="6"/>
            </p:cNvCxnSpPr>
            <p:nvPr/>
          </p:nvCxnSpPr>
          <p:spPr>
            <a:xfrm flipV="1">
              <a:off x="3679676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3181523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>
              <a:stCxn id="20" idx="6"/>
            </p:cNvCxnSpPr>
            <p:nvPr/>
          </p:nvCxnSpPr>
          <p:spPr>
            <a:xfrm flipV="1">
              <a:off x="4340747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ál 19"/>
            <p:cNvSpPr/>
            <p:nvPr/>
          </p:nvSpPr>
          <p:spPr>
            <a:xfrm>
              <a:off x="3842594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20"/>
            <p:cNvCxnSpPr/>
            <p:nvPr/>
          </p:nvCxnSpPr>
          <p:spPr>
            <a:xfrm flipV="1">
              <a:off x="2305367" y="597170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427308" y="1209333"/>
            <a:ext cx="1453169" cy="388940"/>
            <a:chOff x="1809726" y="580686"/>
            <a:chExt cx="2545295" cy="803101"/>
          </a:xfrm>
        </p:grpSpPr>
        <p:cxnSp>
          <p:nvCxnSpPr>
            <p:cNvPr id="23" name="Přímá spojnice 22"/>
            <p:cNvCxnSpPr>
              <a:stCxn id="24" idx="6"/>
            </p:cNvCxnSpPr>
            <p:nvPr/>
          </p:nvCxnSpPr>
          <p:spPr>
            <a:xfrm flipV="1">
              <a:off x="2307879" y="611226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vál 23"/>
            <p:cNvSpPr/>
            <p:nvPr/>
          </p:nvSpPr>
          <p:spPr>
            <a:xfrm>
              <a:off x="180972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>
              <a:stCxn id="26" idx="6"/>
            </p:cNvCxnSpPr>
            <p:nvPr/>
          </p:nvCxnSpPr>
          <p:spPr>
            <a:xfrm flipV="1">
              <a:off x="2986869" y="58068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248871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26"/>
            <p:cNvCxnSpPr>
              <a:stCxn id="28" idx="6"/>
            </p:cNvCxnSpPr>
            <p:nvPr/>
          </p:nvCxnSpPr>
          <p:spPr>
            <a:xfrm flipV="1">
              <a:off x="3679676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ál 27"/>
            <p:cNvSpPr/>
            <p:nvPr/>
          </p:nvSpPr>
          <p:spPr>
            <a:xfrm>
              <a:off x="3181523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>
              <a:stCxn id="30" idx="6"/>
            </p:cNvCxnSpPr>
            <p:nvPr/>
          </p:nvCxnSpPr>
          <p:spPr>
            <a:xfrm flipV="1">
              <a:off x="4340747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Ovál 29"/>
            <p:cNvSpPr/>
            <p:nvPr/>
          </p:nvSpPr>
          <p:spPr>
            <a:xfrm>
              <a:off x="3842594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 flipV="1">
              <a:off x="2305367" y="597170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7168368" y="344616"/>
            <a:ext cx="349877" cy="487030"/>
            <a:chOff x="4021134" y="2679710"/>
            <a:chExt cx="508671" cy="788996"/>
          </a:xfrm>
        </p:grpSpPr>
        <p:cxnSp>
          <p:nvCxnSpPr>
            <p:cNvPr id="42" name="Přímá spojnice 41"/>
            <p:cNvCxnSpPr>
              <a:stCxn id="43" idx="6"/>
            </p:cNvCxnSpPr>
            <p:nvPr/>
          </p:nvCxnSpPr>
          <p:spPr>
            <a:xfrm flipV="1">
              <a:off x="4529805" y="2679710"/>
              <a:ext cx="0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vál 42"/>
            <p:cNvSpPr/>
            <p:nvPr/>
          </p:nvSpPr>
          <p:spPr>
            <a:xfrm>
              <a:off x="4021134" y="3127102"/>
              <a:ext cx="508671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924571" y="3388637"/>
            <a:ext cx="759826" cy="525114"/>
            <a:chOff x="6004023" y="2704090"/>
            <a:chExt cx="1329174" cy="788996"/>
          </a:xfrm>
        </p:grpSpPr>
        <p:cxnSp>
          <p:nvCxnSpPr>
            <p:cNvPr id="47" name="Přímá spojnice 46"/>
            <p:cNvCxnSpPr>
              <a:stCxn id="48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vál 47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nice 48"/>
            <p:cNvCxnSpPr>
              <a:stCxn id="50" idx="6"/>
            </p:cNvCxnSpPr>
            <p:nvPr/>
          </p:nvCxnSpPr>
          <p:spPr>
            <a:xfrm flipV="1">
              <a:off x="7322679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ál 49"/>
            <p:cNvSpPr/>
            <p:nvPr/>
          </p:nvSpPr>
          <p:spPr>
            <a:xfrm>
              <a:off x="6824526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6790812" y="5373198"/>
            <a:ext cx="759826" cy="525114"/>
            <a:chOff x="6004023" y="2704090"/>
            <a:chExt cx="1329174" cy="788996"/>
          </a:xfrm>
        </p:grpSpPr>
        <p:cxnSp>
          <p:nvCxnSpPr>
            <p:cNvPr id="54" name="Přímá spojnice 53"/>
            <p:cNvCxnSpPr>
              <a:stCxn id="55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Ovál 54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6" name="Přímá spojnice 55"/>
            <p:cNvCxnSpPr>
              <a:stCxn id="57" idx="6"/>
            </p:cNvCxnSpPr>
            <p:nvPr/>
          </p:nvCxnSpPr>
          <p:spPr>
            <a:xfrm flipV="1">
              <a:off x="7322679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vál 56"/>
            <p:cNvSpPr/>
            <p:nvPr/>
          </p:nvSpPr>
          <p:spPr>
            <a:xfrm>
              <a:off x="6824526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6753040" y="2004750"/>
            <a:ext cx="759826" cy="525114"/>
            <a:chOff x="6004023" y="2704090"/>
            <a:chExt cx="1329174" cy="788996"/>
          </a:xfrm>
        </p:grpSpPr>
        <p:cxnSp>
          <p:nvCxnSpPr>
            <p:cNvPr id="59" name="Přímá spojnice 58"/>
            <p:cNvCxnSpPr>
              <a:stCxn id="60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Ovál 59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1" name="Přímá spojnice 60"/>
            <p:cNvCxnSpPr>
              <a:stCxn id="62" idx="6"/>
            </p:cNvCxnSpPr>
            <p:nvPr/>
          </p:nvCxnSpPr>
          <p:spPr>
            <a:xfrm flipV="1">
              <a:off x="7322679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6824526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3864974" y="476672"/>
            <a:ext cx="1992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pampeliška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72147" y="1873957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chléb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77184" y="2526880"/>
            <a:ext cx="18806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konvalinky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58607" y="4699269"/>
            <a:ext cx="1963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vlaštovička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85846" y="5409348"/>
            <a:ext cx="752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20773" y="3996962"/>
            <a:ext cx="108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hrách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248904" y="1171225"/>
            <a:ext cx="1106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kočka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68637" y="6086910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slunce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183403" y="3284984"/>
            <a:ext cx="1114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žabka</a:t>
            </a:r>
            <a:endParaRPr lang="cs-CZ" sz="2800" dirty="0"/>
          </a:p>
        </p:txBody>
      </p:sp>
      <p:pic>
        <p:nvPicPr>
          <p:cNvPr id="5122" name="Picture 2" descr="C:\Users\florianovar\AppData\Local\Microsoft\Windows\Temporary Internet Files\Content.IE5\BHD1CVFS\MC900356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892" y="3940719"/>
            <a:ext cx="1050075" cy="63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lorianovar\AppData\Local\Microsoft\Windows\Temporary Internet Files\Content.IE5\BHD1CVFS\MC900123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437" y="1537267"/>
            <a:ext cx="771061" cy="91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florianovar\AppData\Local\Microsoft\Windows\Temporary Internet Files\Content.IE5\O0X4AN2G\MC900109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646" y="5061731"/>
            <a:ext cx="1079703" cy="90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florianovar\AppData\Local\Microsoft\Windows\Temporary Internet Files\Content.IE5\33D8KHVY\MC9000881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483" y="2396438"/>
            <a:ext cx="596595" cy="113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florianovar\AppData\Local\Microsoft\Windows\Temporary Internet Files\Content.IE5\BHD1CVFS\MC900411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81" y="5077614"/>
            <a:ext cx="1097371" cy="152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florianovar\AppData\Local\Microsoft\Windows\Temporary Internet Files\Content.IE5\O0X4AN2G\MC9003448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253" y="3390746"/>
            <a:ext cx="1188110" cy="32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florianovar\AppData\Local\Microsoft\Windows\Temporary Internet Files\Content.IE5\5ZZC9791\MC90043620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700" y="1638911"/>
            <a:ext cx="952145" cy="1344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florianovar\AppData\Local\Microsoft\Windows\Temporary Internet Files\Content.IE5\33D8KHVY\MC900440405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184" y="4125308"/>
            <a:ext cx="939179" cy="93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" name="Skupina 81"/>
          <p:cNvGrpSpPr/>
          <p:nvPr/>
        </p:nvGrpSpPr>
        <p:grpSpPr>
          <a:xfrm>
            <a:off x="7030919" y="2668503"/>
            <a:ext cx="349877" cy="487030"/>
            <a:chOff x="4021134" y="2679710"/>
            <a:chExt cx="508671" cy="788996"/>
          </a:xfrm>
        </p:grpSpPr>
        <p:cxnSp>
          <p:nvCxnSpPr>
            <p:cNvPr id="83" name="Přímá spojnice 82"/>
            <p:cNvCxnSpPr>
              <a:stCxn id="84" idx="6"/>
            </p:cNvCxnSpPr>
            <p:nvPr/>
          </p:nvCxnSpPr>
          <p:spPr>
            <a:xfrm flipV="1">
              <a:off x="4529805" y="2679710"/>
              <a:ext cx="0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4" name="Ovál 83"/>
            <p:cNvSpPr/>
            <p:nvPr/>
          </p:nvSpPr>
          <p:spPr>
            <a:xfrm>
              <a:off x="4021134" y="3127102"/>
              <a:ext cx="508671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6978955" y="4696016"/>
            <a:ext cx="349877" cy="487030"/>
            <a:chOff x="4021134" y="2679710"/>
            <a:chExt cx="508671" cy="788996"/>
          </a:xfrm>
        </p:grpSpPr>
        <p:cxnSp>
          <p:nvCxnSpPr>
            <p:cNvPr id="86" name="Přímá spojnice 85"/>
            <p:cNvCxnSpPr>
              <a:stCxn id="87" idx="6"/>
            </p:cNvCxnSpPr>
            <p:nvPr/>
          </p:nvCxnSpPr>
          <p:spPr>
            <a:xfrm flipV="1">
              <a:off x="4529805" y="2679710"/>
              <a:ext cx="0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ál 86"/>
            <p:cNvSpPr/>
            <p:nvPr/>
          </p:nvSpPr>
          <p:spPr>
            <a:xfrm>
              <a:off x="4021134" y="3127102"/>
              <a:ext cx="508671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4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570" y="472809"/>
            <a:ext cx="1358262" cy="747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4136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6488770" y="4203158"/>
            <a:ext cx="1453169" cy="388940"/>
            <a:chOff x="1809726" y="580686"/>
            <a:chExt cx="2545295" cy="803101"/>
          </a:xfrm>
        </p:grpSpPr>
        <p:cxnSp>
          <p:nvCxnSpPr>
            <p:cNvPr id="3" name="Přímá spojnice 2"/>
            <p:cNvCxnSpPr>
              <a:stCxn id="4" idx="6"/>
            </p:cNvCxnSpPr>
            <p:nvPr/>
          </p:nvCxnSpPr>
          <p:spPr>
            <a:xfrm flipV="1">
              <a:off x="2307879" y="611226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Ovál 3"/>
            <p:cNvSpPr/>
            <p:nvPr/>
          </p:nvSpPr>
          <p:spPr>
            <a:xfrm>
              <a:off x="180972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4"/>
            <p:cNvCxnSpPr>
              <a:stCxn id="6" idx="6"/>
            </p:cNvCxnSpPr>
            <p:nvPr/>
          </p:nvCxnSpPr>
          <p:spPr>
            <a:xfrm flipV="1">
              <a:off x="2986869" y="58068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Ovál 5"/>
            <p:cNvSpPr/>
            <p:nvPr/>
          </p:nvSpPr>
          <p:spPr>
            <a:xfrm>
              <a:off x="248871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nice 6"/>
            <p:cNvCxnSpPr>
              <a:stCxn id="8" idx="6"/>
            </p:cNvCxnSpPr>
            <p:nvPr/>
          </p:nvCxnSpPr>
          <p:spPr>
            <a:xfrm flipV="1">
              <a:off x="3679676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Ovál 7"/>
            <p:cNvSpPr/>
            <p:nvPr/>
          </p:nvSpPr>
          <p:spPr>
            <a:xfrm>
              <a:off x="3181523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>
              <a:stCxn id="10" idx="6"/>
            </p:cNvCxnSpPr>
            <p:nvPr/>
          </p:nvCxnSpPr>
          <p:spPr>
            <a:xfrm flipV="1">
              <a:off x="4340747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Ovál 9"/>
            <p:cNvSpPr/>
            <p:nvPr/>
          </p:nvSpPr>
          <p:spPr>
            <a:xfrm>
              <a:off x="3842594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 flipV="1">
              <a:off x="2305367" y="597170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" name="Skupina 11"/>
          <p:cNvGrpSpPr/>
          <p:nvPr/>
        </p:nvGrpSpPr>
        <p:grpSpPr>
          <a:xfrm>
            <a:off x="6419158" y="6296350"/>
            <a:ext cx="1453169" cy="388940"/>
            <a:chOff x="1809726" y="580686"/>
            <a:chExt cx="2545295" cy="803101"/>
          </a:xfrm>
        </p:grpSpPr>
        <p:cxnSp>
          <p:nvCxnSpPr>
            <p:cNvPr id="13" name="Přímá spojnice 12"/>
            <p:cNvCxnSpPr>
              <a:stCxn id="14" idx="6"/>
            </p:cNvCxnSpPr>
            <p:nvPr/>
          </p:nvCxnSpPr>
          <p:spPr>
            <a:xfrm flipV="1">
              <a:off x="2307879" y="611226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Ovál 13"/>
            <p:cNvSpPr/>
            <p:nvPr/>
          </p:nvSpPr>
          <p:spPr>
            <a:xfrm>
              <a:off x="180972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5" name="Přímá spojnice 14"/>
            <p:cNvCxnSpPr>
              <a:stCxn id="16" idx="6"/>
            </p:cNvCxnSpPr>
            <p:nvPr/>
          </p:nvCxnSpPr>
          <p:spPr>
            <a:xfrm flipV="1">
              <a:off x="2986869" y="58068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vál 15"/>
            <p:cNvSpPr/>
            <p:nvPr/>
          </p:nvSpPr>
          <p:spPr>
            <a:xfrm>
              <a:off x="248871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16"/>
            <p:cNvCxnSpPr>
              <a:stCxn id="18" idx="6"/>
            </p:cNvCxnSpPr>
            <p:nvPr/>
          </p:nvCxnSpPr>
          <p:spPr>
            <a:xfrm flipV="1">
              <a:off x="3679676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Ovál 17"/>
            <p:cNvSpPr/>
            <p:nvPr/>
          </p:nvSpPr>
          <p:spPr>
            <a:xfrm>
              <a:off x="3181523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>
              <a:stCxn id="20" idx="6"/>
            </p:cNvCxnSpPr>
            <p:nvPr/>
          </p:nvCxnSpPr>
          <p:spPr>
            <a:xfrm flipV="1">
              <a:off x="4340747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vál 19"/>
            <p:cNvSpPr/>
            <p:nvPr/>
          </p:nvSpPr>
          <p:spPr>
            <a:xfrm>
              <a:off x="3842594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1" name="Přímá spojnice 20"/>
            <p:cNvCxnSpPr/>
            <p:nvPr/>
          </p:nvCxnSpPr>
          <p:spPr>
            <a:xfrm flipV="1">
              <a:off x="2305367" y="597170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427308" y="1209333"/>
            <a:ext cx="1453169" cy="388940"/>
            <a:chOff x="1809726" y="580686"/>
            <a:chExt cx="2545295" cy="803101"/>
          </a:xfrm>
        </p:grpSpPr>
        <p:cxnSp>
          <p:nvCxnSpPr>
            <p:cNvPr id="23" name="Přímá spojnice 22"/>
            <p:cNvCxnSpPr>
              <a:stCxn id="24" idx="6"/>
            </p:cNvCxnSpPr>
            <p:nvPr/>
          </p:nvCxnSpPr>
          <p:spPr>
            <a:xfrm flipV="1">
              <a:off x="2307879" y="611226"/>
              <a:ext cx="10518" cy="58765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Ovál 23"/>
            <p:cNvSpPr/>
            <p:nvPr/>
          </p:nvSpPr>
          <p:spPr>
            <a:xfrm>
              <a:off x="180972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>
              <a:stCxn id="26" idx="6"/>
            </p:cNvCxnSpPr>
            <p:nvPr/>
          </p:nvCxnSpPr>
          <p:spPr>
            <a:xfrm flipV="1">
              <a:off x="2986869" y="580686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Ovál 25"/>
            <p:cNvSpPr/>
            <p:nvPr/>
          </p:nvSpPr>
          <p:spPr>
            <a:xfrm>
              <a:off x="2488716" y="1028078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7" name="Přímá spojnice 26"/>
            <p:cNvCxnSpPr>
              <a:stCxn id="28" idx="6"/>
            </p:cNvCxnSpPr>
            <p:nvPr/>
          </p:nvCxnSpPr>
          <p:spPr>
            <a:xfrm flipV="1">
              <a:off x="3679676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8" name="Ovál 27"/>
            <p:cNvSpPr/>
            <p:nvPr/>
          </p:nvSpPr>
          <p:spPr>
            <a:xfrm>
              <a:off x="3181523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9" name="Přímá spojnice 28"/>
            <p:cNvCxnSpPr>
              <a:stCxn id="30" idx="6"/>
            </p:cNvCxnSpPr>
            <p:nvPr/>
          </p:nvCxnSpPr>
          <p:spPr>
            <a:xfrm flipV="1">
              <a:off x="4340747" y="594791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Ovál 29"/>
            <p:cNvSpPr/>
            <p:nvPr/>
          </p:nvSpPr>
          <p:spPr>
            <a:xfrm>
              <a:off x="3842594" y="1042183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 flipV="1">
              <a:off x="2305367" y="597170"/>
              <a:ext cx="2049654" cy="1405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Skupina 40"/>
          <p:cNvGrpSpPr/>
          <p:nvPr/>
        </p:nvGrpSpPr>
        <p:grpSpPr>
          <a:xfrm>
            <a:off x="7168368" y="344616"/>
            <a:ext cx="349877" cy="487030"/>
            <a:chOff x="4021134" y="2679710"/>
            <a:chExt cx="508671" cy="788996"/>
          </a:xfrm>
        </p:grpSpPr>
        <p:cxnSp>
          <p:nvCxnSpPr>
            <p:cNvPr id="42" name="Přímá spojnice 41"/>
            <p:cNvCxnSpPr>
              <a:stCxn id="43" idx="6"/>
            </p:cNvCxnSpPr>
            <p:nvPr/>
          </p:nvCxnSpPr>
          <p:spPr>
            <a:xfrm flipV="1">
              <a:off x="4529805" y="2679710"/>
              <a:ext cx="0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Ovál 42"/>
            <p:cNvSpPr/>
            <p:nvPr/>
          </p:nvSpPr>
          <p:spPr>
            <a:xfrm>
              <a:off x="4021134" y="3127102"/>
              <a:ext cx="508671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6924571" y="3388637"/>
            <a:ext cx="759826" cy="525114"/>
            <a:chOff x="6004023" y="2704090"/>
            <a:chExt cx="1329174" cy="788996"/>
          </a:xfrm>
        </p:grpSpPr>
        <p:cxnSp>
          <p:nvCxnSpPr>
            <p:cNvPr id="47" name="Přímá spojnice 46"/>
            <p:cNvCxnSpPr>
              <a:stCxn id="48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vál 47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9" name="Přímá spojnice 48"/>
            <p:cNvCxnSpPr>
              <a:stCxn id="50" idx="6"/>
            </p:cNvCxnSpPr>
            <p:nvPr/>
          </p:nvCxnSpPr>
          <p:spPr>
            <a:xfrm flipV="1">
              <a:off x="7322679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ál 49"/>
            <p:cNvSpPr/>
            <p:nvPr/>
          </p:nvSpPr>
          <p:spPr>
            <a:xfrm>
              <a:off x="6824526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6790812" y="5373198"/>
            <a:ext cx="759826" cy="525114"/>
            <a:chOff x="6004023" y="2704090"/>
            <a:chExt cx="1329174" cy="788996"/>
          </a:xfrm>
        </p:grpSpPr>
        <p:cxnSp>
          <p:nvCxnSpPr>
            <p:cNvPr id="54" name="Přímá spojnice 53"/>
            <p:cNvCxnSpPr>
              <a:stCxn id="55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Ovál 54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6" name="Přímá spojnice 55"/>
            <p:cNvCxnSpPr>
              <a:stCxn id="57" idx="6"/>
            </p:cNvCxnSpPr>
            <p:nvPr/>
          </p:nvCxnSpPr>
          <p:spPr>
            <a:xfrm flipV="1">
              <a:off x="7322679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Ovál 56"/>
            <p:cNvSpPr/>
            <p:nvPr/>
          </p:nvSpPr>
          <p:spPr>
            <a:xfrm>
              <a:off x="6824526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8" name="Skupina 57"/>
          <p:cNvGrpSpPr/>
          <p:nvPr/>
        </p:nvGrpSpPr>
        <p:grpSpPr>
          <a:xfrm>
            <a:off x="6753040" y="2004750"/>
            <a:ext cx="759826" cy="525114"/>
            <a:chOff x="6004023" y="2704090"/>
            <a:chExt cx="1329174" cy="788996"/>
          </a:xfrm>
        </p:grpSpPr>
        <p:cxnSp>
          <p:nvCxnSpPr>
            <p:cNvPr id="59" name="Přímá spojnice 58"/>
            <p:cNvCxnSpPr>
              <a:stCxn id="60" idx="6"/>
            </p:cNvCxnSpPr>
            <p:nvPr/>
          </p:nvCxnSpPr>
          <p:spPr>
            <a:xfrm flipV="1">
              <a:off x="6502176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0" name="Ovál 59"/>
            <p:cNvSpPr/>
            <p:nvPr/>
          </p:nvSpPr>
          <p:spPr>
            <a:xfrm>
              <a:off x="6004023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1" name="Přímá spojnice 60"/>
            <p:cNvCxnSpPr>
              <a:stCxn id="62" idx="6"/>
            </p:cNvCxnSpPr>
            <p:nvPr/>
          </p:nvCxnSpPr>
          <p:spPr>
            <a:xfrm flipV="1">
              <a:off x="7322679" y="2704090"/>
              <a:ext cx="10518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ál 61"/>
            <p:cNvSpPr/>
            <p:nvPr/>
          </p:nvSpPr>
          <p:spPr>
            <a:xfrm>
              <a:off x="6824526" y="3151482"/>
              <a:ext cx="498153" cy="341604"/>
            </a:xfrm>
            <a:prstGeom prst="ellipse">
              <a:avLst/>
            </a:prstGeom>
            <a:solidFill>
              <a:schemeClr val="tx1"/>
            </a:solidFill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3864974" y="476672"/>
            <a:ext cx="1992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pampeliška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272147" y="1873957"/>
            <a:ext cx="1059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chléb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77184" y="2526880"/>
            <a:ext cx="18806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konvalinky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58607" y="4699269"/>
            <a:ext cx="1963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vlaštovička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85846" y="5409348"/>
            <a:ext cx="7521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čáp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20773" y="3996962"/>
            <a:ext cx="10823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hrách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248904" y="1171225"/>
            <a:ext cx="1106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kočka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068637" y="6086910"/>
            <a:ext cx="1200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slunce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183403" y="3284984"/>
            <a:ext cx="1114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žabka</a:t>
            </a:r>
            <a:endParaRPr lang="cs-CZ" sz="2800" dirty="0"/>
          </a:p>
        </p:txBody>
      </p:sp>
      <p:pic>
        <p:nvPicPr>
          <p:cNvPr id="5122" name="Picture 2" descr="C:\Users\florianovar\AppData\Local\Microsoft\Windows\Temporary Internet Files\Content.IE5\BHD1CVFS\MC900356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892" y="3940719"/>
            <a:ext cx="1050075" cy="63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florianovar\AppData\Local\Microsoft\Windows\Temporary Internet Files\Content.IE5\BHD1CVFS\MC9001231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437" y="1537267"/>
            <a:ext cx="771061" cy="917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florianovar\AppData\Local\Microsoft\Windows\Temporary Internet Files\Content.IE5\O0X4AN2G\MC900109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646" y="5061731"/>
            <a:ext cx="1079703" cy="90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florianovar\AppData\Local\Microsoft\Windows\Temporary Internet Files\Content.IE5\33D8KHVY\MC9000881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483" y="2396438"/>
            <a:ext cx="596595" cy="1133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florianovar\AppData\Local\Microsoft\Windows\Temporary Internet Files\Content.IE5\BHD1CVFS\MC900411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481" y="5077614"/>
            <a:ext cx="1097371" cy="1524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5" name="Picture 15" descr="C:\Users\florianovar\AppData\Local\Microsoft\Windows\Temporary Internet Files\Content.IE5\O0X4AN2G\MC9003448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253" y="3390746"/>
            <a:ext cx="1188110" cy="320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6" name="Picture 16" descr="C:\Users\florianovar\AppData\Local\Microsoft\Windows\Temporary Internet Files\Content.IE5\5ZZC9791\MC900436209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5700" y="1638911"/>
            <a:ext cx="952145" cy="1344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8" name="Picture 18" descr="C:\Users\florianovar\AppData\Local\Microsoft\Windows\Temporary Internet Files\Content.IE5\33D8KHVY\MC900440405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2184" y="4125308"/>
            <a:ext cx="939179" cy="93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2" name="Skupina 81"/>
          <p:cNvGrpSpPr/>
          <p:nvPr/>
        </p:nvGrpSpPr>
        <p:grpSpPr>
          <a:xfrm>
            <a:off x="7030919" y="2668503"/>
            <a:ext cx="349877" cy="487030"/>
            <a:chOff x="4021134" y="2679710"/>
            <a:chExt cx="508671" cy="788996"/>
          </a:xfrm>
        </p:grpSpPr>
        <p:cxnSp>
          <p:nvCxnSpPr>
            <p:cNvPr id="83" name="Přímá spojnice 82"/>
            <p:cNvCxnSpPr>
              <a:stCxn id="84" idx="6"/>
            </p:cNvCxnSpPr>
            <p:nvPr/>
          </p:nvCxnSpPr>
          <p:spPr>
            <a:xfrm flipV="1">
              <a:off x="4529805" y="2679710"/>
              <a:ext cx="0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4" name="Ovál 83"/>
            <p:cNvSpPr/>
            <p:nvPr/>
          </p:nvSpPr>
          <p:spPr>
            <a:xfrm>
              <a:off x="4021134" y="3127102"/>
              <a:ext cx="508671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5" name="Skupina 84"/>
          <p:cNvGrpSpPr/>
          <p:nvPr/>
        </p:nvGrpSpPr>
        <p:grpSpPr>
          <a:xfrm>
            <a:off x="6978955" y="4696016"/>
            <a:ext cx="349877" cy="487030"/>
            <a:chOff x="4021134" y="2679710"/>
            <a:chExt cx="508671" cy="788996"/>
          </a:xfrm>
        </p:grpSpPr>
        <p:cxnSp>
          <p:nvCxnSpPr>
            <p:cNvPr id="86" name="Přímá spojnice 85"/>
            <p:cNvCxnSpPr>
              <a:stCxn id="87" idx="6"/>
            </p:cNvCxnSpPr>
            <p:nvPr/>
          </p:nvCxnSpPr>
          <p:spPr>
            <a:xfrm flipV="1">
              <a:off x="4529805" y="2679710"/>
              <a:ext cx="0" cy="618194"/>
            </a:xfrm>
            <a:prstGeom prst="line">
              <a:avLst/>
            </a:prstGeom>
            <a:ln w="50800">
              <a:solidFill>
                <a:srgbClr val="02020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7" name="Ovál 86"/>
            <p:cNvSpPr/>
            <p:nvPr/>
          </p:nvSpPr>
          <p:spPr>
            <a:xfrm>
              <a:off x="4021134" y="3127102"/>
              <a:ext cx="508671" cy="341604"/>
            </a:xfrm>
            <a:prstGeom prst="ellipse">
              <a:avLst/>
            </a:prstGeom>
            <a:noFill/>
            <a:ln w="508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5" name="Přímá spojnice se šipkou 34"/>
          <p:cNvCxnSpPr/>
          <p:nvPr/>
        </p:nvCxnSpPr>
        <p:spPr>
          <a:xfrm>
            <a:off x="2640331" y="906572"/>
            <a:ext cx="1496945" cy="1261390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se šipkou 77"/>
          <p:cNvCxnSpPr/>
          <p:nvPr/>
        </p:nvCxnSpPr>
        <p:spPr>
          <a:xfrm flipV="1">
            <a:off x="5355297" y="726215"/>
            <a:ext cx="1459662" cy="1409352"/>
          </a:xfrm>
          <a:prstGeom prst="straightConnector1">
            <a:avLst/>
          </a:prstGeom>
          <a:ln w="635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se šipkou 87"/>
          <p:cNvCxnSpPr/>
          <p:nvPr/>
        </p:nvCxnSpPr>
        <p:spPr>
          <a:xfrm flipV="1">
            <a:off x="2250709" y="831856"/>
            <a:ext cx="1751482" cy="1042101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se šipkou 88"/>
          <p:cNvCxnSpPr>
            <a:stCxn id="32" idx="3"/>
          </p:cNvCxnSpPr>
          <p:nvPr/>
        </p:nvCxnSpPr>
        <p:spPr>
          <a:xfrm>
            <a:off x="5857827" y="738282"/>
            <a:ext cx="522332" cy="724270"/>
          </a:xfrm>
          <a:prstGeom prst="straightConnector1">
            <a:avLst/>
          </a:prstGeom>
          <a:ln w="635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se šipkou 89"/>
          <p:cNvCxnSpPr>
            <a:endCxn id="52" idx="1"/>
          </p:cNvCxnSpPr>
          <p:nvPr/>
        </p:nvCxnSpPr>
        <p:spPr>
          <a:xfrm flipV="1">
            <a:off x="3227630" y="1432835"/>
            <a:ext cx="1021274" cy="993108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se šipkou 90"/>
          <p:cNvCxnSpPr>
            <a:stCxn id="52" idx="3"/>
          </p:cNvCxnSpPr>
          <p:nvPr/>
        </p:nvCxnSpPr>
        <p:spPr>
          <a:xfrm>
            <a:off x="5355297" y="1432835"/>
            <a:ext cx="1206064" cy="964342"/>
          </a:xfrm>
          <a:prstGeom prst="straightConnector1">
            <a:avLst/>
          </a:prstGeom>
          <a:ln w="635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se šipkou 92"/>
          <p:cNvCxnSpPr>
            <a:stCxn id="5130" idx="3"/>
          </p:cNvCxnSpPr>
          <p:nvPr/>
        </p:nvCxnSpPr>
        <p:spPr>
          <a:xfrm flipV="1">
            <a:off x="1586078" y="2930113"/>
            <a:ext cx="2278896" cy="32956"/>
          </a:xfrm>
          <a:prstGeom prst="straightConnector1">
            <a:avLst/>
          </a:prstGeom>
          <a:ln w="635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se šipkou 95"/>
          <p:cNvCxnSpPr/>
          <p:nvPr/>
        </p:nvCxnSpPr>
        <p:spPr>
          <a:xfrm>
            <a:off x="5722606" y="2859302"/>
            <a:ext cx="767514" cy="1521708"/>
          </a:xfrm>
          <a:prstGeom prst="straightConnector1">
            <a:avLst/>
          </a:prstGeom>
          <a:ln w="635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se šipkou 97"/>
          <p:cNvCxnSpPr>
            <a:stCxn id="64" idx="3"/>
          </p:cNvCxnSpPr>
          <p:nvPr/>
        </p:nvCxnSpPr>
        <p:spPr>
          <a:xfrm>
            <a:off x="5297811" y="3546594"/>
            <a:ext cx="1493001" cy="186927"/>
          </a:xfrm>
          <a:prstGeom prst="straightConnector1">
            <a:avLst/>
          </a:prstGeom>
          <a:ln w="635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se šipkou 100"/>
          <p:cNvCxnSpPr>
            <a:stCxn id="64" idx="1"/>
            <a:endCxn id="5122" idx="3"/>
          </p:cNvCxnSpPr>
          <p:nvPr/>
        </p:nvCxnSpPr>
        <p:spPr>
          <a:xfrm flipH="1">
            <a:off x="1876967" y="3546594"/>
            <a:ext cx="2306436" cy="713472"/>
          </a:xfrm>
          <a:prstGeom prst="straightConnector1">
            <a:avLst/>
          </a:prstGeom>
          <a:ln w="635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se šipkou 103"/>
          <p:cNvCxnSpPr>
            <a:stCxn id="40" idx="1"/>
            <a:endCxn id="5135" idx="3"/>
          </p:cNvCxnSpPr>
          <p:nvPr/>
        </p:nvCxnSpPr>
        <p:spPr>
          <a:xfrm flipH="1" flipV="1">
            <a:off x="3331363" y="3551243"/>
            <a:ext cx="889410" cy="707329"/>
          </a:xfrm>
          <a:prstGeom prst="straightConnector1">
            <a:avLst/>
          </a:prstGeom>
          <a:ln w="635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se šipkou 106"/>
          <p:cNvCxnSpPr>
            <a:stCxn id="40" idx="3"/>
          </p:cNvCxnSpPr>
          <p:nvPr/>
        </p:nvCxnSpPr>
        <p:spPr>
          <a:xfrm flipV="1">
            <a:off x="5303121" y="3050101"/>
            <a:ext cx="1487691" cy="1208471"/>
          </a:xfrm>
          <a:prstGeom prst="straightConnector1">
            <a:avLst/>
          </a:prstGeom>
          <a:ln w="635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se šipkou 109"/>
          <p:cNvCxnSpPr>
            <a:stCxn id="38" idx="1"/>
            <a:endCxn id="5128" idx="3"/>
          </p:cNvCxnSpPr>
          <p:nvPr/>
        </p:nvCxnSpPr>
        <p:spPr>
          <a:xfrm flipH="1">
            <a:off x="2802349" y="4960879"/>
            <a:ext cx="956258" cy="554657"/>
          </a:xfrm>
          <a:prstGeom prst="straightConnector1">
            <a:avLst/>
          </a:prstGeom>
          <a:ln w="635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se šipkou 112"/>
          <p:cNvCxnSpPr/>
          <p:nvPr/>
        </p:nvCxnSpPr>
        <p:spPr>
          <a:xfrm>
            <a:off x="5508104" y="4972181"/>
            <a:ext cx="850750" cy="1540840"/>
          </a:xfrm>
          <a:prstGeom prst="straightConnector1">
            <a:avLst/>
          </a:prstGeom>
          <a:ln w="635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se šipkou 115"/>
          <p:cNvCxnSpPr/>
          <p:nvPr/>
        </p:nvCxnSpPr>
        <p:spPr>
          <a:xfrm flipV="1">
            <a:off x="5100640" y="5077613"/>
            <a:ext cx="1714319" cy="659337"/>
          </a:xfrm>
          <a:prstGeom prst="straightConnector1">
            <a:avLst/>
          </a:prstGeom>
          <a:ln w="635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se šipkou 118"/>
          <p:cNvCxnSpPr/>
          <p:nvPr/>
        </p:nvCxnSpPr>
        <p:spPr>
          <a:xfrm flipH="1">
            <a:off x="1340140" y="5825426"/>
            <a:ext cx="3045706" cy="687595"/>
          </a:xfrm>
          <a:prstGeom prst="straightConnector1">
            <a:avLst/>
          </a:prstGeom>
          <a:ln w="6350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se šipkou 123"/>
          <p:cNvCxnSpPr>
            <a:endCxn id="5138" idx="3"/>
          </p:cNvCxnSpPr>
          <p:nvPr/>
        </p:nvCxnSpPr>
        <p:spPr>
          <a:xfrm flipH="1" flipV="1">
            <a:off x="3331363" y="4594898"/>
            <a:ext cx="682618" cy="1940697"/>
          </a:xfrm>
          <a:prstGeom prst="straightConnector1">
            <a:avLst/>
          </a:prstGeom>
          <a:ln w="63500">
            <a:solidFill>
              <a:srgbClr val="BF199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se šipkou 126"/>
          <p:cNvCxnSpPr>
            <a:stCxn id="63" idx="3"/>
          </p:cNvCxnSpPr>
          <p:nvPr/>
        </p:nvCxnSpPr>
        <p:spPr>
          <a:xfrm flipV="1">
            <a:off x="5269607" y="5784635"/>
            <a:ext cx="1432524" cy="563885"/>
          </a:xfrm>
          <a:prstGeom prst="straightConnector1">
            <a:avLst/>
          </a:prstGeom>
          <a:ln w="63500">
            <a:solidFill>
              <a:srgbClr val="BF1994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4" name="Picture 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570" y="472809"/>
            <a:ext cx="1358262" cy="7479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723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2472479" cy="196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544522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1" name="Přímá spojnice 10"/>
          <p:cNvCxnSpPr>
            <a:stCxn id="12" idx="6"/>
          </p:cNvCxnSpPr>
          <p:nvPr/>
        </p:nvCxnSpPr>
        <p:spPr>
          <a:xfrm flipV="1">
            <a:off x="7576094" y="347113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335" y="336534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7" idx="6"/>
          </p:cNvCxnSpPr>
          <p:nvPr/>
        </p:nvCxnSpPr>
        <p:spPr>
          <a:xfrm flipV="1">
            <a:off x="7320689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>
            <a:stCxn id="51" idx="6"/>
          </p:cNvCxnSpPr>
          <p:nvPr/>
        </p:nvCxnSpPr>
        <p:spPr>
          <a:xfrm flipV="1">
            <a:off x="5663945" y="233810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ál 50"/>
          <p:cNvSpPr/>
          <p:nvPr/>
        </p:nvSpPr>
        <p:spPr>
          <a:xfrm>
            <a:off x="5165792" y="278549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Zakřivená spojnice 51"/>
          <p:cNvCxnSpPr/>
          <p:nvPr/>
        </p:nvCxnSpPr>
        <p:spPr>
          <a:xfrm rot="16200000" flipH="1">
            <a:off x="5524656" y="2527210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54" idx="6"/>
          </p:cNvCxnSpPr>
          <p:nvPr/>
        </p:nvCxnSpPr>
        <p:spPr>
          <a:xfrm flipV="1">
            <a:off x="7835688" y="231970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vál 53"/>
          <p:cNvSpPr/>
          <p:nvPr/>
        </p:nvSpPr>
        <p:spPr>
          <a:xfrm>
            <a:off x="7337535" y="2767096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Zakřivená spojnice 54"/>
          <p:cNvCxnSpPr/>
          <p:nvPr/>
        </p:nvCxnSpPr>
        <p:spPr>
          <a:xfrm rot="16200000" flipH="1">
            <a:off x="7696399" y="2508808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57" idx="6"/>
          </p:cNvCxnSpPr>
          <p:nvPr/>
        </p:nvCxnSpPr>
        <p:spPr>
          <a:xfrm flipV="1">
            <a:off x="4021134" y="354995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3522981" y="3997345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Zakřivená spojnice 57"/>
          <p:cNvCxnSpPr/>
          <p:nvPr/>
        </p:nvCxnSpPr>
        <p:spPr>
          <a:xfrm rot="16200000" flipH="1">
            <a:off x="3881845" y="3739057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60" idx="6"/>
          </p:cNvCxnSpPr>
          <p:nvPr/>
        </p:nvCxnSpPr>
        <p:spPr>
          <a:xfrm flipV="1">
            <a:off x="2225547" y="4043957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vál 59"/>
          <p:cNvSpPr/>
          <p:nvPr/>
        </p:nvSpPr>
        <p:spPr>
          <a:xfrm>
            <a:off x="1727394" y="4491349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Zakřivená spojnice 60"/>
          <p:cNvCxnSpPr/>
          <p:nvPr/>
        </p:nvCxnSpPr>
        <p:spPr>
          <a:xfrm rot="16200000" flipH="1">
            <a:off x="2086258" y="4233061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63" idx="6"/>
          </p:cNvCxnSpPr>
          <p:nvPr/>
        </p:nvCxnSpPr>
        <p:spPr>
          <a:xfrm flipV="1">
            <a:off x="2403219" y="270728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vál 62"/>
          <p:cNvSpPr/>
          <p:nvPr/>
        </p:nvSpPr>
        <p:spPr>
          <a:xfrm>
            <a:off x="1905066" y="315467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Zakřivená spojnice 63"/>
          <p:cNvCxnSpPr/>
          <p:nvPr/>
        </p:nvCxnSpPr>
        <p:spPr>
          <a:xfrm rot="16200000" flipH="1">
            <a:off x="2263930" y="2896390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66" idx="6"/>
          </p:cNvCxnSpPr>
          <p:nvPr/>
        </p:nvCxnSpPr>
        <p:spPr>
          <a:xfrm flipV="1">
            <a:off x="5755708" y="45752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5257555" y="502263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Zakřivená spojnice 66"/>
          <p:cNvCxnSpPr/>
          <p:nvPr/>
        </p:nvCxnSpPr>
        <p:spPr>
          <a:xfrm rot="16200000" flipH="1">
            <a:off x="5616419" y="4764342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69" idx="6"/>
          </p:cNvCxnSpPr>
          <p:nvPr/>
        </p:nvCxnSpPr>
        <p:spPr>
          <a:xfrm flipV="1">
            <a:off x="2336666" y="538020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vál 68"/>
          <p:cNvSpPr/>
          <p:nvPr/>
        </p:nvSpPr>
        <p:spPr>
          <a:xfrm>
            <a:off x="1838513" y="58276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Zakřivená spojnice 69"/>
          <p:cNvCxnSpPr/>
          <p:nvPr/>
        </p:nvCxnSpPr>
        <p:spPr>
          <a:xfrm rot="16200000" flipH="1">
            <a:off x="2197377" y="5569312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72" idx="6"/>
          </p:cNvCxnSpPr>
          <p:nvPr/>
        </p:nvCxnSpPr>
        <p:spPr>
          <a:xfrm flipV="1">
            <a:off x="1021182" y="43796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vál 71"/>
          <p:cNvSpPr/>
          <p:nvPr/>
        </p:nvSpPr>
        <p:spPr>
          <a:xfrm>
            <a:off x="523029" y="482703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3" name="Zakřivená spojnice 72"/>
          <p:cNvCxnSpPr/>
          <p:nvPr/>
        </p:nvCxnSpPr>
        <p:spPr>
          <a:xfrm rot="16200000" flipH="1">
            <a:off x="881893" y="4568742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9" name="Skupina 78"/>
          <p:cNvGrpSpPr/>
          <p:nvPr/>
        </p:nvGrpSpPr>
        <p:grpSpPr>
          <a:xfrm>
            <a:off x="3106216" y="260648"/>
            <a:ext cx="5282208" cy="2077457"/>
            <a:chOff x="3106216" y="260648"/>
            <a:chExt cx="5282208" cy="2077457"/>
          </a:xfrm>
        </p:grpSpPr>
        <p:sp>
          <p:nvSpPr>
            <p:cNvPr id="3" name="Zaoblený obdélníkový popisek 2"/>
            <p:cNvSpPr/>
            <p:nvPr/>
          </p:nvSpPr>
          <p:spPr>
            <a:xfrm>
              <a:off x="3106216" y="260648"/>
              <a:ext cx="5282208" cy="2077457"/>
            </a:xfrm>
            <a:prstGeom prst="wedgeRoundRectCallout">
              <a:avLst>
                <a:gd name="adj1" fmla="val -67949"/>
                <a:gd name="adj2" fmla="val 11639"/>
                <a:gd name="adj3" fmla="val 1666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3372004" y="306543"/>
              <a:ext cx="5016420" cy="1815882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2800" dirty="0" smtClean="0"/>
                <a:t>Noty celé zakroužkuj modře, </a:t>
              </a:r>
            </a:p>
            <a:p>
              <a:r>
                <a:rPr lang="cs-CZ" sz="2800" dirty="0" smtClean="0"/>
                <a:t>noty půlové žlutě,</a:t>
              </a:r>
            </a:p>
            <a:p>
              <a:r>
                <a:rPr lang="cs-CZ" sz="2800" dirty="0" smtClean="0"/>
                <a:t>noty čtvrťové</a:t>
              </a:r>
              <a:r>
                <a:rPr lang="cs-CZ" sz="2800" dirty="0" smtClean="0">
                  <a:solidFill>
                    <a:srgbClr val="FF0000"/>
                  </a:solidFill>
                </a:rPr>
                <a:t> </a:t>
              </a:r>
              <a:r>
                <a:rPr lang="cs-CZ" sz="2800" dirty="0" smtClean="0"/>
                <a:t>červeně</a:t>
              </a:r>
              <a:r>
                <a:rPr lang="cs-CZ" sz="2800" dirty="0" smtClean="0">
                  <a:solidFill>
                    <a:srgbClr val="FF0000"/>
                  </a:solidFill>
                </a:rPr>
                <a:t> </a:t>
              </a:r>
              <a:r>
                <a:rPr lang="cs-CZ" sz="2800" dirty="0" smtClean="0"/>
                <a:t>a</a:t>
              </a:r>
            </a:p>
            <a:p>
              <a:r>
                <a:rPr lang="cs-CZ" sz="2800" dirty="0" smtClean="0"/>
                <a:t>noty osminové zeleně.</a:t>
              </a:r>
              <a:endParaRPr lang="cs-CZ" sz="2800" dirty="0"/>
            </a:p>
          </p:txBody>
        </p:sp>
        <p:sp>
          <p:nvSpPr>
            <p:cNvPr id="74" name="Ovál 73"/>
            <p:cNvSpPr/>
            <p:nvPr/>
          </p:nvSpPr>
          <p:spPr>
            <a:xfrm>
              <a:off x="6444208" y="260648"/>
              <a:ext cx="1203198" cy="633305"/>
            </a:xfrm>
            <a:prstGeom prst="ellipse">
              <a:avLst/>
            </a:prstGeom>
            <a:noFill/>
            <a:ln w="38100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5" name="Ovál 74"/>
            <p:cNvSpPr/>
            <p:nvPr/>
          </p:nvSpPr>
          <p:spPr>
            <a:xfrm>
              <a:off x="5112104" y="745991"/>
              <a:ext cx="998118" cy="572890"/>
            </a:xfrm>
            <a:prstGeom prst="ellipse">
              <a:avLst/>
            </a:prstGeom>
            <a:noFill/>
            <a:ln w="3810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6" name="Ovál 75"/>
            <p:cNvSpPr/>
            <p:nvPr/>
          </p:nvSpPr>
          <p:spPr>
            <a:xfrm>
              <a:off x="5364088" y="1196752"/>
              <a:ext cx="1434714" cy="473441"/>
            </a:xfrm>
            <a:prstGeom prst="ellipse">
              <a:avLst/>
            </a:prstGeom>
            <a:noFill/>
            <a:ln w="3810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77" name="Ovál 76"/>
            <p:cNvSpPr/>
            <p:nvPr/>
          </p:nvSpPr>
          <p:spPr>
            <a:xfrm>
              <a:off x="5580112" y="1628800"/>
              <a:ext cx="1160437" cy="493438"/>
            </a:xfrm>
            <a:prstGeom prst="ellipse">
              <a:avLst/>
            </a:prstGeom>
            <a:noFill/>
            <a:ln w="3810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solidFill>
                  <a:srgbClr val="92D05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49926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" name="Picture 5" descr="C:\Users\florianovar\AppData\Local\Microsoft\Windows\Temporary Internet Files\Content.IE5\KXBLGCBL\MP9004491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466" r="100000">
                        <a14:foregroundMark x1="34469" y1="27525" x2="34469" y2="27525"/>
                        <a14:foregroundMark x1="71543" y1="27778" x2="71543" y2="27778"/>
                        <a14:foregroundMark x1="73146" y1="32071" x2="73146" y2="32071"/>
                        <a14:foregroundMark x1="66733" y1="30556" x2="66733" y2="30556"/>
                        <a14:foregroundMark x1="33066" y1="32576" x2="33066" y2="32576"/>
                        <a14:foregroundMark x1="38878" y1="31313" x2="38878" y2="313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76672"/>
            <a:ext cx="2472479" cy="1961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1284486" y="5049768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93578" y="3756074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71460" y="551772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586612" y="491164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5119723" y="3756073"/>
            <a:ext cx="494332" cy="324907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cxnSp>
        <p:nvCxnSpPr>
          <p:cNvPr id="11" name="Přímá spojnice 10"/>
          <p:cNvCxnSpPr>
            <a:stCxn id="12" idx="6"/>
          </p:cNvCxnSpPr>
          <p:nvPr/>
        </p:nvCxnSpPr>
        <p:spPr>
          <a:xfrm flipV="1">
            <a:off x="7576094" y="347113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7077941" y="391852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9" idx="6"/>
          </p:cNvCxnSpPr>
          <p:nvPr/>
        </p:nvCxnSpPr>
        <p:spPr>
          <a:xfrm flipV="1">
            <a:off x="6551820" y="38127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ál 18"/>
          <p:cNvSpPr/>
          <p:nvPr/>
        </p:nvSpPr>
        <p:spPr>
          <a:xfrm>
            <a:off x="6053667" y="4260130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>
            <a:stCxn id="21" idx="6"/>
          </p:cNvCxnSpPr>
          <p:nvPr/>
        </p:nvCxnSpPr>
        <p:spPr>
          <a:xfrm flipV="1">
            <a:off x="4062041" y="445590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3563888" y="4903295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nice 21"/>
          <p:cNvCxnSpPr>
            <a:stCxn id="23" idx="6"/>
          </p:cNvCxnSpPr>
          <p:nvPr/>
        </p:nvCxnSpPr>
        <p:spPr>
          <a:xfrm flipV="1">
            <a:off x="1519335" y="336534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1021182" y="3812738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stCxn id="25" idx="6"/>
          </p:cNvCxnSpPr>
          <p:nvPr/>
        </p:nvCxnSpPr>
        <p:spPr>
          <a:xfrm flipV="1">
            <a:off x="3076003" y="559584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Ovál 24"/>
          <p:cNvSpPr/>
          <p:nvPr/>
        </p:nvSpPr>
        <p:spPr>
          <a:xfrm>
            <a:off x="2577850" y="6043236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7" idx="6"/>
          </p:cNvCxnSpPr>
          <p:nvPr/>
        </p:nvCxnSpPr>
        <p:spPr>
          <a:xfrm flipV="1">
            <a:off x="7320689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6822536" y="6057341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9" idx="6"/>
          </p:cNvCxnSpPr>
          <p:nvPr/>
        </p:nvCxnSpPr>
        <p:spPr>
          <a:xfrm flipV="1">
            <a:off x="6528734" y="482703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Ovál 28"/>
          <p:cNvSpPr/>
          <p:nvPr/>
        </p:nvSpPr>
        <p:spPr>
          <a:xfrm>
            <a:off x="6030581" y="527442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" name="Přímá spojnice 29"/>
          <p:cNvCxnSpPr>
            <a:stCxn id="31" idx="6"/>
          </p:cNvCxnSpPr>
          <p:nvPr/>
        </p:nvCxnSpPr>
        <p:spPr>
          <a:xfrm flipV="1">
            <a:off x="4519287" y="267971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Ovál 30"/>
          <p:cNvSpPr/>
          <p:nvPr/>
        </p:nvSpPr>
        <p:spPr>
          <a:xfrm>
            <a:off x="4021134" y="3127102"/>
            <a:ext cx="498153" cy="341604"/>
          </a:xfrm>
          <a:prstGeom prst="ellipse">
            <a:avLst/>
          </a:prstGeom>
          <a:noFill/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2" name="Přímá spojnice 31"/>
          <p:cNvCxnSpPr>
            <a:stCxn id="33" idx="6"/>
          </p:cNvCxnSpPr>
          <p:nvPr/>
        </p:nvCxnSpPr>
        <p:spPr>
          <a:xfrm flipV="1">
            <a:off x="6502176" y="2704090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6004023" y="3151482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4" name="Přímá spojnice 33"/>
          <p:cNvCxnSpPr>
            <a:stCxn id="35" idx="6"/>
          </p:cNvCxnSpPr>
          <p:nvPr/>
        </p:nvCxnSpPr>
        <p:spPr>
          <a:xfrm flipV="1">
            <a:off x="3101192" y="433539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vál 34"/>
          <p:cNvSpPr/>
          <p:nvPr/>
        </p:nvSpPr>
        <p:spPr>
          <a:xfrm>
            <a:off x="2603039" y="478279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>
            <a:stCxn id="37" idx="6"/>
          </p:cNvCxnSpPr>
          <p:nvPr/>
        </p:nvCxnSpPr>
        <p:spPr>
          <a:xfrm flipV="1">
            <a:off x="1284486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ál 36"/>
          <p:cNvSpPr/>
          <p:nvPr/>
        </p:nvSpPr>
        <p:spPr>
          <a:xfrm>
            <a:off x="786333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nice 37"/>
          <p:cNvCxnSpPr>
            <a:stCxn id="39" idx="6"/>
          </p:cNvCxnSpPr>
          <p:nvPr/>
        </p:nvCxnSpPr>
        <p:spPr>
          <a:xfrm flipV="1">
            <a:off x="4311117" y="560994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vál 38"/>
          <p:cNvSpPr/>
          <p:nvPr/>
        </p:nvSpPr>
        <p:spPr>
          <a:xfrm>
            <a:off x="3812964" y="605734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>
            <a:stCxn id="41" idx="6"/>
          </p:cNvCxnSpPr>
          <p:nvPr/>
        </p:nvCxnSpPr>
        <p:spPr>
          <a:xfrm flipV="1">
            <a:off x="5047316" y="42607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Ovál 40"/>
          <p:cNvSpPr/>
          <p:nvPr/>
        </p:nvSpPr>
        <p:spPr>
          <a:xfrm>
            <a:off x="4549163" y="4708164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2" name="Přímá spojnice 41"/>
          <p:cNvCxnSpPr>
            <a:stCxn id="43" idx="6"/>
          </p:cNvCxnSpPr>
          <p:nvPr/>
        </p:nvCxnSpPr>
        <p:spPr>
          <a:xfrm flipV="1">
            <a:off x="8579097" y="3503641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8080944" y="3951033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>
            <a:stCxn id="45" idx="6"/>
          </p:cNvCxnSpPr>
          <p:nvPr/>
        </p:nvCxnSpPr>
        <p:spPr>
          <a:xfrm flipV="1">
            <a:off x="5865042" y="5614229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366889" y="6061621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88545" y="29563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 flipV="1">
            <a:off x="3388532" y="2498372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>
            <a:stCxn id="49" idx="6"/>
          </p:cNvCxnSpPr>
          <p:nvPr/>
        </p:nvCxnSpPr>
        <p:spPr>
          <a:xfrm flipV="1">
            <a:off x="8637500" y="522443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vál 48"/>
          <p:cNvSpPr/>
          <p:nvPr/>
        </p:nvSpPr>
        <p:spPr>
          <a:xfrm>
            <a:off x="8139347" y="567182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" name="Přímá spojnice 49"/>
          <p:cNvCxnSpPr>
            <a:stCxn id="51" idx="6"/>
          </p:cNvCxnSpPr>
          <p:nvPr/>
        </p:nvCxnSpPr>
        <p:spPr>
          <a:xfrm flipV="1">
            <a:off x="5663945" y="233810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Ovál 50"/>
          <p:cNvSpPr/>
          <p:nvPr/>
        </p:nvSpPr>
        <p:spPr>
          <a:xfrm>
            <a:off x="5165792" y="278549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Zakřivená spojnice 51"/>
          <p:cNvCxnSpPr/>
          <p:nvPr/>
        </p:nvCxnSpPr>
        <p:spPr>
          <a:xfrm rot="16200000" flipH="1">
            <a:off x="5524656" y="2527210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>
            <a:stCxn id="54" idx="6"/>
          </p:cNvCxnSpPr>
          <p:nvPr/>
        </p:nvCxnSpPr>
        <p:spPr>
          <a:xfrm flipV="1">
            <a:off x="7835688" y="231970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Ovál 53"/>
          <p:cNvSpPr/>
          <p:nvPr/>
        </p:nvSpPr>
        <p:spPr>
          <a:xfrm>
            <a:off x="7337535" y="2767096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5" name="Zakřivená spojnice 54"/>
          <p:cNvCxnSpPr/>
          <p:nvPr/>
        </p:nvCxnSpPr>
        <p:spPr>
          <a:xfrm rot="16200000" flipH="1">
            <a:off x="7696399" y="2508808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>
            <a:stCxn id="57" idx="6"/>
          </p:cNvCxnSpPr>
          <p:nvPr/>
        </p:nvCxnSpPr>
        <p:spPr>
          <a:xfrm flipV="1">
            <a:off x="4021134" y="3549953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Ovál 56"/>
          <p:cNvSpPr/>
          <p:nvPr/>
        </p:nvSpPr>
        <p:spPr>
          <a:xfrm>
            <a:off x="3522981" y="3997345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Zakřivená spojnice 57"/>
          <p:cNvCxnSpPr/>
          <p:nvPr/>
        </p:nvCxnSpPr>
        <p:spPr>
          <a:xfrm rot="16200000" flipH="1">
            <a:off x="3881845" y="3739057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>
            <a:stCxn id="60" idx="6"/>
          </p:cNvCxnSpPr>
          <p:nvPr/>
        </p:nvCxnSpPr>
        <p:spPr>
          <a:xfrm flipV="1">
            <a:off x="2255416" y="4086434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Ovál 59"/>
          <p:cNvSpPr/>
          <p:nvPr/>
        </p:nvSpPr>
        <p:spPr>
          <a:xfrm>
            <a:off x="1757263" y="4533826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Zakřivená spojnice 60"/>
          <p:cNvCxnSpPr/>
          <p:nvPr/>
        </p:nvCxnSpPr>
        <p:spPr>
          <a:xfrm rot="16200000" flipH="1">
            <a:off x="2086258" y="4233061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>
            <a:stCxn id="63" idx="6"/>
          </p:cNvCxnSpPr>
          <p:nvPr/>
        </p:nvCxnSpPr>
        <p:spPr>
          <a:xfrm flipV="1">
            <a:off x="2403219" y="2707286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Ovál 62"/>
          <p:cNvSpPr/>
          <p:nvPr/>
        </p:nvSpPr>
        <p:spPr>
          <a:xfrm>
            <a:off x="1905066" y="3154678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Zakřivená spojnice 63"/>
          <p:cNvCxnSpPr/>
          <p:nvPr/>
        </p:nvCxnSpPr>
        <p:spPr>
          <a:xfrm rot="16200000" flipH="1">
            <a:off x="2263930" y="2896390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66" idx="6"/>
          </p:cNvCxnSpPr>
          <p:nvPr/>
        </p:nvCxnSpPr>
        <p:spPr>
          <a:xfrm flipV="1">
            <a:off x="5755708" y="45752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Ovál 65"/>
          <p:cNvSpPr/>
          <p:nvPr/>
        </p:nvSpPr>
        <p:spPr>
          <a:xfrm>
            <a:off x="5257555" y="502263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Zakřivená spojnice 66"/>
          <p:cNvCxnSpPr/>
          <p:nvPr/>
        </p:nvCxnSpPr>
        <p:spPr>
          <a:xfrm rot="16200000" flipH="1">
            <a:off x="5616419" y="4764342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>
            <a:stCxn id="69" idx="6"/>
          </p:cNvCxnSpPr>
          <p:nvPr/>
        </p:nvCxnSpPr>
        <p:spPr>
          <a:xfrm flipV="1">
            <a:off x="2336666" y="538020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Ovál 68"/>
          <p:cNvSpPr/>
          <p:nvPr/>
        </p:nvSpPr>
        <p:spPr>
          <a:xfrm>
            <a:off x="1838513" y="582760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Zakřivená spojnice 69"/>
          <p:cNvCxnSpPr/>
          <p:nvPr/>
        </p:nvCxnSpPr>
        <p:spPr>
          <a:xfrm rot="16200000" flipH="1">
            <a:off x="2197377" y="5569312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>
            <a:stCxn id="72" idx="6"/>
          </p:cNvCxnSpPr>
          <p:nvPr/>
        </p:nvCxnSpPr>
        <p:spPr>
          <a:xfrm flipV="1">
            <a:off x="1021182" y="4379638"/>
            <a:ext cx="10518" cy="618194"/>
          </a:xfrm>
          <a:prstGeom prst="line">
            <a:avLst/>
          </a:prstGeom>
          <a:ln w="508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Ovál 71"/>
          <p:cNvSpPr/>
          <p:nvPr/>
        </p:nvSpPr>
        <p:spPr>
          <a:xfrm>
            <a:off x="523029" y="4827030"/>
            <a:ext cx="498153" cy="341604"/>
          </a:xfrm>
          <a:prstGeom prst="ellipse">
            <a:avLst/>
          </a:prstGeom>
          <a:solidFill>
            <a:schemeClr val="tx1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3" name="Zakřivená spojnice 72"/>
          <p:cNvCxnSpPr/>
          <p:nvPr/>
        </p:nvCxnSpPr>
        <p:spPr>
          <a:xfrm rot="16200000" flipH="1">
            <a:off x="881893" y="4568742"/>
            <a:ext cx="416854" cy="99726"/>
          </a:xfrm>
          <a:prstGeom prst="curvedConnector3">
            <a:avLst/>
          </a:prstGeom>
          <a:ln w="38100">
            <a:solidFill>
              <a:srgbClr val="02020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vál 73"/>
          <p:cNvSpPr/>
          <p:nvPr/>
        </p:nvSpPr>
        <p:spPr>
          <a:xfrm>
            <a:off x="2520064" y="4385923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5257555" y="5666514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3762223" y="5653059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671976" y="5619175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4428830" y="4342490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8019943" y="5242275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7961539" y="3627467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5934262" y="2740600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2" name="Ovál 81"/>
          <p:cNvSpPr/>
          <p:nvPr/>
        </p:nvSpPr>
        <p:spPr>
          <a:xfrm>
            <a:off x="2786019" y="2623259"/>
            <a:ext cx="736962" cy="894060"/>
          </a:xfrm>
          <a:prstGeom prst="ellipse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2520063" y="3627466"/>
            <a:ext cx="736963" cy="633305"/>
          </a:xfrm>
          <a:prstGeom prst="ellips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4529805" y="5365097"/>
            <a:ext cx="736963" cy="633305"/>
          </a:xfrm>
          <a:prstGeom prst="ellips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7" name="Ovál 86"/>
          <p:cNvSpPr/>
          <p:nvPr/>
        </p:nvSpPr>
        <p:spPr>
          <a:xfrm>
            <a:off x="1168103" y="4900228"/>
            <a:ext cx="736963" cy="633305"/>
          </a:xfrm>
          <a:prstGeom prst="ellips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8" name="Ovál 87"/>
          <p:cNvSpPr/>
          <p:nvPr/>
        </p:nvSpPr>
        <p:spPr>
          <a:xfrm>
            <a:off x="926522" y="3297903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9" name="Ovál 88"/>
          <p:cNvSpPr/>
          <p:nvPr/>
        </p:nvSpPr>
        <p:spPr>
          <a:xfrm>
            <a:off x="3896475" y="2647203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2" name="Ovál 91"/>
          <p:cNvSpPr/>
          <p:nvPr/>
        </p:nvSpPr>
        <p:spPr>
          <a:xfrm>
            <a:off x="6728333" y="5689305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3" name="Ovál 92"/>
          <p:cNvSpPr/>
          <p:nvPr/>
        </p:nvSpPr>
        <p:spPr>
          <a:xfrm>
            <a:off x="5948168" y="4814204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4" name="Ovál 93"/>
          <p:cNvSpPr/>
          <p:nvPr/>
        </p:nvSpPr>
        <p:spPr>
          <a:xfrm>
            <a:off x="2504914" y="5711257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7" name="Ovál 96"/>
          <p:cNvSpPr/>
          <p:nvPr/>
        </p:nvSpPr>
        <p:spPr>
          <a:xfrm>
            <a:off x="1676774" y="4121835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9" name="Ovál 98"/>
          <p:cNvSpPr/>
          <p:nvPr/>
        </p:nvSpPr>
        <p:spPr>
          <a:xfrm>
            <a:off x="394592" y="4375006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0" name="Ovál 99"/>
          <p:cNvSpPr/>
          <p:nvPr/>
        </p:nvSpPr>
        <p:spPr>
          <a:xfrm>
            <a:off x="5160017" y="2382010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1" name="Ovál 100"/>
          <p:cNvSpPr/>
          <p:nvPr/>
        </p:nvSpPr>
        <p:spPr>
          <a:xfrm>
            <a:off x="7246228" y="2409587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" name="Ovál 102"/>
          <p:cNvSpPr/>
          <p:nvPr/>
        </p:nvSpPr>
        <p:spPr>
          <a:xfrm>
            <a:off x="1718704" y="5385999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4" name="Ovál 103"/>
          <p:cNvSpPr/>
          <p:nvPr/>
        </p:nvSpPr>
        <p:spPr>
          <a:xfrm>
            <a:off x="3444481" y="3513147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5" name="Ovál 104"/>
          <p:cNvSpPr/>
          <p:nvPr/>
        </p:nvSpPr>
        <p:spPr>
          <a:xfrm>
            <a:off x="6970223" y="3490666"/>
            <a:ext cx="721968" cy="928905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6" name="Ovál 105"/>
          <p:cNvSpPr/>
          <p:nvPr/>
        </p:nvSpPr>
        <p:spPr>
          <a:xfrm>
            <a:off x="5987243" y="3796063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7" name="Ovál 106"/>
          <p:cNvSpPr/>
          <p:nvPr/>
        </p:nvSpPr>
        <p:spPr>
          <a:xfrm>
            <a:off x="3444480" y="4569869"/>
            <a:ext cx="736963" cy="915893"/>
          </a:xfrm>
          <a:prstGeom prst="ellipse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8" name="Ovál 107"/>
          <p:cNvSpPr/>
          <p:nvPr/>
        </p:nvSpPr>
        <p:spPr>
          <a:xfrm>
            <a:off x="1752646" y="2767098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9" name="Ovál 108"/>
          <p:cNvSpPr/>
          <p:nvPr/>
        </p:nvSpPr>
        <p:spPr>
          <a:xfrm>
            <a:off x="5003388" y="3575010"/>
            <a:ext cx="736963" cy="633305"/>
          </a:xfrm>
          <a:prstGeom prst="ellips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0" name="Ovál 109"/>
          <p:cNvSpPr/>
          <p:nvPr/>
        </p:nvSpPr>
        <p:spPr>
          <a:xfrm>
            <a:off x="7477724" y="4741370"/>
            <a:ext cx="736963" cy="633305"/>
          </a:xfrm>
          <a:prstGeom prst="ellipse">
            <a:avLst/>
          </a:prstGeom>
          <a:noFill/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1" name="Ovál 110"/>
          <p:cNvSpPr/>
          <p:nvPr/>
        </p:nvSpPr>
        <p:spPr>
          <a:xfrm>
            <a:off x="5174213" y="4564685"/>
            <a:ext cx="736963" cy="915893"/>
          </a:xfrm>
          <a:prstGeom prst="ellipse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102" name="Skupina 101"/>
          <p:cNvGrpSpPr/>
          <p:nvPr/>
        </p:nvGrpSpPr>
        <p:grpSpPr>
          <a:xfrm>
            <a:off x="3106216" y="260649"/>
            <a:ext cx="3401902" cy="1196772"/>
            <a:chOff x="3106216" y="260648"/>
            <a:chExt cx="6237205" cy="2077457"/>
          </a:xfrm>
        </p:grpSpPr>
        <p:sp>
          <p:nvSpPr>
            <p:cNvPr id="113" name="Zaoblený obdélníkový popisek 112"/>
            <p:cNvSpPr/>
            <p:nvPr/>
          </p:nvSpPr>
          <p:spPr>
            <a:xfrm>
              <a:off x="3106216" y="260648"/>
              <a:ext cx="5282208" cy="2077457"/>
            </a:xfrm>
            <a:prstGeom prst="wedgeRoundRectCallout">
              <a:avLst>
                <a:gd name="adj1" fmla="val -81771"/>
                <a:gd name="adj2" fmla="val 53539"/>
                <a:gd name="adj3" fmla="val 16667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Obdélník 114"/>
            <p:cNvSpPr/>
            <p:nvPr/>
          </p:nvSpPr>
          <p:spPr>
            <a:xfrm>
              <a:off x="4327000" y="594543"/>
              <a:ext cx="5016421" cy="646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sz="3600" b="1" dirty="0" smtClean="0"/>
                <a:t>Řešení</a:t>
              </a:r>
              <a:r>
                <a:rPr lang="cs-CZ" sz="2800" dirty="0" smtClean="0"/>
                <a:t>: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821859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404664"/>
            <a:ext cx="8568952" cy="165618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cs-CZ" dirty="0" smtClean="0"/>
              <a:t>Zdroje:</a:t>
            </a:r>
          </a:p>
          <a:p>
            <a:pPr marL="45720" indent="0">
              <a:buFont typeface="Arial" pitchFamily="34" charset="0"/>
              <a:buNone/>
            </a:pPr>
            <a:r>
              <a:rPr lang="cs-CZ" dirty="0" smtClean="0"/>
              <a:t>Kliparty </a:t>
            </a:r>
            <a:r>
              <a:rPr lang="cs-CZ" dirty="0" smtClean="0">
                <a:cs typeface="Times New Roman" pitchFamily="18" charset="0"/>
              </a:rPr>
              <a:t>www.office.microsoft.com</a:t>
            </a:r>
          </a:p>
          <a:p>
            <a:pPr marL="45720" indent="0">
              <a:buFont typeface="Arial" pitchFamily="34" charset="0"/>
              <a:buNone/>
            </a:pPr>
            <a:r>
              <a:rPr lang="cs-CZ" dirty="0" smtClean="0">
                <a:cs typeface="Times New Roman" pitchFamily="18" charset="0"/>
              </a:rPr>
              <a:t>Říkanky: autorka prezentace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784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l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5198</TotalTime>
  <Words>767</Words>
  <Application>Microsoft Office PowerPoint</Application>
  <PresentationFormat>Předvádění na obrazovce (4:3)</PresentationFormat>
  <Paragraphs>142</Paragraphs>
  <Slides>21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21</vt:i4>
      </vt:variant>
    </vt:vector>
  </HeadingPairs>
  <TitlesOfParts>
    <vt:vector size="23" baseType="lpstr">
      <vt:lpstr>Aerodynamika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osminová</dc:title>
  <dc:creator>Renata Florianová</dc:creator>
  <cp:lastModifiedBy>Renata Florianová</cp:lastModifiedBy>
  <cp:revision>384</cp:revision>
  <cp:lastPrinted>2013-04-15T15:46:36Z</cp:lastPrinted>
  <dcterms:created xsi:type="dcterms:W3CDTF">2013-03-11T06:57:35Z</dcterms:created>
  <dcterms:modified xsi:type="dcterms:W3CDTF">2013-04-28T10:45:47Z</dcterms:modified>
</cp:coreProperties>
</file>