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5" r:id="rId2"/>
    <p:sldId id="276" r:id="rId3"/>
    <p:sldId id="256" r:id="rId4"/>
    <p:sldId id="257" r:id="rId5"/>
    <p:sldId id="258" r:id="rId6"/>
    <p:sldId id="263" r:id="rId7"/>
    <p:sldId id="260" r:id="rId8"/>
    <p:sldId id="261" r:id="rId9"/>
    <p:sldId id="270" r:id="rId10"/>
    <p:sldId id="271" r:id="rId11"/>
    <p:sldId id="274" r:id="rId12"/>
    <p:sldId id="27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VY_32_INOVACE_10_INF_08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Marcel Bednařík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0" dirty="0" err="1" smtClean="0">
              <a:solidFill>
                <a:schemeClr val="tx1"/>
              </a:solidFill>
            </a:rPr>
            <a:t>Inf</a:t>
          </a:r>
          <a:r>
            <a:rPr lang="cs-CZ" sz="2000" b="0" dirty="0" smtClean="0">
              <a:solidFill>
                <a:schemeClr val="tx1"/>
              </a:solidFill>
            </a:rPr>
            <a:t> – 5.B – Pevný disk</a:t>
          </a:r>
          <a:endParaRPr lang="cs-CZ" sz="2000" b="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069AD5-4FF7-4A26-800C-C2E2C47895E3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EDCCA2E-5CA0-4128-8F0C-F5BCF7CE1935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9ECCCCA-CDD2-4A97-8349-E94992B49907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95E387E-AFCA-4DD5-BF7B-807221430098}" type="presOf" srcId="{D1B46980-6531-4606-95E6-44980827E919}" destId="{6140AFEC-043D-4C43-A2F9-D0F5331DF3A3}" srcOrd="0" destOrd="0" presId="urn:microsoft.com/office/officeart/2005/8/layout/target3"/>
    <dgm:cxn modelId="{879736B2-EC58-41D8-ADE9-18ADC3100B5A}" type="presOf" srcId="{4C35D32F-0EAB-4CD7-82EE-45574DC2A586}" destId="{890E4F0B-2866-4A3F-A3C7-2A14B1797930}" srcOrd="1" destOrd="0" presId="urn:microsoft.com/office/officeart/2005/8/layout/target3"/>
    <dgm:cxn modelId="{F4F0E29C-99B0-4072-B0CC-865B14D39A61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AE18054-9F90-4E5A-A467-9D07BE4C99C4}" type="presOf" srcId="{D1B46980-6531-4606-95E6-44980827E919}" destId="{2BE915AB-18AA-4053-B92C-3BFC9ED204BB}" srcOrd="1" destOrd="0" presId="urn:microsoft.com/office/officeart/2005/8/layout/target3"/>
    <dgm:cxn modelId="{F7DC7534-8890-46EE-9E83-DCBAE456E478}" type="presOf" srcId="{D8197B8C-B260-4A16-BDF4-0947B075E274}" destId="{5A5FFA88-C948-4069-8E93-59FA12366E83}" srcOrd="1" destOrd="0" presId="urn:microsoft.com/office/officeart/2005/8/layout/target3"/>
    <dgm:cxn modelId="{17DAD76F-416D-43F2-BE67-F1BD9E09F44A}" type="presOf" srcId="{D1D4F407-5343-4D3F-B5B9-D407B03CAEB4}" destId="{D005CE8C-CC26-4C3E-AC11-E15060ECD759}" srcOrd="0" destOrd="0" presId="urn:microsoft.com/office/officeart/2005/8/layout/target3"/>
    <dgm:cxn modelId="{9D45D0E6-415D-49F1-9C63-625AF1615F98}" type="presOf" srcId="{B651F6E3-6281-48DB-9319-2AEAFDAE7572}" destId="{619D679B-A015-4ECF-8348-D1034C574F40}" srcOrd="0" destOrd="0" presId="urn:microsoft.com/office/officeart/2005/8/layout/target3"/>
    <dgm:cxn modelId="{7E02CCD3-E364-401B-9093-B53AF6038A40}" type="presOf" srcId="{4C35D32F-0EAB-4CD7-82EE-45574DC2A586}" destId="{8BEBB6EC-1DAA-4CAC-8A25-BC0FCBD5DBD5}" srcOrd="0" destOrd="0" presId="urn:microsoft.com/office/officeart/2005/8/layout/target3"/>
    <dgm:cxn modelId="{37FA856C-D570-4D5C-ACA4-B41EE586F90F}" type="presParOf" srcId="{333A1088-737F-45CB-B68E-254E46348037}" destId="{F5ABB229-8D3B-4694-996A-96F23CF14429}" srcOrd="0" destOrd="0" presId="urn:microsoft.com/office/officeart/2005/8/layout/target3"/>
    <dgm:cxn modelId="{6F49D523-D800-4273-BAB6-94CCA4F372F1}" type="presParOf" srcId="{333A1088-737F-45CB-B68E-254E46348037}" destId="{F41139FD-01EE-4571-8B17-4FB00FC51163}" srcOrd="1" destOrd="0" presId="urn:microsoft.com/office/officeart/2005/8/layout/target3"/>
    <dgm:cxn modelId="{E4507BED-97FC-4ABC-9625-072623140DD1}" type="presParOf" srcId="{333A1088-737F-45CB-B68E-254E46348037}" destId="{D005CE8C-CC26-4C3E-AC11-E15060ECD759}" srcOrd="2" destOrd="0" presId="urn:microsoft.com/office/officeart/2005/8/layout/target3"/>
    <dgm:cxn modelId="{FC65E0D8-5009-408A-8EE4-7D717902E072}" type="presParOf" srcId="{333A1088-737F-45CB-B68E-254E46348037}" destId="{2C702D82-9B77-49B7-9568-BB8EB47C3372}" srcOrd="3" destOrd="0" presId="urn:microsoft.com/office/officeart/2005/8/layout/target3"/>
    <dgm:cxn modelId="{F91AA2CF-2BAA-43C8-848B-ADF4C54A43EE}" type="presParOf" srcId="{333A1088-737F-45CB-B68E-254E46348037}" destId="{A52A0455-90FF-4808-ABD0-F02540D31D5A}" srcOrd="4" destOrd="0" presId="urn:microsoft.com/office/officeart/2005/8/layout/target3"/>
    <dgm:cxn modelId="{3A35C133-967E-4722-9DA4-ED564C894C60}" type="presParOf" srcId="{333A1088-737F-45CB-B68E-254E46348037}" destId="{6140AFEC-043D-4C43-A2F9-D0F5331DF3A3}" srcOrd="5" destOrd="0" presId="urn:microsoft.com/office/officeart/2005/8/layout/target3"/>
    <dgm:cxn modelId="{9CF46584-B4D1-47B6-AA6A-50F8427C83F7}" type="presParOf" srcId="{333A1088-737F-45CB-B68E-254E46348037}" destId="{9358AC05-5D7D-4327-9F80-1AD486AEA664}" srcOrd="6" destOrd="0" presId="urn:microsoft.com/office/officeart/2005/8/layout/target3"/>
    <dgm:cxn modelId="{8BFCCF5D-91ED-4520-B619-866C9DFBF2F3}" type="presParOf" srcId="{333A1088-737F-45CB-B68E-254E46348037}" destId="{313FC574-E1CD-4FB4-B054-0B805CE0447D}" srcOrd="7" destOrd="0" presId="urn:microsoft.com/office/officeart/2005/8/layout/target3"/>
    <dgm:cxn modelId="{4419E6A1-B2EC-4632-AA4B-729075816EEB}" type="presParOf" srcId="{333A1088-737F-45CB-B68E-254E46348037}" destId="{619D679B-A015-4ECF-8348-D1034C574F40}" srcOrd="8" destOrd="0" presId="urn:microsoft.com/office/officeart/2005/8/layout/target3"/>
    <dgm:cxn modelId="{67C7BF9A-6214-405F-A1C9-13C85AE8B755}" type="presParOf" srcId="{333A1088-737F-45CB-B68E-254E46348037}" destId="{322283A8-4A27-4CDA-BAE3-F381106A9174}" srcOrd="9" destOrd="0" presId="urn:microsoft.com/office/officeart/2005/8/layout/target3"/>
    <dgm:cxn modelId="{82035E9F-680D-43F3-8EB8-97A1F709CCE9}" type="presParOf" srcId="{333A1088-737F-45CB-B68E-254E46348037}" destId="{FFC9F71D-1B4F-4AD9-A4A6-86ADEFC8AF5C}" srcOrd="10" destOrd="0" presId="urn:microsoft.com/office/officeart/2005/8/layout/target3"/>
    <dgm:cxn modelId="{A1DF0072-8FFC-4363-A891-40BEE384DBBB}" type="presParOf" srcId="{333A1088-737F-45CB-B68E-254E46348037}" destId="{25B08C86-7E15-44DC-BE7F-FFB55DD49D12}" srcOrd="11" destOrd="0" presId="urn:microsoft.com/office/officeart/2005/8/layout/target3"/>
    <dgm:cxn modelId="{4E72B041-64F1-43B9-9185-0B94202FC467}" type="presParOf" srcId="{333A1088-737F-45CB-B68E-254E46348037}" destId="{76644BE8-9D7C-4C09-B250-3D10AF48CBB7}" srcOrd="12" destOrd="0" presId="urn:microsoft.com/office/officeart/2005/8/layout/target3"/>
    <dgm:cxn modelId="{C2DBF892-56D2-4B46-8A93-335CEB9CECE0}" type="presParOf" srcId="{333A1088-737F-45CB-B68E-254E46348037}" destId="{EE85B701-7295-41C0-BA7A-34D3756A2AE6}" srcOrd="13" destOrd="0" presId="urn:microsoft.com/office/officeart/2005/8/layout/target3"/>
    <dgm:cxn modelId="{A535DF81-B35C-4223-B392-388D4137ECBD}" type="presParOf" srcId="{333A1088-737F-45CB-B68E-254E46348037}" destId="{8BEBB6EC-1DAA-4CAC-8A25-BC0FCBD5DBD5}" srcOrd="14" destOrd="0" presId="urn:microsoft.com/office/officeart/2005/8/layout/target3"/>
    <dgm:cxn modelId="{6C3DF7BA-B299-4788-B288-7CF77E82D97D}" type="presParOf" srcId="{333A1088-737F-45CB-B68E-254E46348037}" destId="{AED2198E-93D5-4001-81B4-73124B309672}" srcOrd="15" destOrd="0" presId="urn:microsoft.com/office/officeart/2005/8/layout/target3"/>
    <dgm:cxn modelId="{B667F4D6-229F-414D-8AF4-38461531E75B}" type="presParOf" srcId="{333A1088-737F-45CB-B68E-254E46348037}" destId="{2BE915AB-18AA-4053-B92C-3BFC9ED204BB}" srcOrd="16" destOrd="0" presId="urn:microsoft.com/office/officeart/2005/8/layout/target3"/>
    <dgm:cxn modelId="{5535FE8B-0309-450E-8F8F-1B120FF0F0FA}" type="presParOf" srcId="{333A1088-737F-45CB-B68E-254E46348037}" destId="{6BB5E863-4638-4E1D-BFDE-399D028AC4ED}" srcOrd="17" destOrd="0" presId="urn:microsoft.com/office/officeart/2005/8/layout/target3"/>
    <dgm:cxn modelId="{C74FF218-B393-4F8A-B5B4-B85103A65231}" type="presParOf" srcId="{333A1088-737F-45CB-B68E-254E46348037}" destId="{5A5FFA88-C948-4069-8E93-59FA12366E83}" srcOrd="18" destOrd="0" presId="urn:microsoft.com/office/officeart/2005/8/layout/target3"/>
    <dgm:cxn modelId="{CC349C5D-77FA-4146-8C6D-37F5AA90C124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5A4F4D-A7BB-4E78-9D7B-2A034EB82F10}" type="datetimeFigureOut">
              <a:rPr lang="cs-CZ" smtClean="0"/>
              <a:pPr/>
              <a:t>15.2.2012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674869-9839-4121-A47F-BE9096B04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8A8DD-70F7-4750-8C93-B5A2748FAD0E}" type="datetimeFigureOut">
              <a:rPr lang="cs-CZ" smtClean="0"/>
              <a:pPr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9171F-C98F-4B64-9911-E428650F5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8A8DD-70F7-4750-8C93-B5A2748FAD0E}" type="datetimeFigureOut">
              <a:rPr lang="cs-CZ" smtClean="0"/>
              <a:pPr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9171F-C98F-4B64-9911-E428650F5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8A8DD-70F7-4750-8C93-B5A2748FAD0E}" type="datetimeFigureOut">
              <a:rPr lang="cs-CZ" smtClean="0"/>
              <a:pPr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9171F-C98F-4B64-9911-E428650F5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8A8DD-70F7-4750-8C93-B5A2748FAD0E}" type="datetimeFigureOut">
              <a:rPr lang="cs-CZ" smtClean="0"/>
              <a:pPr/>
              <a:t>15.2.2012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9171F-C98F-4B64-9911-E428650F5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8A8DD-70F7-4750-8C93-B5A2748FAD0E}" type="datetimeFigureOut">
              <a:rPr lang="cs-CZ" smtClean="0"/>
              <a:pPr/>
              <a:t>15.2.2012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9171F-C98F-4B64-9911-E428650F5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8A8DD-70F7-4750-8C93-B5A2748FAD0E}" type="datetimeFigureOut">
              <a:rPr lang="cs-CZ" smtClean="0"/>
              <a:pPr/>
              <a:t>15.2.2012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9171F-C98F-4B64-9911-E428650F5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8A8DD-70F7-4750-8C93-B5A2748FAD0E}" type="datetimeFigureOut">
              <a:rPr lang="cs-CZ" smtClean="0"/>
              <a:pPr/>
              <a:t>15.2.2012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9171F-C98F-4B64-9911-E428650F5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8A8DD-70F7-4750-8C93-B5A2748FAD0E}" type="datetimeFigureOut">
              <a:rPr lang="cs-CZ" smtClean="0"/>
              <a:pPr/>
              <a:t>15.2.2012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9171F-C98F-4B64-9911-E428650F5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8A8DD-70F7-4750-8C93-B5A2748FAD0E}" type="datetimeFigureOut">
              <a:rPr lang="cs-CZ" smtClean="0"/>
              <a:pPr/>
              <a:t>15.2.2012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9171F-C98F-4B64-9911-E428650F5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8A8DD-70F7-4750-8C93-B5A2748FAD0E}" type="datetimeFigureOut">
              <a:rPr lang="cs-CZ" smtClean="0"/>
              <a:pPr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9171F-C98F-4B64-9911-E428650F5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8A8DD-70F7-4750-8C93-B5A2748FAD0E}" type="datetimeFigureOut">
              <a:rPr lang="cs-CZ" smtClean="0"/>
              <a:pPr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9171F-C98F-4B64-9911-E428650F5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18A8DD-70F7-4750-8C93-B5A2748FAD0E}" type="datetimeFigureOut">
              <a:rPr lang="cs-CZ" smtClean="0"/>
              <a:pPr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79171F-C98F-4B64-9911-E428650F5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0/Hdd.jpg/120px-Hdd.jpg" TargetMode="External"/><Relationship Id="rId2" Type="http://schemas.openxmlformats.org/officeDocument/2006/relationships/hyperlink" Target="http://www.pcguide.com/ref/hdd/z_ibm_ultrastar36zx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uild-your-own-computer.net/image-files/computer-cases-03.jpg" TargetMode="External"/><Relationship Id="rId4" Type="http://schemas.openxmlformats.org/officeDocument/2006/relationships/hyperlink" Target="http://www.okcomputers.cz/zbozi/western-digital-green-1500gb/?utm_campaign=xmlfeed&amp;utm_source=seznam.cz&amp;utm_medium=pp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výkladová  prezentace je zaměřena na seznámení žáků s důležitými vlastnostmi pevných disků, s tím, jak HDD vypadá zvenku a uvnitř, kde a jak je uložen ve skříni PC, </a:t>
            </a:r>
            <a:r>
              <a:rPr lang="cs-CZ" smtClean="0"/>
              <a:t>seznámí žáky </a:t>
            </a:r>
            <a:r>
              <a:rPr lang="cs-CZ" dirty="0" smtClean="0"/>
              <a:t>s pojmy kapacita  a otáčky HDD, technickými parametry HDD </a:t>
            </a:r>
          </a:p>
          <a:p>
            <a:r>
              <a:rPr lang="cs-CZ" dirty="0" smtClean="0"/>
              <a:t>možno využít  při výkladu nového učiva, opakování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Pevný disk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22108" y="0"/>
            <a:ext cx="3621892" cy="32146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Pevný disk</a:t>
            </a:r>
          </a:p>
        </p:txBody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5720" y="1428736"/>
            <a:ext cx="8643998" cy="4929222"/>
          </a:xfrm>
        </p:spPr>
        <p:txBody>
          <a:bodyPr>
            <a:normAutofit/>
          </a:bodyPr>
          <a:lstStyle/>
          <a:p>
            <a:r>
              <a:rPr lang="cs-CZ" dirty="0" smtClean="0"/>
              <a:t>zkratka HDD, (anglicky </a:t>
            </a:r>
            <a:r>
              <a:rPr lang="cs-CZ" dirty="0" err="1" smtClean="0"/>
              <a:t>hard</a:t>
            </a:r>
            <a:r>
              <a:rPr lang="cs-CZ" dirty="0" smtClean="0"/>
              <a:t> disk drive) </a:t>
            </a:r>
          </a:p>
          <a:p>
            <a:r>
              <a:rPr lang="cs-CZ" dirty="0" smtClean="0"/>
              <a:t>uložen ve skříni </a:t>
            </a:r>
          </a:p>
          <a:p>
            <a:r>
              <a:rPr lang="cs-CZ" dirty="0" smtClean="0"/>
              <a:t>zařízení </a:t>
            </a:r>
            <a:r>
              <a:rPr lang="cs-CZ" dirty="0"/>
              <a:t>pro </a:t>
            </a:r>
            <a:r>
              <a:rPr lang="cs-CZ" dirty="0" smtClean="0"/>
              <a:t>trvalé ukládání dat</a:t>
            </a:r>
          </a:p>
          <a:p>
            <a:r>
              <a:rPr lang="cs-CZ" dirty="0" smtClean="0"/>
              <a:t>označen písmeny  C:/, E:/, ….</a:t>
            </a:r>
          </a:p>
          <a:p>
            <a:r>
              <a:rPr lang="cs-CZ" dirty="0" smtClean="0"/>
              <a:t>po vypnutí PC se data nevymažou</a:t>
            </a:r>
          </a:p>
          <a:p>
            <a:r>
              <a:rPr lang="cs-CZ" dirty="0" smtClean="0"/>
              <a:t>jsou zde většinou uloženy soubory operačního systému (Windows, Linux,...), programy, soubory, které vytváříme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8001024" y="3643314"/>
            <a:ext cx="8572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24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24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24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Pevný disk</a:t>
            </a:r>
          </a:p>
        </p:txBody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8596" y="1857364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nevýhodou je vysoká spotřeba elektrická energie</a:t>
            </a:r>
          </a:p>
          <a:p>
            <a:r>
              <a:rPr lang="cs-CZ" dirty="0" smtClean="0"/>
              <a:t>otřesy nebo nárazy při zápisu nebo čtení dat můžou disk poškodit</a:t>
            </a:r>
          </a:p>
          <a:p>
            <a:r>
              <a:rPr lang="cs-CZ" dirty="0" smtClean="0"/>
              <a:t>disku může uškodit magnetické pole (magnet)</a:t>
            </a:r>
          </a:p>
          <a:p>
            <a:r>
              <a:rPr lang="cs-CZ" dirty="0" smtClean="0"/>
              <a:t>vyšší hmotnost</a:t>
            </a:r>
          </a:p>
          <a:p>
            <a:r>
              <a:rPr lang="cs-CZ" dirty="0" smtClean="0"/>
              <a:t>vzduchotěsně  uzavřen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34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34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34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34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34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Důležité vlastnosti = kapacita+ otáčky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686800" cy="525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Kapacita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= množství dat, které můžu na disk uložit</a:t>
            </a:r>
          </a:p>
          <a:p>
            <a:r>
              <a:rPr lang="cs-CZ" dirty="0" smtClean="0"/>
              <a:t>uvádí </a:t>
            </a:r>
            <a:r>
              <a:rPr lang="cs-CZ" dirty="0"/>
              <a:t>se v </a:t>
            </a:r>
            <a:r>
              <a:rPr lang="cs-CZ" dirty="0" smtClean="0"/>
              <a:t>bytech(bajtech)</a:t>
            </a:r>
            <a:endParaRPr lang="cs-CZ" dirty="0"/>
          </a:p>
          <a:p>
            <a:pPr>
              <a:buNone/>
            </a:pPr>
            <a:r>
              <a:rPr lang="cs-CZ" dirty="0" smtClean="0"/>
              <a:t>MB=megabajtech, GB=</a:t>
            </a:r>
            <a:r>
              <a:rPr lang="cs-CZ" dirty="0" err="1" smtClean="0"/>
              <a:t>gigabajtech</a:t>
            </a:r>
            <a:r>
              <a:rPr lang="cs-CZ" dirty="0" smtClean="0"/>
              <a:t>, TB=</a:t>
            </a:r>
            <a:r>
              <a:rPr lang="cs-CZ" dirty="0" err="1" smtClean="0"/>
              <a:t>terabajtech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Otáčky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= počet otáček disku za 1 minutu</a:t>
            </a:r>
          </a:p>
          <a:p>
            <a:r>
              <a:rPr lang="cs-CZ" dirty="0" smtClean="0"/>
              <a:t>př.5400 </a:t>
            </a:r>
            <a:r>
              <a:rPr lang="cs-CZ" dirty="0" err="1" smtClean="0"/>
              <a:t>rpm</a:t>
            </a:r>
            <a:r>
              <a:rPr lang="cs-CZ" dirty="0" smtClean="0"/>
              <a:t> = 5400 otáček/min.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Pevný </a:t>
            </a:r>
            <a:r>
              <a:rPr lang="cs-CZ" dirty="0" smtClean="0">
                <a:solidFill>
                  <a:srgbClr val="FF0000"/>
                </a:solidFill>
              </a:rPr>
              <a:t>disk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854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500174"/>
            <a:ext cx="5543550" cy="5008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8549" name="Text Box 5"/>
          <p:cNvSpPr txBox="1">
            <a:spLocks noChangeArrowheads="1"/>
          </p:cNvSpPr>
          <p:nvPr/>
        </p:nvSpPr>
        <p:spPr bwMode="auto">
          <a:xfrm>
            <a:off x="6300788" y="2420938"/>
            <a:ext cx="2305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identifikační údaje</a:t>
            </a:r>
          </a:p>
        </p:txBody>
      </p:sp>
      <p:sp>
        <p:nvSpPr>
          <p:cNvPr id="108551" name="Text Box 7"/>
          <p:cNvSpPr txBox="1">
            <a:spLocks noChangeArrowheads="1"/>
          </p:cNvSpPr>
          <p:nvPr/>
        </p:nvSpPr>
        <p:spPr bwMode="auto">
          <a:xfrm>
            <a:off x="6156325" y="5516563"/>
            <a:ext cx="277177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konektory pro připojení </a:t>
            </a:r>
            <a:r>
              <a:rPr lang="cs-CZ" dirty="0" smtClean="0"/>
              <a:t>disku</a:t>
            </a:r>
            <a:endParaRPr lang="cs-CZ" dirty="0"/>
          </a:p>
        </p:txBody>
      </p:sp>
      <p:sp>
        <p:nvSpPr>
          <p:cNvPr id="108552" name="Line 8"/>
          <p:cNvSpPr>
            <a:spLocks noChangeShapeType="1"/>
          </p:cNvSpPr>
          <p:nvPr/>
        </p:nvSpPr>
        <p:spPr bwMode="auto">
          <a:xfrm flipH="1">
            <a:off x="3000364" y="2636838"/>
            <a:ext cx="3300424" cy="220658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8554" name="Line 10"/>
          <p:cNvSpPr>
            <a:spLocks noChangeShapeType="1"/>
          </p:cNvSpPr>
          <p:nvPr/>
        </p:nvSpPr>
        <p:spPr bwMode="auto">
          <a:xfrm flipH="1" flipV="1">
            <a:off x="5651500" y="5300662"/>
            <a:ext cx="492136" cy="628667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8555" name="Line 11"/>
          <p:cNvSpPr>
            <a:spLocks noChangeShapeType="1"/>
          </p:cNvSpPr>
          <p:nvPr/>
        </p:nvSpPr>
        <p:spPr bwMode="auto">
          <a:xfrm flipH="1">
            <a:off x="4356100" y="5929330"/>
            <a:ext cx="1787536" cy="92058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929190" y="6550223"/>
            <a:ext cx="8572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obr.2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8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85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8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08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085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49" grpId="0"/>
      <p:bldP spid="108551" grpId="0"/>
      <p:bldP spid="108552" grpId="0" animBg="1"/>
      <p:bldP spid="108554" grpId="0" animBg="1"/>
      <p:bldP spid="10855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Pevný </a:t>
            </a:r>
            <a:r>
              <a:rPr lang="cs-CZ" dirty="0" smtClean="0">
                <a:solidFill>
                  <a:srgbClr val="FF0000"/>
                </a:solidFill>
              </a:rPr>
              <a:t>disk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9573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393825"/>
            <a:ext cx="6156325" cy="546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9574" name="Text Box 6"/>
          <p:cNvSpPr txBox="1">
            <a:spLocks noChangeArrowheads="1"/>
          </p:cNvSpPr>
          <p:nvPr/>
        </p:nvSpPr>
        <p:spPr bwMode="auto">
          <a:xfrm>
            <a:off x="6227763" y="3213100"/>
            <a:ext cx="244951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plotny s magnetickým povrchem</a:t>
            </a:r>
          </a:p>
        </p:txBody>
      </p:sp>
      <p:sp>
        <p:nvSpPr>
          <p:cNvPr id="109575" name="Text Box 7"/>
          <p:cNvSpPr txBox="1">
            <a:spLocks noChangeArrowheads="1"/>
          </p:cNvSpPr>
          <p:nvPr/>
        </p:nvSpPr>
        <p:spPr bwMode="auto">
          <a:xfrm>
            <a:off x="214282" y="1214422"/>
            <a:ext cx="228601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dirty="0"/>
              <a:t>hlavičky pro </a:t>
            </a:r>
            <a:r>
              <a:rPr lang="cs-CZ" dirty="0" smtClean="0"/>
              <a:t>záznam</a:t>
            </a:r>
          </a:p>
          <a:p>
            <a:r>
              <a:rPr lang="cs-CZ" dirty="0" smtClean="0"/>
              <a:t> i čtení dat</a:t>
            </a:r>
            <a:endParaRPr lang="cs-CZ" dirty="0"/>
          </a:p>
        </p:txBody>
      </p:sp>
      <p:sp>
        <p:nvSpPr>
          <p:cNvPr id="109577" name="Line 9"/>
          <p:cNvSpPr>
            <a:spLocks noChangeShapeType="1"/>
          </p:cNvSpPr>
          <p:nvPr/>
        </p:nvSpPr>
        <p:spPr bwMode="auto">
          <a:xfrm flipH="1">
            <a:off x="4643438" y="3500438"/>
            <a:ext cx="1657350" cy="504825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9578" name="Line 10"/>
          <p:cNvSpPr>
            <a:spLocks noChangeShapeType="1"/>
          </p:cNvSpPr>
          <p:nvPr/>
        </p:nvSpPr>
        <p:spPr bwMode="auto">
          <a:xfrm flipH="1">
            <a:off x="4572000" y="3500438"/>
            <a:ext cx="1714512" cy="865187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9579" name="Line 11"/>
          <p:cNvSpPr>
            <a:spLocks noChangeShapeType="1"/>
          </p:cNvSpPr>
          <p:nvPr/>
        </p:nvSpPr>
        <p:spPr bwMode="auto">
          <a:xfrm>
            <a:off x="1785918" y="2071678"/>
            <a:ext cx="2214578" cy="1643074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9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9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09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09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09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4" grpId="0"/>
      <p:bldP spid="109575" grpId="0"/>
      <p:bldP spid="109577" grpId="0" animBg="1"/>
      <p:bldP spid="109578" grpId="0" animBg="1"/>
      <p:bldP spid="10957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1357298"/>
            <a:ext cx="30480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Ukázka technické specifikace</a:t>
            </a:r>
          </a:p>
        </p:txBody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719263"/>
            <a:ext cx="8426450" cy="4411662"/>
          </a:xfrm>
        </p:spPr>
        <p:txBody>
          <a:bodyPr>
            <a:normAutofit/>
          </a:bodyPr>
          <a:lstStyle/>
          <a:p>
            <a:pPr marL="1588" indent="-1588">
              <a:lnSpc>
                <a:spcPct val="80000"/>
              </a:lnSpc>
              <a:buFont typeface="Wingdings" pitchFamily="2" charset="2"/>
              <a:buNone/>
            </a:pPr>
            <a:endParaRPr lang="cs-CZ" sz="2100" dirty="0" smtClean="0"/>
          </a:p>
          <a:p>
            <a:pPr marL="1588" indent="-1588">
              <a:lnSpc>
                <a:spcPct val="80000"/>
              </a:lnSpc>
              <a:buFont typeface="Wingdings" pitchFamily="2" charset="2"/>
              <a:buNone/>
            </a:pPr>
            <a:r>
              <a:rPr lang="cs-CZ" sz="2100" b="1" dirty="0" smtClean="0">
                <a:solidFill>
                  <a:srgbClr val="0070C0"/>
                </a:solidFill>
              </a:rPr>
              <a:t>Pevný disk Western Digital WD15EARS </a:t>
            </a:r>
            <a:r>
              <a:rPr lang="cs-CZ" sz="2100" b="1" dirty="0" err="1" smtClean="0">
                <a:solidFill>
                  <a:srgbClr val="0070C0"/>
                </a:solidFill>
              </a:rPr>
              <a:t>Caviar</a:t>
            </a:r>
            <a:r>
              <a:rPr lang="cs-CZ" sz="2100" b="1" dirty="0" smtClean="0">
                <a:solidFill>
                  <a:srgbClr val="0070C0"/>
                </a:solidFill>
              </a:rPr>
              <a:t> GREEN</a:t>
            </a:r>
          </a:p>
          <a:p>
            <a:pPr marL="1588" indent="-1588">
              <a:lnSpc>
                <a:spcPct val="80000"/>
              </a:lnSpc>
              <a:buFont typeface="Wingdings" pitchFamily="2" charset="2"/>
              <a:buNone/>
            </a:pPr>
            <a:endParaRPr lang="cs-CZ" sz="2100" dirty="0" smtClean="0"/>
          </a:p>
          <a:p>
            <a:pPr marL="1588" indent="260350">
              <a:lnSpc>
                <a:spcPct val="80000"/>
              </a:lnSpc>
            </a:pPr>
            <a:r>
              <a:rPr lang="cs-CZ" sz="2100" dirty="0" smtClean="0"/>
              <a:t>kapacita 1,5TB</a:t>
            </a:r>
          </a:p>
          <a:p>
            <a:pPr marL="1588" indent="260350">
              <a:lnSpc>
                <a:spcPct val="80000"/>
              </a:lnSpc>
            </a:pPr>
            <a:r>
              <a:rPr lang="cs-CZ" sz="2100" dirty="0" smtClean="0"/>
              <a:t>rozhraní SATAII/300 (3Gb/s), SATA/150 kompatibilní</a:t>
            </a:r>
          </a:p>
          <a:p>
            <a:pPr marL="1588" indent="260350">
              <a:lnSpc>
                <a:spcPct val="80000"/>
              </a:lnSpc>
              <a:buFont typeface="Arial" charset="0"/>
              <a:buChar char="•"/>
            </a:pPr>
            <a:r>
              <a:rPr lang="cs-CZ" sz="2100" dirty="0" smtClean="0"/>
              <a:t>5400 </a:t>
            </a:r>
            <a:r>
              <a:rPr lang="cs-CZ" sz="2100" dirty="0" err="1" smtClean="0"/>
              <a:t>rpm</a:t>
            </a:r>
            <a:endParaRPr lang="cs-CZ" sz="2100" dirty="0" smtClean="0"/>
          </a:p>
          <a:p>
            <a:pPr marL="1588" indent="260350">
              <a:lnSpc>
                <a:spcPct val="80000"/>
              </a:lnSpc>
              <a:buFont typeface="Arial" charset="0"/>
              <a:buChar char="•"/>
            </a:pPr>
            <a:r>
              <a:rPr lang="cs-CZ" sz="2100" dirty="0" smtClean="0"/>
              <a:t>formát: 3.5“</a:t>
            </a:r>
          </a:p>
          <a:p>
            <a:pPr marL="1588" indent="260350">
              <a:lnSpc>
                <a:spcPct val="80000"/>
              </a:lnSpc>
            </a:pPr>
            <a:r>
              <a:rPr lang="cs-CZ" sz="2100" dirty="0" smtClean="0"/>
              <a:t>přístupová doba: 8.9 </a:t>
            </a:r>
            <a:r>
              <a:rPr lang="cs-CZ" sz="2100" dirty="0" err="1" smtClean="0"/>
              <a:t>ms</a:t>
            </a:r>
            <a:endParaRPr lang="cs-CZ" sz="2100" dirty="0" smtClean="0"/>
          </a:p>
          <a:p>
            <a:pPr marL="1588" indent="260350">
              <a:lnSpc>
                <a:spcPct val="80000"/>
              </a:lnSpc>
            </a:pPr>
            <a:r>
              <a:rPr lang="cs-CZ" sz="2100" dirty="0" smtClean="0"/>
              <a:t> vyrovnávací paměť: 64 MB</a:t>
            </a:r>
          </a:p>
          <a:p>
            <a:pPr marL="1588" indent="260350">
              <a:lnSpc>
                <a:spcPct val="80000"/>
              </a:lnSpc>
            </a:pPr>
            <a:r>
              <a:rPr lang="cs-CZ" sz="2100" dirty="0" smtClean="0"/>
              <a:t> technologie 500GB na plotnu</a:t>
            </a:r>
          </a:p>
          <a:p>
            <a:pPr marL="1588" indent="260350">
              <a:lnSpc>
                <a:spcPct val="80000"/>
              </a:lnSpc>
            </a:pPr>
            <a:r>
              <a:rPr lang="cs-CZ" sz="2100" dirty="0" smtClean="0"/>
              <a:t>snížená spotřeba energie až o 38% oproti běžným diskům</a:t>
            </a:r>
          </a:p>
          <a:p>
            <a:pPr marL="1588" indent="260350">
              <a:lnSpc>
                <a:spcPct val="80000"/>
              </a:lnSpc>
            </a:pPr>
            <a:r>
              <a:rPr lang="cs-CZ" sz="2100" dirty="0" smtClean="0"/>
              <a:t>extrémně tichý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001024" y="5072074"/>
            <a:ext cx="8572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obr.3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Kde je uložen pevný disk ve skříni PC?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69075" y="1276350"/>
            <a:ext cx="6003321" cy="54270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8072462" y="6357958"/>
            <a:ext cx="8572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obr.4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7279897">
            <a:off x="2849507" y="2563763"/>
            <a:ext cx="4333884" cy="4333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Vysvětli údaje označující HDD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HDD Western Digital WD15EARS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                                             3.5“, 750GB, 7200rpm,</a:t>
            </a:r>
          </a:p>
          <a:p>
            <a:pPr>
              <a:buNone/>
            </a:pP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64357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obr.1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2012-01-25]. Dostupný  na WWW:</a:t>
            </a:r>
          </a:p>
          <a:p>
            <a:pPr>
              <a:buNone/>
            </a:pP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pcguide.com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ref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hdd</a:t>
            </a:r>
            <a:r>
              <a:rPr lang="cs-CZ" sz="1600" dirty="0" smtClean="0">
                <a:hlinkClick r:id="rId2"/>
              </a:rPr>
              <a:t>/z_</a:t>
            </a:r>
            <a:r>
              <a:rPr lang="cs-CZ" sz="1600" dirty="0" err="1" smtClean="0">
                <a:hlinkClick r:id="rId2"/>
              </a:rPr>
              <a:t>ibm</a:t>
            </a:r>
            <a:r>
              <a:rPr lang="cs-CZ" sz="1600" dirty="0" smtClean="0">
                <a:hlinkClick r:id="rId2"/>
              </a:rPr>
              <a:t>_ultrastar36zx.jpg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obr.2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2012-01-25]. Dostupný  na WWW:</a:t>
            </a:r>
          </a:p>
          <a:p>
            <a:pPr>
              <a:buNone/>
            </a:pPr>
            <a:r>
              <a:rPr lang="cs-CZ" sz="1600" dirty="0" smtClean="0">
                <a:hlinkClick r:id="rId3"/>
              </a:rPr>
              <a:t>http://upload.wikimedia.org/wikipedia/commons/thumb/b/b0/Hdd.jpg/120px-Hdd.jpg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obr.3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2012-01-25]. Dostupný  na WWW:</a:t>
            </a:r>
          </a:p>
          <a:p>
            <a:pPr>
              <a:buNone/>
            </a:pPr>
            <a:r>
              <a:rPr lang="cs-CZ" sz="1600" dirty="0" smtClean="0">
                <a:hlinkClick r:id="rId4"/>
              </a:rPr>
              <a:t>http://www.</a:t>
            </a:r>
            <a:r>
              <a:rPr lang="cs-CZ" sz="1600" dirty="0" err="1" smtClean="0">
                <a:hlinkClick r:id="rId4"/>
              </a:rPr>
              <a:t>okcomputers.cz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zbozi</a:t>
            </a:r>
            <a:r>
              <a:rPr lang="cs-CZ" sz="1600" dirty="0" smtClean="0">
                <a:hlinkClick r:id="rId4"/>
              </a:rPr>
              <a:t>/western-</a:t>
            </a:r>
            <a:r>
              <a:rPr lang="cs-CZ" sz="1600" dirty="0" err="1" smtClean="0">
                <a:hlinkClick r:id="rId4"/>
              </a:rPr>
              <a:t>digital</a:t>
            </a:r>
            <a:r>
              <a:rPr lang="cs-CZ" sz="1600" dirty="0" smtClean="0">
                <a:hlinkClick r:id="rId4"/>
              </a:rPr>
              <a:t>-green-1500gb/?</a:t>
            </a:r>
            <a:r>
              <a:rPr lang="cs-CZ" sz="1600" dirty="0" err="1" smtClean="0">
                <a:hlinkClick r:id="rId4"/>
              </a:rPr>
              <a:t>utm</a:t>
            </a:r>
            <a:r>
              <a:rPr lang="cs-CZ" sz="1600" dirty="0" smtClean="0">
                <a:hlinkClick r:id="rId4"/>
              </a:rPr>
              <a:t>_</a:t>
            </a:r>
            <a:r>
              <a:rPr lang="cs-CZ" sz="1600" dirty="0" err="1" smtClean="0">
                <a:hlinkClick r:id="rId4"/>
              </a:rPr>
              <a:t>campaign</a:t>
            </a:r>
            <a:r>
              <a:rPr lang="cs-CZ" sz="1600" dirty="0" smtClean="0">
                <a:hlinkClick r:id="rId4"/>
              </a:rPr>
              <a:t>=</a:t>
            </a:r>
            <a:r>
              <a:rPr lang="cs-CZ" sz="1600" dirty="0" err="1" smtClean="0">
                <a:hlinkClick r:id="rId4"/>
              </a:rPr>
              <a:t>xmlfeed</a:t>
            </a:r>
            <a:r>
              <a:rPr lang="cs-CZ" sz="1600" dirty="0" smtClean="0">
                <a:hlinkClick r:id="rId4"/>
              </a:rPr>
              <a:t>&amp;</a:t>
            </a:r>
            <a:r>
              <a:rPr lang="cs-CZ" sz="1600" dirty="0" err="1" smtClean="0">
                <a:hlinkClick r:id="rId4"/>
              </a:rPr>
              <a:t>utm</a:t>
            </a:r>
            <a:r>
              <a:rPr lang="cs-CZ" sz="1600" dirty="0" smtClean="0">
                <a:hlinkClick r:id="rId4"/>
              </a:rPr>
              <a:t>_</a:t>
            </a:r>
            <a:r>
              <a:rPr lang="cs-CZ" sz="1600" dirty="0" err="1" smtClean="0">
                <a:hlinkClick r:id="rId4"/>
              </a:rPr>
              <a:t>source</a:t>
            </a:r>
            <a:r>
              <a:rPr lang="cs-CZ" sz="1600" dirty="0" smtClean="0">
                <a:hlinkClick r:id="rId4"/>
              </a:rPr>
              <a:t>=seznam.</a:t>
            </a:r>
            <a:r>
              <a:rPr lang="cs-CZ" sz="1600" dirty="0" err="1" smtClean="0">
                <a:hlinkClick r:id="rId4"/>
              </a:rPr>
              <a:t>cz</a:t>
            </a:r>
            <a:r>
              <a:rPr lang="cs-CZ" sz="1600" dirty="0" smtClean="0">
                <a:hlinkClick r:id="rId4"/>
              </a:rPr>
              <a:t>&amp;</a:t>
            </a:r>
            <a:r>
              <a:rPr lang="cs-CZ" sz="1600" dirty="0" err="1" smtClean="0">
                <a:hlinkClick r:id="rId4"/>
              </a:rPr>
              <a:t>utm</a:t>
            </a:r>
            <a:r>
              <a:rPr lang="cs-CZ" sz="1600" dirty="0" smtClean="0">
                <a:hlinkClick r:id="rId4"/>
              </a:rPr>
              <a:t>_medium=</a:t>
            </a:r>
            <a:r>
              <a:rPr lang="cs-CZ" sz="1600" dirty="0" err="1" smtClean="0">
                <a:hlinkClick r:id="rId4"/>
              </a:rPr>
              <a:t>ppc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obr.4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2012-01-25]. Dostupný  na WWW:</a:t>
            </a:r>
          </a:p>
          <a:p>
            <a:pPr>
              <a:buNone/>
            </a:pPr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build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your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own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computer.net</a:t>
            </a:r>
            <a:r>
              <a:rPr lang="cs-CZ" sz="1600" dirty="0" smtClean="0">
                <a:hlinkClick r:id="rId5"/>
              </a:rPr>
              <a:t>/image-</a:t>
            </a:r>
            <a:r>
              <a:rPr lang="cs-CZ" sz="1600" dirty="0" err="1" smtClean="0">
                <a:hlinkClick r:id="rId5"/>
              </a:rPr>
              <a:t>files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computer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cases</a:t>
            </a:r>
            <a:r>
              <a:rPr lang="cs-CZ" sz="1600" dirty="0" smtClean="0">
                <a:hlinkClick r:id="rId5"/>
              </a:rPr>
              <a:t>-03.jpg</a:t>
            </a: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380</Words>
  <Application>Microsoft Office PowerPoint</Application>
  <PresentationFormat>Předvádění na obrazovce (4:3)</PresentationFormat>
  <Paragraphs>80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Informatika</vt:lpstr>
      <vt:lpstr>Pevný disk</vt:lpstr>
      <vt:lpstr>Pevný disk</vt:lpstr>
      <vt:lpstr>Důležité vlastnosti = kapacita+ otáčky</vt:lpstr>
      <vt:lpstr>Pevný disk</vt:lpstr>
      <vt:lpstr>Pevný disk </vt:lpstr>
      <vt:lpstr>Ukázka technické specifikace</vt:lpstr>
      <vt:lpstr>Kde je uložen pevný disk ve skříni PC?</vt:lpstr>
      <vt:lpstr>Vysvětli údaje označující HDD</vt:lpstr>
      <vt:lpstr>Zdroje,citace</vt:lpstr>
    </vt:vector>
  </TitlesOfParts>
  <Company>Uherský Ostroh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</dc:creator>
  <cp:lastModifiedBy>ZŠ</cp:lastModifiedBy>
  <cp:revision>40</cp:revision>
  <dcterms:created xsi:type="dcterms:W3CDTF">2011-12-16T09:04:15Z</dcterms:created>
  <dcterms:modified xsi:type="dcterms:W3CDTF">2012-02-15T06:51:02Z</dcterms:modified>
</cp:coreProperties>
</file>