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463" autoAdjust="0"/>
    <p:restoredTop sz="94660"/>
  </p:normalViewPr>
  <p:slideViewPr>
    <p:cSldViewPr>
      <p:cViewPr varScale="1">
        <p:scale>
          <a:sx n="72" d="100"/>
          <a:sy n="72" d="100"/>
        </p:scale>
        <p:origin x="-60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948CC-4E07-493C-88E5-508236FCF7B9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2E76E-7F58-4479-836D-3FEE616BB1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948CC-4E07-493C-88E5-508236FCF7B9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2E76E-7F58-4479-836D-3FEE616BB1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948CC-4E07-493C-88E5-508236FCF7B9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2E76E-7F58-4479-836D-3FEE616BB1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948CC-4E07-493C-88E5-508236FCF7B9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2E76E-7F58-4479-836D-3FEE616BB1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948CC-4E07-493C-88E5-508236FCF7B9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2E76E-7F58-4479-836D-3FEE616BB1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948CC-4E07-493C-88E5-508236FCF7B9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2E76E-7F58-4479-836D-3FEE616BB1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948CC-4E07-493C-88E5-508236FCF7B9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2E76E-7F58-4479-836D-3FEE616BB1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948CC-4E07-493C-88E5-508236FCF7B9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2E76E-7F58-4479-836D-3FEE616BB1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948CC-4E07-493C-88E5-508236FCF7B9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2E76E-7F58-4479-836D-3FEE616BB1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948CC-4E07-493C-88E5-508236FCF7B9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2E76E-7F58-4479-836D-3FEE616BB1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948CC-4E07-493C-88E5-508236FCF7B9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2E76E-7F58-4479-836D-3FEE616BB1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7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0948CC-4E07-493C-88E5-508236FCF7B9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B2E76E-7F58-4479-836D-3FEE616BB1B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plit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Flag_of_Bohmen_und_Mahren.sv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Bundesarchiv_Bild_146-1969-054-16,_Reinhard_Heydrich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Bundesarchiv_Bild_121-1354,_Karl_Hermann_Frank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0/05/Vlast_Burian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undesarchiv_Bild_146-1969-054-16,_Reinhard_Heydrich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Vlast_Burian.JPG" TargetMode="External"/><Relationship Id="rId4" Type="http://schemas.openxmlformats.org/officeDocument/2006/relationships/hyperlink" Target="http://cs.wikipedia.org/wiki/Soubor:Bundesarchiv_Bild_121-1354,_Karl_Hermann_Fran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0232" y="714356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D.9.A.25_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protektorat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_cechy_a_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morava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03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.04.2013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PROTEKTORÁT ČECHY A MORAVA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285852" y="4500570"/>
            <a:ext cx="654916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PROTEKTORÁT ČECHY A MORAVA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42926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Dějepis 9.ročník</a:t>
            </a:r>
          </a:p>
          <a:p>
            <a:r>
              <a:rPr lang="cs-CZ" b="1" i="1" dirty="0" smtClean="0"/>
              <a:t>Práce s textem – rozvoj čtenářské gramotnosti</a:t>
            </a:r>
          </a:p>
          <a:p>
            <a:r>
              <a:rPr lang="cs-CZ" b="1" i="1" dirty="0" smtClean="0"/>
              <a:t>Orientace v textu</a:t>
            </a:r>
          </a:p>
          <a:p>
            <a:r>
              <a:rPr lang="cs-CZ" b="1" i="1" dirty="0" smtClean="0"/>
              <a:t>Vyhledávání informací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URČI SPRÁVNÉ DATUM VZNIKU PROTEKTORÁTU ČECHY A MORAVA</a:t>
            </a:r>
          </a:p>
          <a:p>
            <a:endParaRPr lang="cs-CZ" sz="24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11.3.1938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12.3. 1939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13.3.1938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16.3.1939</a:t>
            </a:r>
            <a:endParaRPr lang="cs-CZ" sz="2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Soňa\AppData\Local\Microsoft\Windows\Temporary Internet Files\Content.IE5\DBQ3GNAL\MC90033787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9" y="4500570"/>
            <a:ext cx="813886" cy="39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04 0.01457 L -0.45261 -0.02752 " pathEditMode="relative" ptsTypes="AA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Vyhledej na internetu nebo v učebním textu vynechané údaje</a:t>
            </a:r>
          </a:p>
          <a:p>
            <a:endParaRPr lang="cs-CZ" sz="24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V čele protektorátu stál protektorátní 1.__________.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Formálně stát řídila protektorátní 2. __________.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Dále fungovaly státní úřady – 3.__________, 4. __________, 5. __________.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Zákony a právní předpisy vydávalo 6. __________.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Vše kontrolovala německá 7.__________.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Nejmocnější osobou byl říšský 8. __________.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O všem rozhodovalo německé státní 9. __________.</a:t>
            </a:r>
            <a:endParaRPr lang="cs-CZ" sz="2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med">
    <p:spli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President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Vláda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 - 5) Policie, četnictvo a soudy</a:t>
            </a:r>
          </a:p>
          <a:p>
            <a:pPr marL="457200" indent="-457200">
              <a:buAutoNum type="arabicParenR" startAt="6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Německo</a:t>
            </a:r>
          </a:p>
          <a:p>
            <a:pPr marL="457200" indent="-457200">
              <a:buAutoNum type="arabicParenR" startAt="6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Okupační správa</a:t>
            </a:r>
          </a:p>
          <a:p>
            <a:pPr marL="457200" indent="-457200">
              <a:buAutoNum type="arabicParenR" startAt="6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Protektor</a:t>
            </a:r>
          </a:p>
          <a:p>
            <a:pPr marL="457200" indent="-457200">
              <a:buAutoNum type="arabicParenR" startAt="6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Německé státní ministerstvo pro Čechy a Moravu</a:t>
            </a:r>
          </a:p>
          <a:p>
            <a:pPr marL="457200" indent="-457200">
              <a:buAutoNum type="arabicParenR" startAt="6"/>
            </a:pPr>
            <a:endParaRPr lang="cs-CZ" sz="24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AutoNum type="arabicParenR" startAt="6"/>
            </a:pPr>
            <a:endParaRPr lang="cs-CZ" sz="24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None/>
            </a:pPr>
            <a:endParaRPr lang="cs-CZ" sz="24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arenR"/>
            </a:pPr>
            <a:endParaRPr lang="cs-CZ" sz="24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arenR"/>
            </a:pPr>
            <a:endParaRPr lang="cs-CZ" sz="24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arenR"/>
            </a:pPr>
            <a:endParaRPr lang="cs-CZ" sz="2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Vlajka státu">
            <a:hlinkClick r:id="rId2" tooltip="Vlajka státu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28" y="5072073"/>
            <a:ext cx="2169872" cy="144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714744" y="5643578"/>
            <a:ext cx="442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VLAJKA PROTEKTORÁTU ČECHY A MORAVA</a:t>
            </a:r>
            <a:endParaRPr lang="cs-CZ" b="1" dirty="0"/>
          </a:p>
        </p:txBody>
      </p:sp>
    </p:spTree>
  </p:cSld>
  <p:clrMapOvr>
    <a:masterClrMapping/>
  </p:clrMapOvr>
  <p:transition spd="med">
    <p:spli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PŘIŘAĎTE KE JMÉNŮM OSOB JEJICH FUNKCE</a:t>
            </a:r>
          </a:p>
          <a:p>
            <a:endParaRPr lang="cs-CZ" sz="2400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1.První říšský protektor, 2.druhý říšský protektor, 3.protektorátní president,4. státní ministr</a:t>
            </a:r>
            <a:endParaRPr lang="cs-CZ" sz="2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9458" name="Picture 2" descr="Bundesarchiv Bild 146-1969-054-16, Reinhard Heydrich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3429000"/>
            <a:ext cx="2067696" cy="298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572000" y="5572140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DRUHÝ ŘÍŠSKÝ PROTEKTOR</a:t>
            </a:r>
            <a:endParaRPr lang="cs-CZ" b="1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9124" y="3500438"/>
            <a:ext cx="3429024" cy="92333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K.H. FRANK, EMIL HÁCHA, REINHARD HEYDRICH, KONSTANTIN VON NEURATH</a:t>
            </a:r>
            <a:endParaRPr lang="cs-CZ" dirty="0"/>
          </a:p>
        </p:txBody>
      </p:sp>
    </p:spTree>
  </p:cSld>
  <p:clrMapOvr>
    <a:masterClrMapping/>
  </p:clrMapOvr>
  <p:transition spd="med">
    <p:spli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Konstantin </a:t>
            </a:r>
            <a:r>
              <a:rPr lang="cs-CZ" sz="2400" b="1" i="1" dirty="0" err="1" smtClean="0">
                <a:solidFill>
                  <a:schemeClr val="accent1">
                    <a:lumMod val="75000"/>
                  </a:schemeClr>
                </a:solidFill>
              </a:rPr>
              <a:t>von</a:t>
            </a: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i="1" dirty="0" err="1" smtClean="0">
                <a:solidFill>
                  <a:schemeClr val="accent1">
                    <a:lumMod val="75000"/>
                  </a:schemeClr>
                </a:solidFill>
              </a:rPr>
              <a:t>Neurath</a:t>
            </a:r>
            <a:endParaRPr lang="cs-CZ" sz="24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sz="2400" b="1" i="1" dirty="0" err="1" smtClean="0">
                <a:solidFill>
                  <a:schemeClr val="accent1">
                    <a:lumMod val="75000"/>
                  </a:schemeClr>
                </a:solidFill>
              </a:rPr>
              <a:t>Reinhard</a:t>
            </a: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i="1" dirty="0" err="1" smtClean="0">
                <a:solidFill>
                  <a:schemeClr val="accent1">
                    <a:lumMod val="75000"/>
                  </a:schemeClr>
                </a:solidFill>
              </a:rPr>
              <a:t>Heydrich</a:t>
            </a:r>
            <a:endParaRPr lang="cs-CZ" sz="24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Emil </a:t>
            </a:r>
            <a:r>
              <a:rPr lang="cs-CZ" sz="2400" b="1" i="1" dirty="0" err="1" smtClean="0">
                <a:solidFill>
                  <a:schemeClr val="accent1">
                    <a:lumMod val="75000"/>
                  </a:schemeClr>
                </a:solidFill>
              </a:rPr>
              <a:t>Hácha</a:t>
            </a:r>
            <a:endParaRPr lang="cs-CZ" sz="24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Karl Hermann Frank</a:t>
            </a:r>
            <a:endParaRPr lang="cs-CZ" sz="2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482" name="Picture 2" descr="Bundesarchiv Bild 121-1354, Karl Hermann Frank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2143116"/>
            <a:ext cx="2487268" cy="4104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00034" y="4286256"/>
            <a:ext cx="38576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STÁTNÍ MINISTR KARL HERMANN FRANK</a:t>
            </a:r>
            <a:endParaRPr lang="cs-CZ" b="1" dirty="0"/>
          </a:p>
        </p:txBody>
      </p:sp>
    </p:spTree>
  </p:cSld>
  <p:clrMapOvr>
    <a:masterClrMapping/>
  </p:clrMapOvr>
  <p:transition spd="med">
    <p:spli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KDO JSEM?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rgbClr val="002060"/>
                </a:solidFill>
              </a:rPr>
              <a:t>Narodil jsem se 9.dubna 1891 v Liberci. Říkali mi </a:t>
            </a:r>
            <a:r>
              <a:rPr lang="cs-CZ" sz="2400" b="1" i="1" dirty="0">
                <a:solidFill>
                  <a:srgbClr val="002060"/>
                </a:solidFill>
              </a:rPr>
              <a:t>K</a:t>
            </a:r>
            <a:r>
              <a:rPr lang="cs-CZ" sz="2400" b="1" i="1" dirty="0" smtClean="0">
                <a:solidFill>
                  <a:srgbClr val="002060"/>
                </a:solidFill>
              </a:rPr>
              <a:t>rál komiků. Byl jsem divadelní herec, režisér, zpěvák, filmový herec, mim a imitátor. Patřil jsem mezi největší hvězdy českého filmu, a to zejména v období protektorátu. Po válce jsem byl neprávem nařčen ze spolupráce s Němci. Vy mě možná budete znát z poválečného filmu Byl jednou jeden král. Zemřel jsem 31.ledna 1962.</a:t>
            </a:r>
            <a:endParaRPr lang="cs-CZ" sz="2400" b="1" i="1" dirty="0">
              <a:solidFill>
                <a:srgbClr val="002060"/>
              </a:solidFill>
            </a:endParaRPr>
          </a:p>
        </p:txBody>
      </p:sp>
      <p:pic>
        <p:nvPicPr>
          <p:cNvPr id="22529" name="Picture 1" descr="C:\Users\Soňa\AppData\Local\Microsoft\Windows\Temporary Internet Files\Content.IE5\FPP0NU4C\MC90023237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4143380"/>
            <a:ext cx="1896701" cy="214114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Vlast Burian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571480"/>
            <a:ext cx="4286250" cy="5715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86446" y="2571744"/>
            <a:ext cx="3071834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SLAVNÝ ČESKÝ FILMOVÝ HEREC 30. A 40. LET VLASTA BURIAN</a:t>
            </a:r>
            <a:endParaRPr lang="cs-CZ" sz="2400" b="1" dirty="0"/>
          </a:p>
        </p:txBody>
      </p:sp>
    </p:spTree>
  </p:cSld>
  <p:clrMapOvr>
    <a:masterClrMapping/>
  </p:clrMapOvr>
  <p:transition spd="med">
    <p:spli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Seznámení s reáliemi protektorátu – snažíme se o různorodost úkolů, cílem je děti zaujmout</a:t>
            </a:r>
          </a:p>
          <a:p>
            <a:r>
              <a:rPr lang="cs-CZ" sz="2400" dirty="0" smtClean="0"/>
              <a:t>Úkoly hodnotíme dle vlastních klasifikačních kritérií</a:t>
            </a:r>
          </a:p>
          <a:p>
            <a:r>
              <a:rPr lang="cs-CZ" sz="2400" dirty="0" smtClean="0"/>
              <a:t>Žáci mají přístup k PC tak, aby ho mohli kdykoli použít k vyhledávání</a:t>
            </a:r>
          </a:p>
          <a:p>
            <a:r>
              <a:rPr lang="cs-CZ" sz="2400" dirty="0" smtClean="0"/>
              <a:t>Dbáme na správné pochopení úkolů ( čtenářská gramotnost)</a:t>
            </a:r>
          </a:p>
          <a:p>
            <a:r>
              <a:rPr lang="cs-CZ" sz="2400" b="1" u="sng" dirty="0" smtClean="0"/>
              <a:t>Klíčová slova: </a:t>
            </a:r>
            <a:r>
              <a:rPr lang="cs-CZ" sz="2400" dirty="0" smtClean="0"/>
              <a:t>viz snímek 4,5, 6, 7 </a:t>
            </a:r>
          </a:p>
          <a:p>
            <a:r>
              <a:rPr lang="cs-CZ" sz="2400" b="1" u="sng" dirty="0" smtClean="0"/>
              <a:t>Inovace: </a:t>
            </a:r>
            <a:r>
              <a:rPr lang="cs-CZ" sz="2400" dirty="0" smtClean="0"/>
              <a:t>vyhledávání na internetu, důraz na správné vnímání textu různorodou a nenásilnou formou</a:t>
            </a:r>
            <a:endParaRPr lang="cs-CZ" sz="2400" dirty="0" smtClean="0"/>
          </a:p>
          <a:p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ransition spd="med">
    <p:spli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S.3: </a:t>
            </a:r>
            <a:r>
              <a:rPr lang="cs-CZ" sz="2000" dirty="0"/>
              <a:t>Ilustrace: </a:t>
            </a:r>
            <a:r>
              <a:rPr lang="cs-CZ" sz="2000" u="sng" dirty="0" smtClean="0">
                <a:hlinkClick r:id="rId2"/>
              </a:rPr>
              <a:t>www.office.</a:t>
            </a:r>
            <a:r>
              <a:rPr lang="cs-CZ" sz="2000" u="sng" dirty="0" err="1" smtClean="0">
                <a:hlinkClick r:id="rId2"/>
              </a:rPr>
              <a:t>microsoft.com</a:t>
            </a:r>
            <a:endParaRPr lang="cs-CZ" sz="2000" u="sng" dirty="0" smtClean="0"/>
          </a:p>
          <a:p>
            <a:r>
              <a:rPr lang="cs-CZ" sz="2000" dirty="0" smtClean="0"/>
              <a:t>S.5 : </a:t>
            </a:r>
            <a:r>
              <a:rPr lang="cs-CZ" sz="2000" dirty="0" err="1" smtClean="0"/>
              <a:t>Iketsi</a:t>
            </a:r>
            <a:r>
              <a:rPr lang="cs-CZ" sz="2000" dirty="0" smtClean="0"/>
              <a:t>,</a:t>
            </a:r>
            <a:r>
              <a:rPr lang="cs-CZ" sz="2000" dirty="0" smtClean="0"/>
              <a:t> 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,</a:t>
            </a:r>
            <a:r>
              <a:rPr lang="cs-CZ" sz="2000" dirty="0">
                <a:solidFill>
                  <a:prstClr val="black"/>
                </a:solidFill>
              </a:rPr>
              <a:t> [</a:t>
            </a:r>
            <a:r>
              <a:rPr lang="cs-CZ" sz="2000" dirty="0" smtClean="0">
                <a:solidFill>
                  <a:prstClr val="black"/>
                </a:solidFill>
              </a:rPr>
              <a:t>2013–04– 02 </a:t>
            </a:r>
            <a:r>
              <a:rPr lang="cs-CZ" sz="2000" dirty="0">
                <a:solidFill>
                  <a:prstClr val="black"/>
                </a:solidFill>
              </a:rPr>
              <a:t>]. Dostupné na www:http://</a:t>
            </a:r>
            <a:r>
              <a:rPr lang="cs-CZ" sz="2000" dirty="0" err="1" smtClean="0">
                <a:solidFill>
                  <a:prstClr val="black"/>
                </a:solidFill>
              </a:rPr>
              <a:t>cs.wikipedia.org</a:t>
            </a:r>
            <a:r>
              <a:rPr lang="cs-CZ" sz="2000" dirty="0" smtClean="0">
                <a:solidFill>
                  <a:prstClr val="black"/>
                </a:solidFill>
              </a:rPr>
              <a:t>/</a:t>
            </a:r>
            <a:r>
              <a:rPr lang="cs-CZ" sz="2000" dirty="0" err="1" smtClean="0">
                <a:solidFill>
                  <a:prstClr val="black"/>
                </a:solidFill>
              </a:rPr>
              <a:t>wiki</a:t>
            </a:r>
            <a:r>
              <a:rPr lang="cs-CZ" sz="2000" dirty="0" smtClean="0">
                <a:solidFill>
                  <a:prstClr val="black"/>
                </a:solidFill>
              </a:rPr>
              <a:t>/Soubor:Flag_</a:t>
            </a:r>
            <a:r>
              <a:rPr lang="cs-CZ" sz="2000" dirty="0" err="1" smtClean="0">
                <a:solidFill>
                  <a:prstClr val="black"/>
                </a:solidFill>
              </a:rPr>
              <a:t>of</a:t>
            </a:r>
            <a:r>
              <a:rPr lang="cs-CZ" sz="2000" dirty="0" smtClean="0">
                <a:solidFill>
                  <a:prstClr val="black"/>
                </a:solidFill>
              </a:rPr>
              <a:t>_</a:t>
            </a:r>
            <a:r>
              <a:rPr lang="cs-CZ" sz="2000" dirty="0" err="1" smtClean="0">
                <a:solidFill>
                  <a:prstClr val="black"/>
                </a:solidFill>
              </a:rPr>
              <a:t>Bohmen</a:t>
            </a:r>
            <a:r>
              <a:rPr lang="cs-CZ" sz="2000" dirty="0" smtClean="0">
                <a:solidFill>
                  <a:prstClr val="black"/>
                </a:solidFill>
              </a:rPr>
              <a:t>_</a:t>
            </a:r>
            <a:r>
              <a:rPr lang="cs-CZ" sz="2000" dirty="0" err="1" smtClean="0">
                <a:solidFill>
                  <a:prstClr val="black"/>
                </a:solidFill>
              </a:rPr>
              <a:t>und</a:t>
            </a:r>
            <a:r>
              <a:rPr lang="cs-CZ" sz="2000" dirty="0" smtClean="0">
                <a:solidFill>
                  <a:prstClr val="black"/>
                </a:solidFill>
              </a:rPr>
              <a:t>_</a:t>
            </a:r>
            <a:r>
              <a:rPr lang="cs-CZ" sz="2000" dirty="0" err="1" smtClean="0">
                <a:solidFill>
                  <a:prstClr val="black"/>
                </a:solidFill>
              </a:rPr>
              <a:t>Mahren.svg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S.6: </a:t>
            </a:r>
            <a:r>
              <a:rPr lang="cs-CZ" sz="2000" dirty="0" smtClean="0"/>
              <a:t>Hoffmann, Heinrich,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,</a:t>
            </a:r>
            <a:r>
              <a:rPr lang="cs-CZ" sz="2000" dirty="0">
                <a:solidFill>
                  <a:prstClr val="black"/>
                </a:solidFill>
              </a:rPr>
              <a:t> [2013–04– 02 ]. Dostupné na www: </a:t>
            </a:r>
            <a:r>
              <a:rPr lang="cs-CZ" sz="2000" dirty="0">
                <a:solidFill>
                  <a:prstClr val="black"/>
                </a:solidFill>
                <a:hlinkClick r:id="rId3"/>
              </a:rPr>
              <a:t>http://cs.wikipedia.org/wiki/Soubor:Bundesarchiv_Bild_146-1969-054-16,_</a:t>
            </a:r>
            <a:r>
              <a:rPr lang="cs-CZ" sz="2000" dirty="0" smtClean="0">
                <a:solidFill>
                  <a:prstClr val="black"/>
                </a:solidFill>
                <a:hlinkClick r:id="rId3"/>
              </a:rPr>
              <a:t>Reinhard_Heydrich.jpg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S.7: autor </a:t>
            </a:r>
            <a:r>
              <a:rPr lang="cs-CZ" sz="2000" dirty="0" smtClean="0"/>
              <a:t>neznámý,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,</a:t>
            </a:r>
            <a:r>
              <a:rPr lang="cs-CZ" sz="2000" dirty="0">
                <a:solidFill>
                  <a:prstClr val="black"/>
                </a:solidFill>
              </a:rPr>
              <a:t> [2013–04– 02 ]. Dostupné na www: </a:t>
            </a:r>
            <a:r>
              <a:rPr lang="cs-CZ" sz="2000" dirty="0">
                <a:solidFill>
                  <a:prstClr val="black"/>
                </a:solidFill>
                <a:hlinkClick r:id="rId4"/>
              </a:rPr>
              <a:t>http://cs.wikipedia.org/wiki/Soubor:Bundesarchiv_Bild_121-1354,_</a:t>
            </a:r>
            <a:r>
              <a:rPr lang="cs-CZ" sz="2000" dirty="0" smtClean="0">
                <a:solidFill>
                  <a:prstClr val="black"/>
                </a:solidFill>
                <a:hlinkClick r:id="rId4"/>
              </a:rPr>
              <a:t>Karl_Hermann_Frank.jpg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S.8: </a:t>
            </a:r>
            <a:r>
              <a:rPr lang="cs-CZ" sz="2000" dirty="0" smtClean="0"/>
              <a:t>Ilustrace: </a:t>
            </a:r>
            <a:r>
              <a:rPr lang="cs-CZ" sz="2000" u="sng" dirty="0" smtClean="0">
                <a:hlinkClick r:id="rId2"/>
              </a:rPr>
              <a:t>www.office.</a:t>
            </a:r>
            <a:r>
              <a:rPr lang="cs-CZ" sz="2000" u="sng" dirty="0" err="1" smtClean="0">
                <a:hlinkClick r:id="rId2"/>
              </a:rPr>
              <a:t>microsoft.com</a:t>
            </a:r>
            <a:endParaRPr lang="cs-CZ" sz="2000" u="sng" dirty="0" smtClean="0"/>
          </a:p>
          <a:p>
            <a:r>
              <a:rPr lang="cs-CZ" sz="2000" dirty="0">
                <a:solidFill>
                  <a:prstClr val="black"/>
                </a:solidFill>
              </a:rPr>
              <a:t>S.9: autor </a:t>
            </a:r>
            <a:r>
              <a:rPr lang="cs-CZ" sz="2000" dirty="0" smtClean="0"/>
              <a:t>neznámý,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,</a:t>
            </a:r>
            <a:r>
              <a:rPr lang="cs-CZ" sz="2000" dirty="0">
                <a:solidFill>
                  <a:prstClr val="black"/>
                </a:solidFill>
              </a:rPr>
              <a:t> [2013–04– 02 ]. Dostupné na www: </a:t>
            </a:r>
            <a:r>
              <a:rPr lang="cs-CZ" sz="2000" dirty="0">
                <a:solidFill>
                  <a:prstClr val="black"/>
                </a:solidFill>
                <a:hlinkClick r:id="rId5"/>
              </a:rPr>
              <a:t>http://cs.wikipedia.org/wiki/Soubor:Vlast_Burian.JPG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436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ÚKOL</vt:lpstr>
      <vt:lpstr>ÚKOL</vt:lpstr>
      <vt:lpstr>ŘEŠENÍ</vt:lpstr>
      <vt:lpstr>ÚKOL</vt:lpstr>
      <vt:lpstr>ŘEŠENÍ</vt:lpstr>
      <vt:lpstr>KDO JSEM?</vt:lpstr>
      <vt:lpstr>Snímek 9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Soňa</cp:lastModifiedBy>
  <cp:revision>23</cp:revision>
  <dcterms:created xsi:type="dcterms:W3CDTF">2013-04-02T18:25:11Z</dcterms:created>
  <dcterms:modified xsi:type="dcterms:W3CDTF">2013-04-02T20:06:05Z</dcterms:modified>
</cp:coreProperties>
</file>