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AC174-6EEC-473D-BDB8-D657FC7F46E2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EFE77-E1EA-4943-9830-D6C32C6AF2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4/Protectorate_of_Bohemia_and_Moravia_ration_stamps_255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//upload.wikimedia.org/wikipedia/commons/9/93/Jan_Opletal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7/71/V%C3%A1clav_Sedl%C3%A1%C4%8Dek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//upload.wikimedia.org/wikipedia/commons/5/56/Poh%C5%99eb_Jana_Opletala.gi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17listopadu89_pomnik_(detail)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otectorate_of_Bohemia_and_Moravia_ration_stamps_255.jpg" TargetMode="External"/><Relationship Id="rId7" Type="http://schemas.openxmlformats.org/officeDocument/2006/relationships/hyperlink" Target="//commons.wikimedia.org/wiki/User:Diligent" TargetMode="External"/><Relationship Id="rId2" Type="http://schemas.openxmlformats.org/officeDocument/2006/relationships/hyperlink" Target="//commons.wikimedia.org/wiki/User:Miaow_Miao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h%C5%99eb_Jana_Opletala.gif" TargetMode="External"/><Relationship Id="rId5" Type="http://schemas.openxmlformats.org/officeDocument/2006/relationships/hyperlink" Target="http://cs.wikipedia.org/wiki/Soubor:V%C3%A1clav_Sedl%C3%A1%C4%8Dek.jpg" TargetMode="External"/><Relationship Id="rId4" Type="http://schemas.openxmlformats.org/officeDocument/2006/relationships/hyperlink" Target="http://cs.wikipedia.org/wiki/Soubor:Jan_Opletal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4546" y="642918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D.9.A.26_situace_v_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protektoratu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05.04.2013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SITUACE V PROTEKTORÁTU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57356" y="4500570"/>
            <a:ext cx="534242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SITUACE V PROTEKTORÁTU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5357826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Orientace v textu</a:t>
            </a:r>
          </a:p>
          <a:p>
            <a:r>
              <a:rPr lang="cs-CZ" b="1" i="1" dirty="0" smtClean="0"/>
              <a:t>Vyhledávání informací</a:t>
            </a:r>
          </a:p>
          <a:p>
            <a:r>
              <a:rPr lang="cs-CZ" b="1" i="1" dirty="0" smtClean="0"/>
              <a:t>Práce na </a:t>
            </a:r>
            <a:r>
              <a:rPr lang="cs-CZ" b="1" i="1" smtClean="0"/>
              <a:t>interaktivní tabuli</a:t>
            </a:r>
            <a:endParaRPr lang="cs-CZ" b="1" i="1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i="1" dirty="0" smtClean="0">
                <a:solidFill>
                  <a:schemeClr val="accent3">
                    <a:lumMod val="75000"/>
                  </a:schemeClr>
                </a:solidFill>
              </a:rPr>
              <a:t>ROZDĚLTE SE DO DVOJIC; DOPLŇTE A VYSVĚTLETE POJMY TÝKAJÍCÍ SE ŽIVOTA V PROTEKTORÁTU; INFORMACE VYHLEDÁVEJTE NA PC NEBO V UČEBNÍM TEXTU</a:t>
            </a:r>
          </a:p>
          <a:p>
            <a:r>
              <a:rPr lang="cs-CZ" sz="3600" b="1" i="1" dirty="0" smtClean="0">
                <a:solidFill>
                  <a:schemeClr val="accent3">
                    <a:lumMod val="75000"/>
                  </a:schemeClr>
                </a:solidFill>
              </a:rPr>
              <a:t>ÚDAJE ZAPIŠTE DO CENTRÁLNÍHO PC TAK, ABY NA PROJEKTORU VZNIKL CELISTVÝ ZÁPIS</a:t>
            </a:r>
            <a:endParaRPr lang="cs-CZ" sz="36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SITUACE V PROTEKTORÁTU</a:t>
            </a:r>
          </a:p>
          <a:p>
            <a:pPr marL="457200" indent="-457200" algn="just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Hospodářské zázemí</a:t>
            </a:r>
          </a:p>
          <a:p>
            <a:pPr marL="457200" indent="-457200" algn="just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Řízené válečné hospodářství</a:t>
            </a:r>
          </a:p>
          <a:p>
            <a:pPr marL="457200" indent="-457200" algn="just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Lístkový systém</a:t>
            </a:r>
          </a:p>
          <a:p>
            <a:pPr marL="457200" indent="-457200" algn="just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Černý trh</a:t>
            </a:r>
          </a:p>
          <a:p>
            <a:pPr marL="457200" indent="-457200" algn="just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Cenzura</a:t>
            </a:r>
          </a:p>
          <a:p>
            <a:pPr marL="457200" indent="-457200" algn="just">
              <a:buFont typeface="+mj-lt"/>
              <a:buAutoNum type="arabicParenR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Omezení přístupu ke vzdělání</a:t>
            </a:r>
          </a:p>
          <a:p>
            <a:pPr marL="457200" indent="-457200" algn="just">
              <a:buFont typeface="+mj-lt"/>
              <a:buAutoNum type="arabicParenR"/>
            </a:pPr>
            <a:endParaRPr lang="cs-CZ" sz="2400" b="1" i="1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Soubor:Protectorate of Bohemia and Moravia ration stamps 25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4000504"/>
            <a:ext cx="5124816" cy="2556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86446" y="5429264"/>
            <a:ext cx="228601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PROTEKTORÁTNÍ POTRAVINOVÉ LÍSTKY</a:t>
            </a:r>
            <a:endParaRPr lang="cs-CZ" b="1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Hospodářské zázemí 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– Němci v protektorátu získali vyspělý průmysl – strojní, zbrojní, letecký; železárny, uhelné doly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Řízené válečné hospodářství 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– podniky musely vyrábět s ohledem na válečné potřeby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Lístkový systém 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– potraviny byly prodávány na příděl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Černý trh 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– nákup potravin bez lístků, ale za přehnané ceny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Cenzura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 – trestem smrti se trestal poslech zahraničního rozhlasu, či šíření nelegálních tiskovin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u="sng" dirty="0" smtClean="0">
                <a:solidFill>
                  <a:schemeClr val="accent3">
                    <a:lumMod val="50000"/>
                  </a:schemeClr>
                </a:solidFill>
              </a:rPr>
              <a:t>Omezení přístupu ke vzdělání 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– počet středních škol snížen na polovinu, školám nařizován obsah učiva; povinná němčina; o vysokých školách níže</a:t>
            </a:r>
            <a:endParaRPr lang="cs-CZ" sz="24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LIKVIDACE ČESKÉHO VYSOKÉHO ŠKOLSTVÍ</a:t>
            </a:r>
          </a:p>
          <a:p>
            <a:r>
              <a:rPr lang="cs-CZ" b="1" i="1" u="sng" dirty="0" smtClean="0">
                <a:solidFill>
                  <a:schemeClr val="accent3">
                    <a:lumMod val="50000"/>
                  </a:schemeClr>
                </a:solidFill>
              </a:rPr>
              <a:t>28.10. 1939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– výročí vzniku ČSR – v Praze demonstrace, hlavní účastníci vysokoškolští studenti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Střelba nacistů , zabit učeň </a:t>
            </a:r>
            <a:r>
              <a:rPr lang="cs-CZ" b="1" i="1" u="sng" dirty="0" smtClean="0">
                <a:solidFill>
                  <a:schemeClr val="accent3">
                    <a:lumMod val="50000"/>
                  </a:schemeClr>
                </a:solidFill>
              </a:rPr>
              <a:t>Václav Sedláček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, těžce zraněn student </a:t>
            </a:r>
            <a:r>
              <a:rPr lang="cs-CZ" b="1" i="1" u="sng" dirty="0" smtClean="0">
                <a:solidFill>
                  <a:schemeClr val="accent3">
                    <a:lumMod val="50000"/>
                  </a:schemeClr>
                </a:solidFill>
              </a:rPr>
              <a:t>Jan Opletal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– za dva týdny zemřel</a:t>
            </a:r>
          </a:p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Jeho pohřeb – opět demonstrace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Jan Opletal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642918"/>
            <a:ext cx="3190875" cy="4762500"/>
          </a:xfrm>
          <a:prstGeom prst="rect">
            <a:avLst/>
          </a:prstGeom>
          <a:noFill/>
        </p:spPr>
      </p:pic>
      <p:pic>
        <p:nvPicPr>
          <p:cNvPr id="18436" name="Picture 4" descr="Soubor:Václav Sedláček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142984"/>
            <a:ext cx="3371850" cy="41529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00100" y="5643578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JAN OPLETAL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557214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VÁCLAV SEDLÁČEK</a:t>
            </a:r>
            <a:endParaRPr lang="cs-CZ" b="1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Zjisti a zapiš důsledky demonstrace na Opletalově pohřbu</a:t>
            </a:r>
            <a:endParaRPr lang="cs-CZ" sz="24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1508" name="Picture 4" descr="Soubor:Pohřeb Jana Opletala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2214554"/>
            <a:ext cx="5715000" cy="37909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85918" y="6072206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POHŘEB JANA OPLETALA</a:t>
            </a:r>
            <a:endParaRPr lang="cs-CZ" b="1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Uzavřeny české vysoké školy až do konce války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9 studentů pro výstrahu zastřeleno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1140 studentů odvlečeno do koncentračního tábora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17. listopad se stal Mezinárodním dnem studentstva</a:t>
            </a:r>
            <a:endParaRPr lang="cs-CZ" sz="24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2530" name="Picture 2" descr="http://upload.wikimedia.org/wikipedia/commons/thumb/8/81/17listopadu89_pomnik_%28detail%29.JPG/220px-17listopadu89_pomnik_%28detail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571876"/>
            <a:ext cx="3455999" cy="2592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572000" y="4286256"/>
            <a:ext cx="3929090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POMNÍK NA PAMÁTKU STUDENTSKÉ DEMONSTRACE PROTI KOMUNISMU NA NÁRODNÍ TŘÍDĚ V PRAZE</a:t>
            </a:r>
            <a:endParaRPr lang="cs-CZ" b="1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 seznámení s novou látkou kombinujeme různé postupy   - skupinovou práci, samostatnou práci, klasický výklad a práci s obrazovým materiálem</a:t>
            </a:r>
          </a:p>
          <a:p>
            <a:r>
              <a:rPr lang="cs-CZ" sz="2400" dirty="0" smtClean="0"/>
              <a:t>Zdůrazníme návaznost událostí 17. listopadu s moderními dějinami (1989)</a:t>
            </a:r>
          </a:p>
          <a:p>
            <a:r>
              <a:rPr lang="cs-CZ" sz="2400" b="1" u="sng" dirty="0" smtClean="0"/>
              <a:t> Klíčová slova: </a:t>
            </a:r>
            <a:r>
              <a:rPr lang="cs-CZ" sz="2400" dirty="0" smtClean="0"/>
              <a:t>viz snímek 5 a 9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vyhledávání na internetu, důraz na správné vnímání textu, uvádění informací z textu do souvislostí</a:t>
            </a:r>
            <a:endParaRPr lang="cs-CZ" sz="24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S.4: </a:t>
            </a:r>
            <a:r>
              <a:rPr lang="cs-CZ" sz="2000" dirty="0" err="1" smtClean="0"/>
              <a:t>Photo</a:t>
            </a:r>
            <a:r>
              <a:rPr lang="cs-CZ" sz="2000" dirty="0" smtClean="0"/>
              <a:t> by </a:t>
            </a:r>
            <a:r>
              <a:rPr lang="cs-CZ" sz="2000" dirty="0" smtClean="0">
                <a:hlinkClick r:id="rId2" action="ppaction://hlinkfile" tooltip="User:Miaow Miaow"/>
              </a:rPr>
              <a:t>User:</a:t>
            </a:r>
            <a:r>
              <a:rPr lang="cs-CZ" sz="2000" dirty="0" err="1" smtClean="0">
                <a:hlinkClick r:id="rId2" action="ppaction://hlinkfile" tooltip="User:Miaow Miaow"/>
              </a:rPr>
              <a:t>Miaow</a:t>
            </a:r>
            <a:r>
              <a:rPr lang="cs-CZ" sz="2000" dirty="0" smtClean="0">
                <a:hlinkClick r:id="rId2" action="ppaction://hlinkfile" tooltip="User:Miaow Miaow"/>
              </a:rPr>
              <a:t> </a:t>
            </a:r>
            <a:r>
              <a:rPr lang="cs-CZ" sz="2000" dirty="0" err="1" smtClean="0">
                <a:hlinkClick r:id="rId2" action="ppaction://hlinkfile" tooltip="User:Miaow Miaow"/>
              </a:rPr>
              <a:t>Miaow</a:t>
            </a:r>
            <a:r>
              <a:rPr lang="cs-CZ" sz="2000" dirty="0" smtClean="0"/>
              <a:t>,</a:t>
            </a:r>
            <a:r>
              <a:rPr lang="cs-CZ" sz="2000" dirty="0" smtClean="0"/>
              <a:t>  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</a:t>
            </a:r>
            <a:r>
              <a:rPr lang="cs-CZ" sz="2000" dirty="0" err="1" smtClean="0">
                <a:solidFill>
                  <a:prstClr val="black"/>
                </a:solidFill>
              </a:rPr>
              <a:t>04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]. Dostupné na www: </a:t>
            </a:r>
            <a:r>
              <a:rPr lang="cs-CZ" sz="20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cs.wikipedia.org/wiki/Soubor:Protectorate_of_Bohemia_and_Moravia_ration_stamps_255.jpg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S.7: </a:t>
            </a:r>
            <a:r>
              <a:rPr lang="cs-CZ" sz="2000" dirty="0">
                <a:solidFill>
                  <a:prstClr val="black"/>
                </a:solidFill>
              </a:rPr>
              <a:t>autor </a:t>
            </a:r>
            <a:r>
              <a:rPr lang="cs-CZ" sz="2000" dirty="0" smtClean="0"/>
              <a:t>neznámý,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</a:t>
            </a:r>
            <a:r>
              <a:rPr lang="cs-CZ" sz="2000" dirty="0" err="1" smtClean="0">
                <a:solidFill>
                  <a:prstClr val="black"/>
                </a:solidFill>
              </a:rPr>
              <a:t>04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]. Dostupné na www: </a:t>
            </a:r>
            <a:r>
              <a:rPr lang="cs-CZ" sz="20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cs.wikipedia.org/wiki/Soubor:Jan_Opletal.gif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autor </a:t>
            </a:r>
            <a:r>
              <a:rPr lang="cs-CZ" sz="2000" dirty="0" smtClean="0"/>
              <a:t>neznámý,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</a:t>
            </a:r>
            <a:r>
              <a:rPr lang="cs-CZ" sz="2000" dirty="0" err="1">
                <a:solidFill>
                  <a:prstClr val="black"/>
                </a:solidFill>
              </a:rPr>
              <a:t>04</a:t>
            </a:r>
            <a:r>
              <a:rPr lang="cs-CZ" sz="2000" dirty="0">
                <a:solidFill>
                  <a:prstClr val="black"/>
                </a:solidFill>
              </a:rPr>
              <a:t> ]. Dostupné na www: 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20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cs.wikipedia.org/wiki/Soubor:V%C3%A1clav_Sedl%C3%A1%C4%8Dek.jpg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S.8:</a:t>
            </a:r>
            <a:r>
              <a:rPr lang="cs-CZ" sz="2000" dirty="0">
                <a:solidFill>
                  <a:prstClr val="black"/>
                </a:solidFill>
              </a:rPr>
              <a:t> autor </a:t>
            </a:r>
            <a:r>
              <a:rPr lang="cs-CZ" sz="2000" dirty="0" smtClean="0"/>
              <a:t>neznámý,</a:t>
            </a:r>
            <a:r>
              <a:rPr lang="cs-CZ" sz="2000" i="1" dirty="0">
                <a:solidFill>
                  <a:prstClr val="black"/>
                </a:solidFill>
              </a:rPr>
              <a:t>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</a:t>
            </a:r>
            <a:r>
              <a:rPr lang="cs-CZ" sz="2000" dirty="0" err="1">
                <a:solidFill>
                  <a:prstClr val="black"/>
                </a:solidFill>
              </a:rPr>
              <a:t>04</a:t>
            </a:r>
            <a:r>
              <a:rPr lang="cs-CZ" sz="2000" dirty="0">
                <a:solidFill>
                  <a:prstClr val="black"/>
                </a:solidFill>
              </a:rPr>
              <a:t> ]. Dostupné na www: </a:t>
            </a:r>
            <a:r>
              <a:rPr lang="cs-CZ" sz="20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6"/>
              </a:rPr>
              <a:t>cs.wikipedia.org/wiki/Soubor:Poh%C5%99eb_Jana_Opletala.gif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S.9:</a:t>
            </a:r>
            <a:r>
              <a:rPr lang="cs-CZ" sz="2000" dirty="0" err="1" smtClean="0">
                <a:hlinkClick r:id="rId7" action="ppaction://hlinkfile" tooltip="User:Diligent"/>
              </a:rPr>
              <a:t>Rémi</a:t>
            </a:r>
            <a:r>
              <a:rPr lang="cs-CZ" sz="2000" dirty="0" smtClean="0">
                <a:hlinkClick r:id="rId7" action="ppaction://hlinkfile" tooltip="User:Diligent"/>
              </a:rPr>
              <a:t> </a:t>
            </a:r>
            <a:r>
              <a:rPr lang="cs-CZ" sz="2000" dirty="0" err="1" smtClean="0">
                <a:hlinkClick r:id="rId7" action="ppaction://hlinkfile" tooltip="User:Diligent"/>
              </a:rPr>
              <a:t>Diligent</a:t>
            </a:r>
            <a:r>
              <a:rPr lang="cs-CZ" sz="2000" dirty="0" smtClean="0"/>
              <a:t>,</a:t>
            </a:r>
            <a:r>
              <a:rPr lang="cs-CZ" sz="2000" dirty="0" smtClean="0"/>
              <a:t>   </a:t>
            </a:r>
            <a:r>
              <a:rPr lang="cs-CZ" sz="2000" i="1" dirty="0" err="1">
                <a:solidFill>
                  <a:prstClr val="black"/>
                </a:solidFill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</a:rPr>
              <a:t> ,</a:t>
            </a:r>
            <a:r>
              <a:rPr lang="cs-CZ" sz="2000" dirty="0">
                <a:solidFill>
                  <a:prstClr val="black"/>
                </a:solidFill>
              </a:rPr>
              <a:t> [2013–04– </a:t>
            </a:r>
            <a:r>
              <a:rPr lang="cs-CZ" sz="2000" dirty="0" err="1">
                <a:solidFill>
                  <a:prstClr val="black"/>
                </a:solidFill>
              </a:rPr>
              <a:t>04</a:t>
            </a:r>
            <a:r>
              <a:rPr lang="cs-CZ" sz="2000" dirty="0">
                <a:solidFill>
                  <a:prstClr val="black"/>
                </a:solidFill>
              </a:rPr>
              <a:t> ]. Dostupné na www: http://cs.wikipedia.org/wiki/Soubor:17listopadu89_pomnik_(detail).JPG</a:t>
            </a:r>
            <a:endParaRPr lang="cs-CZ" sz="2000" dirty="0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440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ÚKOL</vt:lpstr>
      <vt:lpstr>Snímek 4</vt:lpstr>
      <vt:lpstr>ŘEŠENÍ</vt:lpstr>
      <vt:lpstr>Snímek 6</vt:lpstr>
      <vt:lpstr>Snímek 7</vt:lpstr>
      <vt:lpstr>ÚKOL</vt:lpstr>
      <vt:lpstr>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19</cp:revision>
  <dcterms:created xsi:type="dcterms:W3CDTF">2013-04-04T12:37:22Z</dcterms:created>
  <dcterms:modified xsi:type="dcterms:W3CDTF">2013-04-04T19:33:51Z</dcterms:modified>
</cp:coreProperties>
</file>