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5" r:id="rId2"/>
    <p:sldId id="256" r:id="rId3"/>
    <p:sldId id="259" r:id="rId4"/>
    <p:sldId id="260" r:id="rId5"/>
    <p:sldId id="261" r:id="rId6"/>
    <p:sldId id="257" r:id="rId7"/>
    <p:sldId id="258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64" r:id="rId20"/>
    <p:sldId id="273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E124"/>
    <a:srgbClr val="FF0000"/>
    <a:srgbClr val="FF3300"/>
    <a:srgbClr val="F8EC4E"/>
    <a:srgbClr val="FF33CC"/>
    <a:srgbClr val="FF6699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B4612E8-9160-4ED4-9AEE-AF8220EC5732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5E76B17-4B1C-495A-8B32-E436EC3F3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389247F-605B-4CB4-84CC-D2574FA5BA7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062C6CD3-21EA-493C-A388-1D78554C17BA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A827C3A3-A8D0-47AC-8BF7-E5628C0240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684AC9-8F32-4C3C-B65A-C0AFE3A0D67B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F76A3B-0298-4DE7-81B8-90CC2B859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ADB0F569-B83A-4689-8C30-AEA1DFABED68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32605143-F6C3-410C-92CA-CA70EB028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9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EE708B-9399-4DB0-A67D-0CF7AD4D35A5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0BEB84-E854-4B03-A0CC-1DED90EBA2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9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F06E98-AD5F-43DD-9C1A-AB7BA4C0DEC2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54CD49B-8E4F-49E6-8822-AEF20B74BA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6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8EE42ED-56FE-4839-B804-BB8D1EB23F23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8DA694-0283-41CD-9187-4F7CA09A3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97A9E-180D-469E-8779-97671CD432AD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7DF68-AF0D-4A14-AA06-4C8C6BBAE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A9296E20-E75D-43B4-BA1C-3E72D8F5AD93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6AE270F4-B19D-4DDF-BEF2-52EBCAE69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BBC4ECF9-6DAD-4FDC-954A-EA1D22B8A047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1AF029BC-CA42-4A45-B6FD-31C2230B7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D8FC2-5D03-4646-BA3E-610DE8559CA6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5F8A7-C33E-4287-962C-656A6C748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046E9-1D01-41AB-8055-35659F609226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7460C-7F6B-49ED-B7E0-B86E7D78E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1990EDA-1B78-451C-99F0-AD4BCE6178DC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tx2">
                    <a:shade val="9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0189B9F-2F76-4BAE-8091-3C4E31B80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1" r:id="rId7"/>
    <p:sldLayoutId id="2147483678" r:id="rId8"/>
    <p:sldLayoutId id="2147483679" r:id="rId9"/>
    <p:sldLayoutId id="2147483670" r:id="rId10"/>
    <p:sldLayoutId id="2147483669" r:id="rId11"/>
  </p:sldLayoutIdLst>
  <p:txStyles>
    <p:titleStyle>
      <a:lvl1pPr marL="53975" algn="r" rtl="0" fontAlgn="base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2pPr>
      <a:lvl3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3pPr>
      <a:lvl4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4pPr>
      <a:lvl5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6925"/>
            <a:ext cx="7646988" cy="19843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1116013" y="1916113"/>
            <a:ext cx="6400800" cy="3697287"/>
          </a:xfrm>
        </p:spPr>
        <p:txBody>
          <a:bodyPr/>
          <a:lstStyle/>
          <a:p>
            <a:pPr>
              <a:spcBef>
                <a:spcPct val="0"/>
              </a:spcBef>
            </a:pPr>
            <a:endParaRPr lang="cs-CZ" b="1" smtClean="0"/>
          </a:p>
          <a:p>
            <a:pPr>
              <a:spcBef>
                <a:spcPct val="0"/>
              </a:spcBef>
            </a:pPr>
            <a:endParaRPr lang="cs-CZ" b="1" smtClean="0"/>
          </a:p>
        </p:txBody>
      </p:sp>
      <p:pic>
        <p:nvPicPr>
          <p:cNvPr id="14339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692150"/>
            <a:ext cx="828040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4213" y="2781300"/>
          <a:ext cx="7775575" cy="3733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15.4.2013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VY_32_INOVACE_01_PŘÍRODOPIS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Pryskyřníkovité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611188" y="2997200"/>
            <a:ext cx="7848600" cy="2232025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679847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rgbClr val="1FE124"/>
                </a:solidFill>
              </a:rPr>
              <a:t>Pryskyřníkovité</a:t>
            </a:r>
            <a:endParaRPr lang="cs-CZ" sz="6600" b="1" dirty="0">
              <a:solidFill>
                <a:srgbClr val="1FE124"/>
              </a:solidFill>
            </a:endParaRPr>
          </a:p>
        </p:txBody>
      </p:sp>
      <p:sp>
        <p:nvSpPr>
          <p:cNvPr id="16387" name="Podnadpis 2"/>
          <p:cNvSpPr>
            <a:spLocks noGrp="1"/>
          </p:cNvSpPr>
          <p:nvPr>
            <p:ph type="subTitle" idx="1"/>
          </p:nvPr>
        </p:nvSpPr>
        <p:spPr>
          <a:xfrm>
            <a:off x="468313" y="2819400"/>
            <a:ext cx="8224837" cy="3130550"/>
          </a:xfrm>
        </p:spPr>
        <p:txBody>
          <a:bodyPr/>
          <a:lstStyle/>
          <a:p>
            <a:pPr algn="ctr">
              <a:spcBef>
                <a:spcPct val="0"/>
              </a:spcBef>
            </a:pPr>
            <a:endParaRPr lang="cs-CZ" smtClean="0"/>
          </a:p>
          <a:p>
            <a:pPr algn="ctr">
              <a:spcBef>
                <a:spcPct val="0"/>
              </a:spcBef>
            </a:pPr>
            <a:r>
              <a:rPr lang="cs-CZ" smtClean="0"/>
              <a:t>Přečti si následující prezentaci,</a:t>
            </a:r>
          </a:p>
          <a:p>
            <a:pPr algn="ctr">
              <a:spcBef>
                <a:spcPct val="0"/>
              </a:spcBef>
            </a:pPr>
            <a:r>
              <a:rPr lang="cs-CZ" smtClean="0"/>
              <a:t>prohlédni si obrázky</a:t>
            </a:r>
          </a:p>
          <a:p>
            <a:pPr algn="ctr">
              <a:spcBef>
                <a:spcPct val="0"/>
              </a:spcBef>
            </a:pPr>
            <a:r>
              <a:rPr lang="cs-CZ" smtClean="0"/>
              <a:t>a zopakuj si již známé termíny.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Zopakuj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Charakterizuj:</a:t>
            </a:r>
          </a:p>
          <a:p>
            <a:r>
              <a:rPr lang="cs-CZ" smtClean="0">
                <a:solidFill>
                  <a:srgbClr val="00B050"/>
                </a:solidFill>
              </a:rPr>
              <a:t>Oboupohlavný</a:t>
            </a:r>
            <a:r>
              <a:rPr lang="cs-CZ" smtClean="0"/>
              <a:t> květ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>
                <a:solidFill>
                  <a:srgbClr val="00B050"/>
                </a:solidFill>
              </a:rPr>
              <a:t>Jednopohlavný</a:t>
            </a:r>
            <a:r>
              <a:rPr lang="cs-CZ" smtClean="0"/>
              <a:t> květ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Zopakuj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Charakterizuj:</a:t>
            </a:r>
          </a:p>
          <a:p>
            <a:r>
              <a:rPr lang="cs-CZ" smtClean="0">
                <a:solidFill>
                  <a:srgbClr val="00B050"/>
                </a:solidFill>
              </a:rPr>
              <a:t>Oboupohlavný</a:t>
            </a:r>
            <a:r>
              <a:rPr lang="cs-CZ" smtClean="0"/>
              <a:t> květ</a:t>
            </a:r>
          </a:p>
          <a:p>
            <a:r>
              <a:rPr lang="cs-CZ" smtClean="0"/>
              <a:t>    jeden květ obsahuje pestík i tyčinky</a:t>
            </a:r>
          </a:p>
          <a:p>
            <a:endParaRPr lang="cs-CZ" smtClean="0"/>
          </a:p>
          <a:p>
            <a:r>
              <a:rPr lang="cs-CZ" smtClean="0">
                <a:solidFill>
                  <a:srgbClr val="00B050"/>
                </a:solidFill>
              </a:rPr>
              <a:t>Jednopohlavný</a:t>
            </a:r>
            <a:r>
              <a:rPr lang="cs-CZ" smtClean="0"/>
              <a:t> květ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Zopakuj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Charakterizuj:</a:t>
            </a:r>
          </a:p>
          <a:p>
            <a:r>
              <a:rPr lang="cs-CZ" smtClean="0">
                <a:solidFill>
                  <a:srgbClr val="00B050"/>
                </a:solidFill>
              </a:rPr>
              <a:t>Oboupohlavný</a:t>
            </a:r>
            <a:r>
              <a:rPr lang="cs-CZ" smtClean="0"/>
              <a:t> květ</a:t>
            </a:r>
          </a:p>
          <a:p>
            <a:r>
              <a:rPr lang="cs-CZ" smtClean="0"/>
              <a:t>    jeden květ obsahuje pestík i tyčinky</a:t>
            </a:r>
          </a:p>
          <a:p>
            <a:endParaRPr lang="cs-CZ" smtClean="0"/>
          </a:p>
          <a:p>
            <a:r>
              <a:rPr lang="cs-CZ" smtClean="0">
                <a:solidFill>
                  <a:srgbClr val="00B050"/>
                </a:solidFill>
              </a:rPr>
              <a:t>Jednopohlavný</a:t>
            </a:r>
            <a:r>
              <a:rPr lang="cs-CZ" smtClean="0"/>
              <a:t> květ</a:t>
            </a:r>
          </a:p>
          <a:p>
            <a:r>
              <a:rPr lang="cs-CZ" smtClean="0"/>
              <a:t>    jeden květ obsahuje pouze pestík </a:t>
            </a:r>
          </a:p>
          <a:p>
            <a:r>
              <a:rPr lang="cs-CZ" smtClean="0"/>
              <a:t>    nebo pouze tyčinky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1FE124"/>
                </a:solidFill>
              </a:rPr>
              <a:t>Charakteristika a znaky</a:t>
            </a:r>
            <a:endParaRPr lang="cs-CZ" dirty="0">
              <a:solidFill>
                <a:srgbClr val="1FE124"/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- 1 500 druhů</a:t>
            </a:r>
          </a:p>
          <a:p>
            <a:endParaRPr lang="cs-CZ" smtClean="0"/>
          </a:p>
          <a:p>
            <a:r>
              <a:rPr lang="cs-CZ" smtClean="0"/>
              <a:t>- </a:t>
            </a:r>
            <a:r>
              <a:rPr lang="cs-CZ" smtClean="0">
                <a:solidFill>
                  <a:srgbClr val="FF0000"/>
                </a:solidFill>
              </a:rPr>
              <a:t>většinou</a:t>
            </a:r>
            <a:r>
              <a:rPr lang="cs-CZ" smtClean="0"/>
              <a:t> to jsou </a:t>
            </a:r>
            <a:r>
              <a:rPr lang="cs-CZ" smtClean="0">
                <a:solidFill>
                  <a:srgbClr val="FF0000"/>
                </a:solidFill>
              </a:rPr>
              <a:t>jedovaté</a:t>
            </a:r>
            <a:r>
              <a:rPr lang="cs-CZ" smtClean="0"/>
              <a:t> byliny</a:t>
            </a:r>
          </a:p>
          <a:p>
            <a:endParaRPr lang="cs-CZ" smtClean="0"/>
          </a:p>
          <a:p>
            <a:r>
              <a:rPr lang="cs-CZ" smtClean="0"/>
              <a:t>- rostou na souši, na mokrých místech</a:t>
            </a:r>
          </a:p>
          <a:p>
            <a:r>
              <a:rPr lang="cs-CZ" smtClean="0"/>
              <a:t>  i ve vodě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1FE124"/>
                </a:solidFill>
              </a:rPr>
              <a:t>Charakteristika a znaky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Květ</a:t>
            </a:r>
            <a:r>
              <a:rPr lang="cs-CZ" smtClean="0"/>
              <a:t>: oboupohlavný ( i několik pestíků )</a:t>
            </a:r>
          </a:p>
          <a:p>
            <a:r>
              <a:rPr lang="cs-CZ" smtClean="0"/>
              <a:t>          </a:t>
            </a:r>
          </a:p>
          <a:p>
            <a:r>
              <a:rPr lang="cs-CZ" smtClean="0"/>
              <a:t>          květní lístky: rozlišené    kalich</a:t>
            </a:r>
          </a:p>
          <a:p>
            <a:r>
              <a:rPr lang="cs-CZ" smtClean="0"/>
              <a:t>                                                 koruna</a:t>
            </a:r>
          </a:p>
          <a:p>
            <a:r>
              <a:rPr lang="cs-CZ" smtClean="0"/>
              <a:t>                               nerozlišené</a:t>
            </a:r>
          </a:p>
          <a:p>
            <a:r>
              <a:rPr lang="cs-CZ" smtClean="0"/>
              <a:t>          </a:t>
            </a:r>
          </a:p>
          <a:p>
            <a:r>
              <a:rPr lang="cs-CZ" smtClean="0"/>
              <a:t>          barva: žlutá, bílá, modrofialová 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011863" y="2924175"/>
            <a:ext cx="36036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011863" y="2924175"/>
            <a:ext cx="288925" cy="4333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1FE124"/>
                </a:solidFill>
              </a:rPr>
              <a:t>Charakteristika a znaky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3300"/>
                </a:solidFill>
              </a:rPr>
              <a:t>Plod</a:t>
            </a:r>
            <a:r>
              <a:rPr lang="cs-CZ" smtClean="0"/>
              <a:t>: nažka</a:t>
            </a:r>
          </a:p>
          <a:p>
            <a:r>
              <a:rPr lang="cs-CZ" smtClean="0"/>
              <a:t>         měchýřek</a:t>
            </a:r>
          </a:p>
          <a:p>
            <a:r>
              <a:rPr lang="cs-CZ" smtClean="0"/>
              <a:t>         černá bobule - výjimka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8EC4E"/>
                </a:solidFill>
              </a:rPr>
              <a:t>Koniklec</a:t>
            </a:r>
            <a:endParaRPr lang="cs-CZ" dirty="0">
              <a:solidFill>
                <a:srgbClr val="F8EC4E"/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                                 1.</a:t>
            </a:r>
          </a:p>
        </p:txBody>
      </p:sp>
      <p:pic>
        <p:nvPicPr>
          <p:cNvPr id="23555" name="Picture 2" descr="Soubor:Pulsatilla gayeri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1768475"/>
            <a:ext cx="3260725" cy="434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8EC4E"/>
                </a:solidFill>
              </a:rPr>
              <a:t>Sasanka</a:t>
            </a: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8EC4E"/>
                </a:solidFill>
              </a:rPr>
              <a:t>hajní</a:t>
            </a:r>
            <a:endParaRPr lang="cs-CZ" dirty="0">
              <a:solidFill>
                <a:srgbClr val="F8EC4E"/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                                              2.</a:t>
            </a:r>
          </a:p>
        </p:txBody>
      </p:sp>
      <p:pic>
        <p:nvPicPr>
          <p:cNvPr id="24579" name="Picture 2" descr="Soubor:Anemone nemorosa 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844675"/>
            <a:ext cx="6251575" cy="415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8EC4E"/>
                </a:solidFill>
              </a:rPr>
              <a:t>Sasanka pryskyřníkovitá</a:t>
            </a:r>
            <a:endParaRPr lang="cs-CZ" dirty="0">
              <a:solidFill>
                <a:srgbClr val="F8EC4E"/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                                              3.</a:t>
            </a:r>
          </a:p>
        </p:txBody>
      </p:sp>
      <p:pic>
        <p:nvPicPr>
          <p:cNvPr id="25603" name="Picture 2" descr="Soubor:Anemone ranunculoides 030405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720850"/>
            <a:ext cx="5772150" cy="435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8EC4E"/>
                </a:solidFill>
              </a:rPr>
              <a:t>Jaterník podléška</a:t>
            </a:r>
            <a:endParaRPr lang="cs-CZ" dirty="0">
              <a:solidFill>
                <a:srgbClr val="F8EC4E"/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                  4.                            5.</a:t>
            </a:r>
          </a:p>
        </p:txBody>
      </p:sp>
      <p:pic>
        <p:nvPicPr>
          <p:cNvPr id="26627" name="Picture 4" descr="http://upload.wikimedia.org/wikipedia/commons/6/6e/Jatern%C3%ADk_podl%C3%A9%C5%A1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2273300"/>
            <a:ext cx="4391025" cy="329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2" descr="Soubor:Hepatica nobili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1603375"/>
            <a:ext cx="3792538" cy="404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8EC4E"/>
                </a:solidFill>
              </a:rPr>
              <a:t>Orsej jarní</a:t>
            </a:r>
            <a:endParaRPr lang="cs-CZ" dirty="0">
              <a:solidFill>
                <a:srgbClr val="F8EC4E"/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                                           6.</a:t>
            </a:r>
          </a:p>
        </p:txBody>
      </p:sp>
      <p:pic>
        <p:nvPicPr>
          <p:cNvPr id="27651" name="Picture 2" descr="http://upload.wikimedia.org/wikipedia/commons/8/8d/Ranunculus_ficaria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782763"/>
            <a:ext cx="5735638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8EC4E"/>
                </a:solidFill>
              </a:rPr>
              <a:t>Blatouch bahenní</a:t>
            </a:r>
            <a:endParaRPr lang="cs-CZ" dirty="0">
              <a:solidFill>
                <a:srgbClr val="F8EC4E"/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                                         7.</a:t>
            </a:r>
          </a:p>
        </p:txBody>
      </p:sp>
      <p:pic>
        <p:nvPicPr>
          <p:cNvPr id="28675" name="Picture 2" descr="blatouch bahenn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936750"/>
            <a:ext cx="5076825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8EC4E"/>
                </a:solidFill>
              </a:rPr>
              <a:t>Pryskyřník prudký</a:t>
            </a:r>
            <a:endParaRPr lang="cs-CZ" dirty="0">
              <a:solidFill>
                <a:srgbClr val="F8EC4E"/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                                8.</a:t>
            </a:r>
          </a:p>
        </p:txBody>
      </p:sp>
      <p:pic>
        <p:nvPicPr>
          <p:cNvPr id="29699" name="Picture 2" descr="pryskyřník prudk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1700213"/>
            <a:ext cx="3281362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8EC4E"/>
                </a:solidFill>
              </a:rPr>
              <a:t>Oměje</a:t>
            </a:r>
            <a:endParaRPr lang="cs-CZ" dirty="0">
              <a:solidFill>
                <a:srgbClr val="F8EC4E"/>
              </a:solidFill>
            </a:endParaRP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             9.                              10.</a:t>
            </a:r>
          </a:p>
        </p:txBody>
      </p:sp>
      <p:pic>
        <p:nvPicPr>
          <p:cNvPr id="30723" name="Picture 2" descr="Soubor:Aconitum moldavicum 1-OB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0600" y="1628775"/>
            <a:ext cx="3095625" cy="405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4" descr="Soubor:Aconitum lycoctonum vulparia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1700213"/>
            <a:ext cx="3349625" cy="398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611188" y="1916113"/>
            <a:ext cx="7921625" cy="19446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1FE124"/>
                </a:solidFill>
              </a:rPr>
              <a:t>Zajímavosti</a:t>
            </a:r>
            <a:endParaRPr lang="cs-CZ" dirty="0">
              <a:solidFill>
                <a:srgbClr val="1FE124"/>
              </a:solidFill>
            </a:endParaRPr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>
                <a:solidFill>
                  <a:srgbClr val="FF0000"/>
                </a:solidFill>
              </a:rPr>
              <a:t>  Oměje obsahují prudce jedovatou látku</a:t>
            </a:r>
          </a:p>
          <a:p>
            <a:r>
              <a:rPr lang="cs-CZ" i="1" smtClean="0"/>
              <a:t>  akonitin. </a:t>
            </a:r>
            <a:r>
              <a:rPr lang="cs-CZ" smtClean="0"/>
              <a:t>K usmrcení člověka stačí dávka</a:t>
            </a:r>
          </a:p>
          <a:p>
            <a:r>
              <a:rPr lang="cs-CZ" i="1" smtClean="0"/>
              <a:t>  2 – 4 mg.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1FE124"/>
                </a:solidFill>
              </a:rPr>
              <a:t>Úkoly</a:t>
            </a:r>
            <a:endParaRPr lang="cs-CZ" dirty="0">
              <a:solidFill>
                <a:srgbClr val="1FE12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1. Zapiš si do sešitu nadpis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    </a:t>
            </a:r>
            <a:r>
              <a:rPr lang="cs-CZ" i="1" dirty="0" smtClean="0">
                <a:solidFill>
                  <a:srgbClr val="1FE124"/>
                </a:solidFill>
              </a:rPr>
              <a:t>čeleď : Pryskyřníkovité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solidFill>
                  <a:srgbClr val="1FE124"/>
                </a:solidFill>
              </a:rPr>
              <a:t>    </a:t>
            </a:r>
            <a:r>
              <a:rPr lang="cs-CZ" dirty="0" smtClean="0"/>
              <a:t>a opiš si informace v oknech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    nadepsaných </a:t>
            </a:r>
            <a:r>
              <a:rPr lang="cs-CZ" i="1" dirty="0" smtClean="0"/>
              <a:t>Charakteristika a znaky.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2. </a:t>
            </a:r>
            <a:r>
              <a:rPr lang="cs-CZ" b="1" dirty="0" smtClean="0"/>
              <a:t>Podle barvy květu </a:t>
            </a:r>
            <a:r>
              <a:rPr lang="cs-CZ" dirty="0" smtClean="0"/>
              <a:t>rozděl zástupce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    do tří skupin a zapiš je tak do sešitu.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    Kromě uvedených v prezentaci vyhledej a zapiš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    další z učebnice, encyklopedie či internetu.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.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l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Zdroje a citace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smtClean="0"/>
              <a:t>Vlastní tvorba</a:t>
            </a:r>
          </a:p>
          <a:p>
            <a:endParaRPr lang="cs-CZ" sz="1000" smtClean="0"/>
          </a:p>
          <a:p>
            <a:r>
              <a:rPr lang="cs-CZ" sz="1000" smtClean="0"/>
              <a:t>Obrázky</a:t>
            </a:r>
          </a:p>
          <a:p>
            <a:r>
              <a:rPr lang="cs-CZ" sz="1000" smtClean="0"/>
              <a:t>1. PIPI. </a:t>
            </a:r>
            <a:r>
              <a:rPr lang="cs-CZ" sz="1000" i="1" smtClean="0"/>
              <a:t>Wikipedia.cz</a:t>
            </a:r>
            <a:r>
              <a:rPr lang="cs-CZ" sz="1000" smtClean="0"/>
              <a:t> [online]. [cit. 10.4.2013]. Dostupný na WWW: http://cs.wikipedia.org/wiki/Soubor:Pulsatilla_gayerii.jpg</a:t>
            </a:r>
          </a:p>
          <a:p>
            <a:endParaRPr lang="cs-CZ" sz="1000" smtClean="0"/>
          </a:p>
          <a:p>
            <a:r>
              <a:rPr lang="cs-CZ" sz="1000" smtClean="0"/>
              <a:t>2. LILLY M. </a:t>
            </a:r>
            <a:r>
              <a:rPr lang="cs-CZ" sz="1000" i="1" smtClean="0"/>
              <a:t>Wikipedia.cz</a:t>
            </a:r>
            <a:r>
              <a:rPr lang="cs-CZ" sz="1000" smtClean="0"/>
              <a:t> [online]. [cit. 10.4.2013]. Dostupný na WWW: http://cs.wikipedia.org/wiki/Soubor:Anemone_nemorosa_001.JPG</a:t>
            </a:r>
          </a:p>
          <a:p>
            <a:endParaRPr lang="cs-CZ" sz="1000" smtClean="0"/>
          </a:p>
          <a:p>
            <a:r>
              <a:rPr lang="cs-CZ" sz="1000" smtClean="0"/>
              <a:t>3. HAYNOLD, Bernd. </a:t>
            </a:r>
            <a:r>
              <a:rPr lang="cs-CZ" sz="1000" i="1" smtClean="0"/>
              <a:t>Wikipedia.cz</a:t>
            </a:r>
            <a:r>
              <a:rPr lang="cs-CZ" sz="1000" smtClean="0"/>
              <a:t> [online]. [cit. 10.4.2013]. Dostupný na WWW: http://cs.wikipedia.org/wiki/Soubor:Anemone_ranunculoides_030405a.jpg</a:t>
            </a:r>
          </a:p>
          <a:p>
            <a:endParaRPr lang="cs-CZ" sz="1000" smtClean="0"/>
          </a:p>
          <a:p>
            <a:r>
              <a:rPr lang="cs-CZ" sz="1000" smtClean="0"/>
              <a:t>4. KATAJA. </a:t>
            </a:r>
            <a:r>
              <a:rPr lang="cs-CZ" sz="1000" i="1" smtClean="0"/>
              <a:t>Wikipedia.cz</a:t>
            </a:r>
            <a:r>
              <a:rPr lang="cs-CZ" sz="1000" smtClean="0"/>
              <a:t> [online]. [cit. 10.4.2013]. Dostupný na WWW: http://cs.wikipedia.org/wiki/Soubor:Hepatica_nobilis.jpg</a:t>
            </a:r>
          </a:p>
          <a:p>
            <a:endParaRPr lang="cs-CZ" sz="1000" smtClean="0"/>
          </a:p>
          <a:p>
            <a:r>
              <a:rPr lang="cs-CZ" sz="1000" smtClean="0"/>
              <a:t>5. BRŮNA, Josef. </a:t>
            </a:r>
            <a:r>
              <a:rPr lang="cs-CZ" sz="1000" i="1" smtClean="0"/>
              <a:t>Wikipedia.cz</a:t>
            </a:r>
            <a:r>
              <a:rPr lang="cs-CZ" sz="1000" smtClean="0"/>
              <a:t> [online]. [cit. 10.4.2013]. Dostupný na WWW: http://upload.wikimedia.org/wikipedia/commons/6/6e/Jatern%C3%ADk_podl%C3%A9%C5%A1ka.jpg</a:t>
            </a:r>
          </a:p>
          <a:p>
            <a:endParaRPr lang="cs-CZ" sz="1000" smtClean="0"/>
          </a:p>
          <a:p>
            <a:r>
              <a:rPr lang="cs-CZ" sz="1000" smtClean="0"/>
              <a:t>6. STÜBER, Kurt. </a:t>
            </a:r>
            <a:r>
              <a:rPr lang="cs-CZ" sz="1000" i="1" smtClean="0"/>
              <a:t>Wikipedia.cz</a:t>
            </a:r>
            <a:r>
              <a:rPr lang="cs-CZ" sz="1000" smtClean="0"/>
              <a:t> [online]. [cit. 10.4.2013]. Dostupný na WWW: http://upload.wikimedia.org/wikipedia/commons/8/8d/Ranunculus_ficaria2.jpg</a:t>
            </a:r>
          </a:p>
          <a:p>
            <a:endParaRPr lang="cs-CZ" sz="1000" smtClean="0"/>
          </a:p>
          <a:p>
            <a:r>
              <a:rPr lang="cs-CZ" sz="1000" smtClean="0"/>
              <a:t>7., 8.  AUTOR NEUVEDEN. </a:t>
            </a:r>
            <a:r>
              <a:rPr lang="cs-CZ" sz="1000" i="1" smtClean="0"/>
              <a:t>Blog.cz</a:t>
            </a:r>
            <a:r>
              <a:rPr lang="cs-CZ" sz="1000" smtClean="0"/>
              <a:t> [online]. [cit. 10.4.2013]. Dostupný na WWW: http://smrcina.blog.cz/0804/soutez-o-nejsympatictejsi-kyticku</a:t>
            </a:r>
          </a:p>
          <a:p>
            <a:endParaRPr lang="cs-CZ" sz="1000" smtClean="0"/>
          </a:p>
          <a:p>
            <a:r>
              <a:rPr lang="cs-CZ" sz="1000" smtClean="0"/>
              <a:t>9. OPIOŁA, Jerzy. </a:t>
            </a:r>
            <a:r>
              <a:rPr lang="cs-CZ" sz="1000" i="1" smtClean="0"/>
              <a:t>Wikipedia.cz</a:t>
            </a:r>
            <a:r>
              <a:rPr lang="cs-CZ" sz="1000" smtClean="0"/>
              <a:t> [online]. [cit. 10.4.2013]. Dostupný na WWW: http://cs.wikipedia.org/wiki/Soubor:Aconitum_moldavicum_1-OB9.jpg</a:t>
            </a:r>
          </a:p>
          <a:p>
            <a:endParaRPr lang="cs-CZ" sz="1000" smtClean="0"/>
          </a:p>
          <a:p>
            <a:r>
              <a:rPr lang="cs-CZ" sz="1000" smtClean="0"/>
              <a:t>10.  JEFFDELONGE. </a:t>
            </a:r>
            <a:r>
              <a:rPr lang="cs-CZ" sz="1000" i="1" smtClean="0"/>
              <a:t>Wikipedia.cz</a:t>
            </a:r>
            <a:r>
              <a:rPr lang="cs-CZ" sz="1000" smtClean="0"/>
              <a:t> [online]. [cit. 10.4.2013]. Dostupný na WWW: http://cs.wikipedia.org/wiki/Soubor:Aconitum_lycoctonum_vulparia01.jpg</a:t>
            </a:r>
          </a:p>
          <a:p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algn="l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je určena žákům 7. ročníku ZŠ. Prostřednictvím ní mohou získat </a:t>
            </a:r>
          </a:p>
          <a:p>
            <a:r>
              <a:rPr lang="cs-CZ" smtClean="0"/>
              <a:t>některé poznatky o rostlinách čeledi</a:t>
            </a:r>
          </a:p>
          <a:p>
            <a:r>
              <a:rPr lang="cs-CZ" smtClean="0"/>
              <a:t>pryskyřníkovitých. Slouží také jako zápis</a:t>
            </a:r>
          </a:p>
          <a:p>
            <a:r>
              <a:rPr lang="cs-CZ" smtClean="0"/>
              <a:t>a jako prvotní příprava pro poznávací test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rostlin.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801</TotalTime>
  <Words>327</Words>
  <Application>Microsoft Office PowerPoint</Application>
  <PresentationFormat>On-screen Show (4:3)</PresentationFormat>
  <Paragraphs>158</Paragraphs>
  <Slides>20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20</vt:i4>
      </vt:variant>
    </vt:vector>
  </HeadingPairs>
  <TitlesOfParts>
    <vt:vector size="34" baseType="lpstr">
      <vt:lpstr>Rockwell</vt:lpstr>
      <vt:lpstr>Arial</vt:lpstr>
      <vt:lpstr>Wingdings 2</vt:lpstr>
      <vt:lpstr>Calibri</vt:lpstr>
      <vt:lpstr>Times New Roman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Lití písma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Prysky</dc:title>
  <dc:creator>OEM</dc:creator>
  <cp:lastModifiedBy>DUM</cp:lastModifiedBy>
  <cp:revision>84</cp:revision>
  <dcterms:created xsi:type="dcterms:W3CDTF">2013-04-15T17:33:10Z</dcterms:created>
  <dcterms:modified xsi:type="dcterms:W3CDTF">2013-04-28T19:36:32Z</dcterms:modified>
</cp:coreProperties>
</file>