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comments/comment3.xml" ContentType="application/vnd.openxmlformats-officedocument.presentationml.comments+xml"/>
  <Default Extension="wdp" ContentType="image/vnd.ms-photo"/>
  <Override PartName="/ppt/commentAuthors.xml" ContentType="application/vnd.openxmlformats-officedocument.presentationml.commentAuthors+xml"/>
  <Override PartName="/ppt/slideLayouts/slideLayout10.xml" ContentType="application/vnd.openxmlformats-officedocument.presentationml.slideLayout+xml"/>
  <Override PartName="/ppt/comments/comment1.xml" ContentType="application/vnd.openxmlformats-officedocument.presentationml.comments+xml"/>
  <Override PartName="/ppt/comments/comment2.xml" ContentType="application/vnd.openxmlformats-officedocument.presentationml.comment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8" r:id="rId2"/>
    <p:sldId id="256" r:id="rId3"/>
    <p:sldId id="257" r:id="rId4"/>
    <p:sldId id="258" r:id="rId5"/>
    <p:sldId id="259" r:id="rId6"/>
    <p:sldId id="267" r:id="rId7"/>
    <p:sldId id="261" r:id="rId8"/>
    <p:sldId id="262" r:id="rId9"/>
    <p:sldId id="263" r:id="rId10"/>
    <p:sldId id="264" r:id="rId11"/>
    <p:sldId id="265" r:id="rId12"/>
    <p:sldId id="266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Karin" initials="K" lastIdx="6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CC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092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commentAuthors" Target="commentAuthor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0" dt="2013-04-10T20:20:43.885" idx="6">
    <p:pos x="10" y="10"/>
    <p:text>Rakousko-Uhersko roku 1914: Předlitavsko: 1. Čechy, 2. Bukovina, 3. Korutany, 4. Kraňsko, 5. Dalmácie, 6. Halič, 7. Rakouské přímoří, 8. Dolní Rakousy, 9. Morava, 10. Salcbursko, 11. Slezsko, 12. Štýrsko, 13. Tyrolsko, 14. Horní Rakousy, 15. Vorarlbersko; Zalitavsko: 16. Uhersko, 17. Chorvatsko-Slavonsko; 18. Bosna a Hercegovina; s vyznačením zemí Koruny české (1, 9, 11)</p:text>
  </p:cm>
</p:cmLst>
</file>

<file path=ppt/comments/comment2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0" dt="2013-04-10T20:13:24.885" idx="4">
    <p:pos x="10" y="10"/>
    <p:text>Žáci si prohlédnou obraz a odhadnou, co je na něm zobrazeno. Všimnou si oblečení a některých rekvizit. Popisu události se věnuje následující strana.</p:text>
  </p:cm>
</p:cmLst>
</file>

<file path=ppt/comments/comment3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0" dt="2013-04-10T20:17:38.400" idx="5">
    <p:pos x="10" y="10"/>
    <p:text>Portrét císařovny Alžběty (Sisi) v šatech na korunovaci.Další informace http://cs.wikipedia.org/wiki/Sisi
Zámek Gödöllő nedaleko Budapešti.</p:text>
  </p:cm>
</p:cmLst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EA23CC-D8C7-4EBC-8575-927CDD8BF254}" type="datetimeFigureOut">
              <a:rPr lang="cs-CZ" smtClean="0"/>
              <a:pPr/>
              <a:t>28.4.2013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002B3E-A5C8-457C-B996-E52A800D416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8292391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EA23CC-D8C7-4EBC-8575-927CDD8BF254}" type="datetimeFigureOut">
              <a:rPr lang="cs-CZ" smtClean="0"/>
              <a:pPr/>
              <a:t>28.4.2013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002B3E-A5C8-457C-B996-E52A800D416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2881215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EA23CC-D8C7-4EBC-8575-927CDD8BF254}" type="datetimeFigureOut">
              <a:rPr lang="cs-CZ" smtClean="0"/>
              <a:pPr/>
              <a:t>28.4.2013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002B3E-A5C8-457C-B996-E52A800D416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7194002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EA23CC-D8C7-4EBC-8575-927CDD8BF254}" type="datetimeFigureOut">
              <a:rPr lang="cs-CZ" smtClean="0"/>
              <a:pPr/>
              <a:t>28.4.2013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002B3E-A5C8-457C-B996-E52A800D416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2200680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EA23CC-D8C7-4EBC-8575-927CDD8BF254}" type="datetimeFigureOut">
              <a:rPr lang="cs-CZ" smtClean="0"/>
              <a:pPr/>
              <a:t>28.4.2013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002B3E-A5C8-457C-B996-E52A800D416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5930797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EA23CC-D8C7-4EBC-8575-927CDD8BF254}" type="datetimeFigureOut">
              <a:rPr lang="cs-CZ" smtClean="0"/>
              <a:pPr/>
              <a:t>28.4.2013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002B3E-A5C8-457C-B996-E52A800D416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0027276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EA23CC-D8C7-4EBC-8575-927CDD8BF254}" type="datetimeFigureOut">
              <a:rPr lang="cs-CZ" smtClean="0"/>
              <a:pPr/>
              <a:t>28.4.2013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002B3E-A5C8-457C-B996-E52A800D416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1730691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EA23CC-D8C7-4EBC-8575-927CDD8BF254}" type="datetimeFigureOut">
              <a:rPr lang="cs-CZ" smtClean="0"/>
              <a:pPr/>
              <a:t>28.4.2013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002B3E-A5C8-457C-B996-E52A800D416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4454850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EA23CC-D8C7-4EBC-8575-927CDD8BF254}" type="datetimeFigureOut">
              <a:rPr lang="cs-CZ" smtClean="0"/>
              <a:pPr/>
              <a:t>28.4.2013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002B3E-A5C8-457C-B996-E52A800D416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4715955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EA23CC-D8C7-4EBC-8575-927CDD8BF254}" type="datetimeFigureOut">
              <a:rPr lang="cs-CZ" smtClean="0"/>
              <a:pPr/>
              <a:t>28.4.2013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002B3E-A5C8-457C-B996-E52A800D416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5379807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EA23CC-D8C7-4EBC-8575-927CDD8BF254}" type="datetimeFigureOut">
              <a:rPr lang="cs-CZ" smtClean="0"/>
              <a:pPr/>
              <a:t>28.4.2013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002B3E-A5C8-457C-B996-E52A800D416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509310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40">
          <a:fgClr>
            <a:srgbClr val="FFFFCC"/>
          </a:fgClr>
          <a:bgClr>
            <a:srgbClr val="FFFFCC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EA23CC-D8C7-4EBC-8575-927CDD8BF254}" type="datetimeFigureOut">
              <a:rPr lang="cs-CZ" smtClean="0"/>
              <a:pPr/>
              <a:t>28.4.2013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002B3E-A5C8-457C-B996-E52A800D416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41331323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2.xm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5" Type="http://schemas.openxmlformats.org/officeDocument/2006/relationships/comments" Target="../comments/comment3.xml"/><Relationship Id="rId4" Type="http://schemas.microsoft.com/office/2007/relationships/hdphoto" Target="../media/hdphoto2.wdp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hyperlink" Target="http://commons.wikimedia.org/wiki/File:Georg_Raab_002.jpg?uselang=cs" TargetMode="External"/><Relationship Id="rId3" Type="http://schemas.openxmlformats.org/officeDocument/2006/relationships/hyperlink" Target="http://upload.wikimedia.org/wikipedia/commons/9/94/Cisleithanien_Transleithanien.png" TargetMode="External"/><Relationship Id="rId7" Type="http://schemas.openxmlformats.org/officeDocument/2006/relationships/hyperlink" Target="http://cs.wikipedia.org/wiki/Soubor:Ferenc_J%C3%B3zsef_koron%C3%A1z%C3%A1sa_Bud%C3%A1n.jpg" TargetMode="External"/><Relationship Id="rId2" Type="http://schemas.openxmlformats.org/officeDocument/2006/relationships/hyperlink" Target="http://commons.wikimedia.org/wiki/File:Franz_Joseph_of_Austria_1863.jpg?uselang=cs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Soubor:Flag_of_Austria-Hungary_1869-1918.svg" TargetMode="External"/><Relationship Id="rId11" Type="http://schemas.openxmlformats.org/officeDocument/2006/relationships/hyperlink" Target="http://cs.wikipedia.org/wiki/Soubor:AHG_1000_1880_obverse.jpg" TargetMode="External"/><Relationship Id="rId5" Type="http://schemas.openxmlformats.org/officeDocument/2006/relationships/hyperlink" Target="http://cs.wikipedia.org/wiki/Soubor:Austria-Hungaria_transparency.png" TargetMode="External"/><Relationship Id="rId10" Type="http://schemas.openxmlformats.org/officeDocument/2006/relationships/hyperlink" Target="http://cs.wikipedia.org/wiki/Soubor:AHK_10_1904_obverse.jpg" TargetMode="External"/><Relationship Id="rId4" Type="http://schemas.openxmlformats.org/officeDocument/2006/relationships/hyperlink" Target="http://cs.wikipedia.org/wiki/Soubor:Austria-Hungary_map_cs.svg" TargetMode="External"/><Relationship Id="rId9" Type="http://schemas.openxmlformats.org/officeDocument/2006/relationships/hyperlink" Target="http://cs.wikipedia.org/wiki/Soubor:G%C3%B6d%C3%B6ll%C5%91_-_Palace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rgbClr val="FFFFCC"/>
          </a:solidFill>
        </p:spPr>
        <p:txBody>
          <a:bodyPr>
            <a:normAutofit fontScale="62500" lnSpcReduction="20000"/>
          </a:bodyPr>
          <a:lstStyle/>
          <a:p>
            <a:r>
              <a:rPr lang="cs-CZ" b="1" dirty="0"/>
              <a:t>Název projektu: Zkvalitnění výuky cizích jazyků </a:t>
            </a:r>
            <a:br>
              <a:rPr lang="cs-CZ" b="1" dirty="0"/>
            </a:br>
            <a:endParaRPr lang="cs-CZ" b="1" dirty="0"/>
          </a:p>
          <a:p>
            <a:r>
              <a:rPr lang="cs-CZ" b="1" dirty="0"/>
              <a:t>Číslo projektu: </a:t>
            </a:r>
            <a:r>
              <a:rPr lang="cs-CZ" b="1" dirty="0" smtClean="0"/>
              <a:t>CZ.1.07/1.4.00/21.3228</a:t>
            </a:r>
            <a:r>
              <a:rPr lang="cs-CZ" b="1" dirty="0"/>
              <a:t/>
            </a:r>
            <a:br>
              <a:rPr lang="cs-CZ" b="1" dirty="0"/>
            </a:br>
            <a:endParaRPr lang="cs-CZ" b="1" dirty="0"/>
          </a:p>
          <a:p>
            <a:r>
              <a:rPr lang="cs-CZ" b="1" dirty="0"/>
              <a:t>Základní škola Havlíčkův Brod, </a:t>
            </a:r>
            <a:r>
              <a:rPr lang="cs-CZ" b="1" dirty="0" err="1"/>
              <a:t>Štáflova</a:t>
            </a:r>
            <a:r>
              <a:rPr lang="cs-CZ" b="1" dirty="0"/>
              <a:t> </a:t>
            </a:r>
            <a:r>
              <a:rPr lang="cs-CZ" b="1" dirty="0" smtClean="0"/>
              <a:t>2004</a:t>
            </a:r>
            <a:r>
              <a:rPr lang="cs-CZ" b="1" dirty="0"/>
              <a:t/>
            </a:r>
            <a:br>
              <a:rPr lang="cs-CZ" b="1" dirty="0"/>
            </a:br>
            <a:endParaRPr lang="cs-CZ" b="1" dirty="0"/>
          </a:p>
          <a:p>
            <a:r>
              <a:rPr lang="cs-CZ" b="1" dirty="0"/>
              <a:t>Jméno: Karin Šubrtová </a:t>
            </a:r>
            <a:r>
              <a:rPr lang="cs-CZ" b="1" dirty="0" smtClean="0"/>
              <a:t>		Datum</a:t>
            </a:r>
            <a:r>
              <a:rPr lang="cs-CZ" b="1" dirty="0"/>
              <a:t>: </a:t>
            </a:r>
            <a:r>
              <a:rPr lang="cs-CZ" b="1" dirty="0" smtClean="0"/>
              <a:t>duben 2013</a:t>
            </a:r>
            <a:endParaRPr lang="cs-CZ" dirty="0"/>
          </a:p>
          <a:p>
            <a:r>
              <a:rPr lang="cs-CZ" b="1" dirty="0"/>
              <a:t>Ročník: 8.</a:t>
            </a:r>
            <a:endParaRPr lang="cs-CZ" dirty="0"/>
          </a:p>
          <a:p>
            <a:r>
              <a:rPr lang="cs-CZ" b="1" dirty="0"/>
              <a:t>Vzdělávací oblast: Člověk a společnost </a:t>
            </a:r>
            <a:endParaRPr lang="cs-CZ" dirty="0"/>
          </a:p>
          <a:p>
            <a:r>
              <a:rPr lang="cs-CZ" b="1" dirty="0"/>
              <a:t>Vzdělávací obor: Dějepis</a:t>
            </a:r>
            <a:endParaRPr lang="cs-CZ" dirty="0"/>
          </a:p>
          <a:p>
            <a:r>
              <a:rPr lang="cs-CZ" b="1" dirty="0"/>
              <a:t>Název, téma: </a:t>
            </a:r>
            <a:r>
              <a:rPr lang="cs-CZ" b="1" dirty="0" smtClean="0"/>
              <a:t>VY_32_INOVACE_</a:t>
            </a:r>
            <a:r>
              <a:rPr lang="cs-CZ" b="1" dirty="0" err="1" smtClean="0"/>
              <a:t>Dě</a:t>
            </a:r>
            <a:r>
              <a:rPr lang="cs-CZ" b="1" dirty="0" smtClean="0"/>
              <a:t>_05_Rakousko-uherské_vyrovnání_8.ročník</a:t>
            </a:r>
            <a:endParaRPr lang="cs-CZ" dirty="0" smtClean="0"/>
          </a:p>
          <a:p>
            <a:r>
              <a:rPr lang="cs-CZ" b="1" dirty="0" smtClean="0"/>
              <a:t>Metodické doporučení/ anotace: </a:t>
            </a:r>
            <a:r>
              <a:rPr lang="cs-CZ" b="1" dirty="0" smtClean="0"/>
              <a:t>Prezentace </a:t>
            </a:r>
            <a:r>
              <a:rPr lang="cs-CZ" b="1" dirty="0" smtClean="0"/>
              <a:t>vysvětluje situaci po r. 1848 v Rakouském císařství a podstatu rakousko-uherského vyrovnání, vč. dopadů na České země. Metodické poznámky jsou přímo na stranách v komentářích.</a:t>
            </a:r>
            <a:endParaRPr lang="cs-CZ" dirty="0"/>
          </a:p>
        </p:txBody>
      </p:sp>
      <p:pic>
        <p:nvPicPr>
          <p:cNvPr id="8" name="Obrázek 7"/>
          <p:cNvPicPr/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332656"/>
            <a:ext cx="5616624" cy="115212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="" xmlns:p14="http://schemas.microsoft.com/office/powerpoint/2010/main" val="2733311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Rakousko – uherské vyrovnání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24577555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539552" y="764704"/>
            <a:ext cx="7197740" cy="526297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Situace v Rakouském císařství</a:t>
            </a:r>
          </a:p>
          <a:p>
            <a:endParaRPr lang="cs-CZ" sz="2800" dirty="0"/>
          </a:p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/>
              <a:t>revoluce 1848 v Evropě – </a:t>
            </a:r>
          </a:p>
          <a:p>
            <a:r>
              <a:rPr lang="cs-CZ" sz="2800" dirty="0"/>
              <a:t>	</a:t>
            </a:r>
            <a:r>
              <a:rPr lang="cs-CZ" sz="2800" dirty="0" smtClean="0"/>
              <a:t>pokus o získání </a:t>
            </a:r>
          </a:p>
          <a:p>
            <a:r>
              <a:rPr lang="cs-CZ" sz="2800" dirty="0"/>
              <a:t>	</a:t>
            </a:r>
            <a:r>
              <a:rPr lang="cs-CZ" sz="2800" dirty="0" smtClean="0"/>
              <a:t>nezávislosti pro Uhry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/>
              <a:t>císař František Josef I.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/>
              <a:t>válka mezi císařskou armádou a </a:t>
            </a:r>
          </a:p>
          <a:p>
            <a:r>
              <a:rPr lang="cs-CZ" sz="2800" dirty="0"/>
              <a:t>	</a:t>
            </a:r>
            <a:r>
              <a:rPr lang="cs-CZ" sz="2800" dirty="0" smtClean="0"/>
              <a:t>uherskými povstalci </a:t>
            </a:r>
          </a:p>
          <a:p>
            <a:r>
              <a:rPr lang="cs-CZ" sz="2800" dirty="0"/>
              <a:t>	</a:t>
            </a:r>
            <a:r>
              <a:rPr lang="cs-CZ" sz="2800" dirty="0" smtClean="0"/>
              <a:t>– ukončena až s pomocí Ruska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2800" dirty="0" err="1" smtClean="0"/>
              <a:t>neoabsolutismus</a:t>
            </a:r>
            <a:r>
              <a:rPr lang="cs-CZ" sz="2800" dirty="0" smtClean="0"/>
              <a:t> – centralizace, germanizace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/>
              <a:t>1866 – válka </a:t>
            </a:r>
            <a:r>
              <a:rPr lang="cs-CZ" sz="2800" dirty="0" err="1" smtClean="0"/>
              <a:t>prusko</a:t>
            </a:r>
            <a:r>
              <a:rPr lang="cs-CZ" sz="2800" dirty="0" smtClean="0"/>
              <a:t> – rakouská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/>
              <a:t>obava před dalším povstáním v Uhrách</a:t>
            </a:r>
            <a:endParaRPr lang="cs-CZ" sz="2800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332657"/>
            <a:ext cx="2376264" cy="36875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39235140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ovéPole 5"/>
          <p:cNvSpPr txBox="1"/>
          <p:nvPr/>
        </p:nvSpPr>
        <p:spPr>
          <a:xfrm>
            <a:off x="683568" y="836712"/>
            <a:ext cx="7776864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rabicPlain" startAt="1867"/>
            </a:pPr>
            <a:r>
              <a:rPr lang="cs-CZ" sz="2800" dirty="0" smtClean="0"/>
              <a:t>Návrh rozsáhlé autonomie pro Uhry</a:t>
            </a:r>
          </a:p>
          <a:p>
            <a:r>
              <a:rPr lang="cs-CZ" sz="2800" dirty="0"/>
              <a:t>	</a:t>
            </a:r>
            <a:r>
              <a:rPr lang="cs-CZ" sz="2800" dirty="0" smtClean="0"/>
              <a:t>= </a:t>
            </a:r>
            <a:r>
              <a:rPr lang="cs-CZ" sz="2800" smtClean="0"/>
              <a:t>rakousko-uherské vyrovnání</a:t>
            </a:r>
            <a:endParaRPr lang="cs-CZ" sz="2800" dirty="0"/>
          </a:p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/>
              <a:t>říše fakticky rozdělena na dvě části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/>
              <a:t>hranicí řeka </a:t>
            </a:r>
            <a:r>
              <a:rPr lang="cs-CZ" sz="2800" dirty="0" err="1" smtClean="0"/>
              <a:t>Litava</a:t>
            </a:r>
            <a:r>
              <a:rPr lang="cs-CZ" sz="2800" dirty="0" smtClean="0"/>
              <a:t>, </a:t>
            </a:r>
            <a:r>
              <a:rPr lang="cs-CZ" sz="2800" dirty="0"/>
              <a:t>maďarsky </a:t>
            </a:r>
            <a:r>
              <a:rPr lang="cs-CZ" sz="2800" dirty="0" err="1"/>
              <a:t>Lajta</a:t>
            </a:r>
            <a:r>
              <a:rPr lang="cs-CZ" sz="2800" dirty="0"/>
              <a:t>, německy </a:t>
            </a:r>
            <a:r>
              <a:rPr lang="cs-CZ" sz="2800" dirty="0" err="1" smtClean="0"/>
              <a:t>Leitha</a:t>
            </a:r>
            <a:endParaRPr lang="cs-CZ" sz="2800" dirty="0" smtClean="0"/>
          </a:p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/>
              <a:t>na západ od ní – PŘEDLITAVSKO (vč. Česka)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/>
              <a:t>na východ od ní – ZALITAVSKO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/>
              <a:t>říše přejmenována na</a:t>
            </a:r>
          </a:p>
          <a:p>
            <a:pPr lvl="1" algn="ctr"/>
            <a:r>
              <a:rPr lang="cs-CZ" sz="3600" dirty="0" smtClean="0"/>
              <a:t>RAKOUSKO - UHERSKO</a:t>
            </a:r>
            <a:endParaRPr lang="cs-CZ" sz="3600" dirty="0"/>
          </a:p>
        </p:txBody>
      </p:sp>
      <p:pic>
        <p:nvPicPr>
          <p:cNvPr id="7" name="Obrázek 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259632" y="5013176"/>
            <a:ext cx="1944216" cy="1368152"/>
          </a:xfrm>
          <a:prstGeom prst="rect">
            <a:avLst/>
          </a:prstGeom>
        </p:spPr>
      </p:pic>
      <p:pic>
        <p:nvPicPr>
          <p:cNvPr id="8" name="Obrázek 7" descr="Soubor:Austria-Hungaria transparency.png"/>
          <p:cNvPicPr/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4905164"/>
            <a:ext cx="3312368" cy="158417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35803832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http://upload.wikimedia.org/wikipedia/commons/9/94/Cisleithanien_Transleithanien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="" xmlns:a14="http://schemas.microsoft.com/office/drawing/2010/main">
                  <a14:imgLayer r:embed="rId3">
                    <a14:imgEffect>
                      <a14:backgroundRemoval t="0" b="100000" l="0" r="99639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476672"/>
            <a:ext cx="7920880" cy="583342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6971362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Soubor:Austria-Hungary map cs.sv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362" y="548680"/>
            <a:ext cx="7793260" cy="602571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0392355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Soubor:Ferenc József koronázása Budán.jpg"/>
          <p:cNvPicPr/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836712"/>
            <a:ext cx="7344816" cy="504056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18473464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36817" y="620688"/>
            <a:ext cx="8280919" cy="51090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/>
              <a:t>korunovace Františka Josefa I. a Alžběty uherským králem a královnou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/>
              <a:t>8</a:t>
            </a:r>
            <a:r>
              <a:rPr lang="cs-CZ" sz="2800" dirty="0"/>
              <a:t>. června 1867 se v Matyášově chrámu v </a:t>
            </a:r>
            <a:r>
              <a:rPr lang="cs-CZ" sz="2800" dirty="0" smtClean="0"/>
              <a:t>Budě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/>
              <a:t>dostali dar ke korunovaci  - zámek </a:t>
            </a:r>
            <a:r>
              <a:rPr lang="cs-CZ" sz="2800" dirty="0" err="1" smtClean="0"/>
              <a:t>Gödöllő</a:t>
            </a:r>
            <a:r>
              <a:rPr lang="cs-CZ" sz="2800" dirty="0" smtClean="0"/>
              <a:t> = symbol usmíření </a:t>
            </a:r>
            <a:r>
              <a:rPr lang="cs-CZ" sz="2800" dirty="0"/>
              <a:t>Maďarů s habsburskou </a:t>
            </a:r>
            <a:r>
              <a:rPr lang="cs-CZ" sz="2800" dirty="0" smtClean="0"/>
              <a:t>dynastií 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/>
              <a:t>každoroční </a:t>
            </a:r>
            <a:r>
              <a:rPr lang="cs-CZ" sz="2800" dirty="0"/>
              <a:t>několikatýdenní pobyt císaře </a:t>
            </a:r>
            <a:r>
              <a:rPr lang="cs-CZ" sz="2800" dirty="0" smtClean="0"/>
              <a:t> </a:t>
            </a:r>
            <a:r>
              <a:rPr lang="cs-CZ" sz="2800" dirty="0"/>
              <a:t>v Budě (později </a:t>
            </a:r>
            <a:r>
              <a:rPr lang="cs-CZ" sz="2800" dirty="0" smtClean="0"/>
              <a:t>Budapešť)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/>
              <a:t>jako uherský </a:t>
            </a:r>
            <a:r>
              <a:rPr lang="cs-CZ" sz="2800" dirty="0"/>
              <a:t>král sídlil na Budínském hradě, odíval se do uherské uniformy, hovořil maďarsky </a:t>
            </a:r>
            <a:endParaRPr lang="cs-CZ" sz="2800" dirty="0" smtClean="0"/>
          </a:p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/>
              <a:t>císařovna </a:t>
            </a:r>
            <a:r>
              <a:rPr lang="cs-CZ" sz="2800" dirty="0"/>
              <a:t>a královna </a:t>
            </a:r>
            <a:r>
              <a:rPr lang="cs-CZ" sz="2800" dirty="0" smtClean="0"/>
              <a:t>Alžběta  </a:t>
            </a:r>
            <a:r>
              <a:rPr lang="cs-CZ" sz="2800" dirty="0"/>
              <a:t>se běžně </a:t>
            </a:r>
            <a:r>
              <a:rPr lang="cs-CZ" sz="2800" dirty="0" smtClean="0"/>
              <a:t>pobývala </a:t>
            </a:r>
            <a:r>
              <a:rPr lang="cs-CZ" sz="2800" dirty="0"/>
              <a:t>na zámku </a:t>
            </a:r>
            <a:r>
              <a:rPr lang="cs-CZ" sz="2800" dirty="0" err="1"/>
              <a:t>Gödöllő</a:t>
            </a:r>
            <a:r>
              <a:rPr lang="cs-CZ" sz="2800" dirty="0"/>
              <a:t>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10423963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Soubor:Gödöllő - Palace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04665"/>
            <a:ext cx="5184576" cy="363069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File:Georg Raab 00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backgroundRemoval t="167" b="100000" l="0" r="99588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052736"/>
            <a:ext cx="4320480" cy="533601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40402496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83568" y="908720"/>
            <a:ext cx="7920880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hangingPunct="0"/>
            <a:r>
              <a:rPr lang="cs-CZ" sz="2800" dirty="0" smtClean="0"/>
              <a:t>Společné pro obě části:</a:t>
            </a:r>
          </a:p>
          <a:p>
            <a:pPr marL="457200" indent="-457200" hangingPunct="0">
              <a:buFont typeface="Arial" pitchFamily="34" charset="0"/>
              <a:buChar char="•"/>
            </a:pPr>
            <a:r>
              <a:rPr lang="cs-CZ" sz="2800" dirty="0" smtClean="0"/>
              <a:t>osoba panovníka -  král Uherska </a:t>
            </a:r>
            <a:r>
              <a:rPr lang="cs-CZ" sz="2800" dirty="0"/>
              <a:t>a </a:t>
            </a:r>
            <a:r>
              <a:rPr lang="cs-CZ" sz="2800" dirty="0" smtClean="0"/>
              <a:t>císař Rakouska </a:t>
            </a:r>
          </a:p>
          <a:p>
            <a:pPr marL="457200" indent="-457200" hangingPunct="0">
              <a:buFont typeface="Arial" pitchFamily="34" charset="0"/>
              <a:buChar char="•"/>
            </a:pPr>
            <a:r>
              <a:rPr lang="cs-CZ" sz="2800" dirty="0" smtClean="0"/>
              <a:t>ministerstvo zahraničí</a:t>
            </a:r>
          </a:p>
          <a:p>
            <a:pPr marL="457200" indent="-457200" hangingPunct="0">
              <a:buFont typeface="Arial" pitchFamily="34" charset="0"/>
              <a:buChar char="•"/>
            </a:pPr>
            <a:r>
              <a:rPr lang="cs-CZ" sz="2800" dirty="0" smtClean="0"/>
              <a:t>ministerstvo války</a:t>
            </a:r>
          </a:p>
          <a:p>
            <a:pPr marL="457200" indent="-457200" hangingPunct="0">
              <a:buFont typeface="Arial" pitchFamily="34" charset="0"/>
              <a:buChar char="•"/>
            </a:pPr>
            <a:r>
              <a:rPr lang="cs-CZ" sz="2800" dirty="0" smtClean="0"/>
              <a:t>říšské </a:t>
            </a:r>
            <a:r>
              <a:rPr lang="cs-CZ" sz="2800" dirty="0"/>
              <a:t>ministerstvo </a:t>
            </a:r>
            <a:r>
              <a:rPr lang="cs-CZ" sz="2800" dirty="0" smtClean="0"/>
              <a:t>financí.</a:t>
            </a:r>
          </a:p>
          <a:p>
            <a:pPr hangingPunct="0"/>
            <a:endParaRPr lang="cs-CZ" sz="2800" dirty="0" smtClean="0"/>
          </a:p>
          <a:p>
            <a:pPr marL="457200" indent="-457200" hangingPunct="0">
              <a:buFont typeface="Arial" pitchFamily="34" charset="0"/>
              <a:buChar char="•"/>
            </a:pPr>
            <a:r>
              <a:rPr lang="cs-CZ" sz="2800" dirty="0" smtClean="0"/>
              <a:t>obchodní a celní unie</a:t>
            </a:r>
          </a:p>
          <a:p>
            <a:pPr marL="457200" indent="-457200" hangingPunct="0">
              <a:buFont typeface="Arial" pitchFamily="34" charset="0"/>
              <a:buChar char="•"/>
            </a:pPr>
            <a:r>
              <a:rPr lang="cs-CZ" sz="2800" dirty="0" smtClean="0"/>
              <a:t>jednotná měna – zlatý, později koruna</a:t>
            </a:r>
          </a:p>
          <a:p>
            <a:pPr hangingPunct="0"/>
            <a:r>
              <a:rPr lang="cs-CZ" dirty="0"/>
              <a:t> </a:t>
            </a:r>
          </a:p>
          <a:p>
            <a:endParaRPr lang="cs-CZ" dirty="0"/>
          </a:p>
        </p:txBody>
      </p:sp>
      <p:pic>
        <p:nvPicPr>
          <p:cNvPr id="2050" name="Picture 2" descr="Soubor:AHG 1000 1880 obverse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4653136"/>
            <a:ext cx="2718875" cy="187220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Soubor:AHK 10 1904 obverse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6297" y="4653136"/>
            <a:ext cx="3202618" cy="187220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9001076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83568" y="908720"/>
            <a:ext cx="7920880" cy="46782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hangingPunct="0"/>
            <a:endParaRPr lang="cs-CZ" dirty="0" smtClean="0"/>
          </a:p>
          <a:p>
            <a:pPr marL="285750" indent="-285750" hangingPunct="0">
              <a:buFont typeface="Arial" pitchFamily="34" charset="0"/>
              <a:buChar char="•"/>
            </a:pPr>
            <a:r>
              <a:rPr lang="cs-CZ" sz="2800" dirty="0" smtClean="0"/>
              <a:t>úprava </a:t>
            </a:r>
            <a:r>
              <a:rPr lang="cs-CZ" sz="2800" dirty="0"/>
              <a:t>národnostní otázky se řídila zákony příslušné části </a:t>
            </a:r>
            <a:r>
              <a:rPr lang="cs-CZ" sz="2800" dirty="0" smtClean="0"/>
              <a:t>říše</a:t>
            </a:r>
          </a:p>
          <a:p>
            <a:pPr marL="285750" indent="-285750" hangingPunct="0">
              <a:buFont typeface="Arial" pitchFamily="34" charset="0"/>
              <a:buChar char="•"/>
            </a:pPr>
            <a:r>
              <a:rPr lang="cs-CZ" sz="2800" dirty="0" smtClean="0"/>
              <a:t>Předlitavsko – mnohonárodnostní stát – Češi nezískali žádné výhody        neúspěšný pokus o </a:t>
            </a:r>
            <a:r>
              <a:rPr lang="cs-CZ" sz="2800" dirty="0" err="1" smtClean="0"/>
              <a:t>rakousko</a:t>
            </a:r>
            <a:r>
              <a:rPr lang="cs-CZ" sz="2800" dirty="0" smtClean="0"/>
              <a:t> – české vyrovnání         politika pasivity – neúčast českých a moravských poslanců na Říšské radě – pasivní rezistence</a:t>
            </a:r>
          </a:p>
          <a:p>
            <a:pPr marL="285750" indent="-285750" hangingPunct="0">
              <a:buFont typeface="Arial" pitchFamily="34" charset="0"/>
              <a:buChar char="•"/>
            </a:pPr>
            <a:r>
              <a:rPr lang="cs-CZ" sz="2800" dirty="0" smtClean="0"/>
              <a:t>Zalitavsko – vyhlášení jednotného uherského národa– státní jazyk maďarština – maďarizace  i slovanských obyvatel</a:t>
            </a:r>
          </a:p>
        </p:txBody>
      </p:sp>
      <p:cxnSp>
        <p:nvCxnSpPr>
          <p:cNvPr id="6" name="Přímá spojnice se šipkou 5"/>
          <p:cNvCxnSpPr/>
          <p:nvPr/>
        </p:nvCxnSpPr>
        <p:spPr>
          <a:xfrm>
            <a:off x="4499992" y="2708920"/>
            <a:ext cx="432048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se šipkou 8"/>
          <p:cNvCxnSpPr/>
          <p:nvPr/>
        </p:nvCxnSpPr>
        <p:spPr>
          <a:xfrm>
            <a:off x="5161740" y="3140968"/>
            <a:ext cx="432048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11530655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2800" smtClean="0"/>
              <a:t>Zdroje:</a:t>
            </a:r>
            <a:endParaRPr lang="cs-CZ" sz="280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1000" dirty="0" smtClean="0">
                <a:hlinkClick r:id="rId2"/>
              </a:rPr>
              <a:t>http://commons.wikimedia.org/wiki/File:Franz_Joseph_of_Austria_1863.jpg?uselang=cs</a:t>
            </a:r>
          </a:p>
          <a:p>
            <a:endParaRPr lang="cs-CZ" sz="1000" dirty="0">
              <a:hlinkClick r:id="rId2"/>
            </a:endParaRPr>
          </a:p>
          <a:p>
            <a:r>
              <a:rPr lang="cs-CZ" sz="1000" dirty="0" smtClean="0">
                <a:hlinkClick r:id="rId3"/>
              </a:rPr>
              <a:t>http://upload.wikimedia.org/wikipedia/commons/9/94/Cisleithanien_Transleithanien.png</a:t>
            </a:r>
            <a:endParaRPr lang="cs-CZ" sz="1000" dirty="0" smtClean="0"/>
          </a:p>
          <a:p>
            <a:endParaRPr lang="cs-CZ" sz="1000" dirty="0">
              <a:hlinkClick r:id="rId4"/>
            </a:endParaRPr>
          </a:p>
          <a:p>
            <a:r>
              <a:rPr lang="cs-CZ" sz="1000" dirty="0" smtClean="0">
                <a:hlinkClick r:id="rId4"/>
              </a:rPr>
              <a:t>http://cs.wikipedia.org/wiki/Soubor:Austria-Hungary_map_cs.svg</a:t>
            </a:r>
            <a:endParaRPr lang="cs-CZ" sz="1000" u="sng" dirty="0" smtClean="0">
              <a:hlinkClick r:id="rId5"/>
            </a:endParaRPr>
          </a:p>
          <a:p>
            <a:endParaRPr lang="cs-CZ" sz="1000" u="sng" dirty="0">
              <a:hlinkClick r:id="rId5"/>
            </a:endParaRPr>
          </a:p>
          <a:p>
            <a:r>
              <a:rPr lang="cs-CZ" sz="1000" u="sng" dirty="0" smtClean="0">
                <a:hlinkClick r:id="rId5"/>
              </a:rPr>
              <a:t>http</a:t>
            </a:r>
            <a:r>
              <a:rPr lang="cs-CZ" sz="1000" u="sng" dirty="0">
                <a:hlinkClick r:id="rId5"/>
              </a:rPr>
              <a:t>://cs.wikipedia.org/wiki/Soubor:Austria-Hungaria_transparency.png</a:t>
            </a:r>
            <a:endParaRPr lang="cs-CZ" sz="1000" dirty="0"/>
          </a:p>
          <a:p>
            <a:r>
              <a:rPr lang="cs-CZ" sz="1000" u="sng" dirty="0">
                <a:hlinkClick r:id="rId6"/>
              </a:rPr>
              <a:t>http://cs.wikipedia.org/wiki/Soubor:Flag_of_Austria-Hungary_1869-1918.svg</a:t>
            </a:r>
            <a:endParaRPr lang="cs-CZ" sz="1000" u="sng" dirty="0" smtClean="0">
              <a:hlinkClick r:id="rId7"/>
            </a:endParaRPr>
          </a:p>
          <a:p>
            <a:endParaRPr lang="cs-CZ" sz="1000" u="sng" dirty="0">
              <a:hlinkClick r:id="rId7"/>
            </a:endParaRPr>
          </a:p>
          <a:p>
            <a:r>
              <a:rPr lang="cs-CZ" sz="1000" u="sng" dirty="0" smtClean="0">
                <a:hlinkClick r:id="rId7"/>
              </a:rPr>
              <a:t>http</a:t>
            </a:r>
            <a:r>
              <a:rPr lang="cs-CZ" sz="1000" u="sng" dirty="0">
                <a:hlinkClick r:id="rId7"/>
              </a:rPr>
              <a:t>://</a:t>
            </a:r>
            <a:r>
              <a:rPr lang="cs-CZ" sz="1000" u="sng" dirty="0" smtClean="0">
                <a:hlinkClick r:id="rId7"/>
              </a:rPr>
              <a:t>cs.wikipedia.org/wiki/Soubor:Ferenc_J%C3%B3zsef_koron%C3%A1z%C3%A1sa_Bud%C3%A1n.jpg</a:t>
            </a:r>
            <a:endParaRPr lang="cs-CZ" sz="1000" u="sng" dirty="0" smtClean="0"/>
          </a:p>
          <a:p>
            <a:endParaRPr lang="cs-CZ" sz="1000" u="sng" dirty="0"/>
          </a:p>
          <a:p>
            <a:r>
              <a:rPr lang="cs-CZ" sz="1000" dirty="0" smtClean="0">
                <a:hlinkClick r:id="rId8"/>
              </a:rPr>
              <a:t>http://commons.wikimedia.org/wiki/File:Georg_Raab_002.jpg?uselang=cs</a:t>
            </a:r>
            <a:endParaRPr lang="cs-CZ" sz="1000" dirty="0" smtClean="0"/>
          </a:p>
          <a:p>
            <a:r>
              <a:rPr lang="cs-CZ" sz="1000" dirty="0" smtClean="0">
                <a:hlinkClick r:id="rId9"/>
              </a:rPr>
              <a:t>http://cs.wikipedia.org/wiki/Soubor:G%C3%B6d%C3%B6ll%C5%91_-_Palace.jpg</a:t>
            </a:r>
            <a:endParaRPr lang="cs-CZ" sz="1000" dirty="0" smtClean="0">
              <a:hlinkClick r:id="rId10"/>
            </a:endParaRPr>
          </a:p>
          <a:p>
            <a:endParaRPr lang="cs-CZ" sz="1000" dirty="0">
              <a:hlinkClick r:id="rId10"/>
            </a:endParaRPr>
          </a:p>
          <a:p>
            <a:endParaRPr lang="cs-CZ" sz="1000" dirty="0" smtClean="0">
              <a:hlinkClick r:id="rId10"/>
            </a:endParaRPr>
          </a:p>
          <a:p>
            <a:r>
              <a:rPr lang="cs-CZ" sz="1000" dirty="0" smtClean="0">
                <a:hlinkClick r:id="rId10"/>
              </a:rPr>
              <a:t>http://cs.wikipedia.org/wiki/Soubor:AHK_10_1904_obverse.jpg</a:t>
            </a:r>
            <a:endParaRPr lang="cs-CZ" sz="1000" dirty="0" smtClean="0"/>
          </a:p>
          <a:p>
            <a:r>
              <a:rPr lang="cs-CZ" sz="1000" dirty="0" smtClean="0">
                <a:hlinkClick r:id="rId11"/>
              </a:rPr>
              <a:t>http://cs.wikipedia.org/wiki/Soubor:AHG_1000_1880_obverse.jpg</a:t>
            </a:r>
            <a:endParaRPr lang="cs-CZ" sz="1000" dirty="0"/>
          </a:p>
        </p:txBody>
      </p:sp>
    </p:spTree>
    <p:extLst>
      <p:ext uri="{BB962C8B-B14F-4D97-AF65-F5344CB8AC3E}">
        <p14:creationId xmlns="" xmlns:p14="http://schemas.microsoft.com/office/powerpoint/2010/main" val="4070270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355</TotalTime>
  <Words>217</Words>
  <Application>Microsoft Office PowerPoint</Application>
  <PresentationFormat>Předvádění na obrazovce (4:3)</PresentationFormat>
  <Paragraphs>67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Motiv systému Office</vt:lpstr>
      <vt:lpstr>Snímek 1</vt:lpstr>
      <vt:lpstr>Rakousko – uherské vyrovnání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Zdroje: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Rakousko – Uherské vyrovnání</dc:title>
  <dc:creator>Karin</dc:creator>
  <cp:lastModifiedBy>Aleš</cp:lastModifiedBy>
  <cp:revision>18</cp:revision>
  <dcterms:created xsi:type="dcterms:W3CDTF">2013-04-09T16:45:29Z</dcterms:created>
  <dcterms:modified xsi:type="dcterms:W3CDTF">2013-04-28T18:16:31Z</dcterms:modified>
</cp:coreProperties>
</file>