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Override PartName="/ppt/comments/comment8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Default Extension="wdp" ContentType="image/vnd.ms-photo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omments/comment9.xml" ContentType="application/vnd.openxmlformats-officedocument.presentationml.comment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89" r:id="rId2"/>
    <p:sldId id="257" r:id="rId3"/>
    <p:sldId id="287" r:id="rId4"/>
    <p:sldId id="279" r:id="rId5"/>
    <p:sldId id="271" r:id="rId6"/>
    <p:sldId id="286" r:id="rId7"/>
    <p:sldId id="273" r:id="rId8"/>
    <p:sldId id="256" r:id="rId9"/>
    <p:sldId id="274" r:id="rId10"/>
    <p:sldId id="263" r:id="rId11"/>
    <p:sldId id="260" r:id="rId12"/>
    <p:sldId id="261" r:id="rId13"/>
    <p:sldId id="267" r:id="rId14"/>
    <p:sldId id="264" r:id="rId15"/>
    <p:sldId id="275" r:id="rId16"/>
    <p:sldId id="276" r:id="rId17"/>
    <p:sldId id="280" r:id="rId18"/>
    <p:sldId id="288" r:id="rId19"/>
    <p:sldId id="27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Karin" initials="K" lastIdx="1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4-15T19:32:02.737" idx="3">
    <p:pos x="10" y="10"/>
    <p:text>Model Trojského koně na nábřeží v Canakale - rekvizita z filmu Trója
Po kliknutí na obrázek se spustí sekvence z tohoto filmu. Žáci by měli uvažovat jestli Trója existovala, je výtvorem amerických filmařů, nebo Homéra?
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4-15T21:38:52.246" idx="8">
    <p:pos x="10" y="10"/>
    <p:text>Dále jsou fotografie současného stavu Tróji, archeologických vykopávek a okolní krajiny.</p:tex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4-15T20:18:59.036" idx="4">
    <p:pos x="10" y="10"/>
    <p:text>Porovnejte dnešní krajinu s krajinou z filmu. Liší se hlavně vzdáleností od moře - původně stála opravdu Trója na břehu moře, ale později byl záliv zanesen a moře je vzdáleno 5 km</p:tex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4-15T20:19:34.565" idx="5">
    <p:pos x="5148" y="164"/>
    <p:text>Plánek vrstev v Tróje</p:tex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4-15T19:28:45.524" idx="1">
    <p:pos x="10" y="10"/>
    <p:text>Model Tróji v Canakale</p:tex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4-15T21:40:44.781" idx="9">
    <p:pos x="10" y="10"/>
    <p:text>Na těchto fotkách je vidět, jak se mísí vrstvy z různých dob - např. tady pálené a nepálené cihly i kamenné zdivo</p:tex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4-15T21:42:15.397" idx="10">
    <p:pos x="10" y="10"/>
    <p:text>Rekonstrukce jedné rampy ve skutečnosti a v obraze.</p:tex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4-15T21:45:15.565" idx="11">
    <p:pos x="10" y="10"/>
    <p:text>Původní podoba Schliemannovy sondy, kterou se snažil prokopat do nejnižších vrstev. Vrstvy nebyly jasně odděleny, ale promíchány, sonda řadu nálezů poškodila. Ve výkopu jsou patrné cedulky s číslováním vrstev tak, jak je popisují dnešní archeologové.</p:text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4-15T21:47:44.333" idx="12">
    <p:pos x="10" y="10"/>
    <p:text>Část tzv. Priamova pokladu má na sobě Schliemannova druhá manželka Sofie.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9946CF-D2C3-4170-852B-6AA20374864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27DC20-A9AE-4797-B43A-88DE5AEF5E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93948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C0F43-D347-4F52-BA16-8D2F2887DB4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AB75A-9F26-42C6-BBFA-77B452FB81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32121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C0F43-D347-4F52-BA16-8D2F2887DB4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AB75A-9F26-42C6-BBFA-77B452FB81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12858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C0F43-D347-4F52-BA16-8D2F2887DB4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AB75A-9F26-42C6-BBFA-77B452FB81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62264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C0F43-D347-4F52-BA16-8D2F2887DB4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AB75A-9F26-42C6-BBFA-77B452FB81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80855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C0F43-D347-4F52-BA16-8D2F2887DB4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AB75A-9F26-42C6-BBFA-77B452FB81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31968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C0F43-D347-4F52-BA16-8D2F2887DB4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AB75A-9F26-42C6-BBFA-77B452FB81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46378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C0F43-D347-4F52-BA16-8D2F2887DB4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AB75A-9F26-42C6-BBFA-77B452FB81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89518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C0F43-D347-4F52-BA16-8D2F2887DB4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AB75A-9F26-42C6-BBFA-77B452FB81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61812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C0F43-D347-4F52-BA16-8D2F2887DB4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AB75A-9F26-42C6-BBFA-77B452FB81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80518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C0F43-D347-4F52-BA16-8D2F2887DB4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AB75A-9F26-42C6-BBFA-77B452FB81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09282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C0F43-D347-4F52-BA16-8D2F2887DB4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AB75A-9F26-42C6-BBFA-77B452FB81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06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FC0F43-D347-4F52-BA16-8D2F2887DB4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6AB75A-9F26-42C6-BBFA-77B452FB81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03295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youtube.com/watch?v=SH3bQlgMvpE" TargetMode="External"/><Relationship Id="rId1" Type="http://schemas.openxmlformats.org/officeDocument/2006/relationships/slideLayout" Target="../slideLayouts/slideLayout7.xml"/><Relationship Id="rId5" Type="http://schemas.openxmlformats.org/officeDocument/2006/relationships/comments" Target="../comments/comment1.xml"/><Relationship Id="rId4" Type="http://schemas.openxmlformats.org/officeDocument/2006/relationships/image" Target="../media/image3.gi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comments" Target="../comments/commen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4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5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comments" Target="../comments/comment6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comments" Target="../comments/comment9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lan_Troy-Hisarlik-da.svghttp:/cs.wikipedia.org/wiki/Soubor:Heinrich_Schliemann.jpg" TargetMode="External"/><Relationship Id="rId2" Type="http://schemas.openxmlformats.org/officeDocument/2006/relationships/hyperlink" Target="http://upload.wikimedia.org/wikipedia/commons/0/0e/Troa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Egejsk%C3%A9_mo%C5%99e" TargetMode="External"/><Relationship Id="rId5" Type="http://schemas.openxmlformats.org/officeDocument/2006/relationships/hyperlink" Target="http://commons.wikimedia.org/wiki/File:Tesoro_di_priamo,_orecchino_con_pendenti,_oro,_cat._155.JPG?uselang=cs" TargetMode="External"/><Relationship Id="rId4" Type="http://schemas.openxmlformats.org/officeDocument/2006/relationships/hyperlink" Target="http://commons.wikimedia.org/wiki/File:Sophia_schliemann.gif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CC"/>
          </a:solidFill>
        </p:spPr>
        <p:txBody>
          <a:bodyPr>
            <a:normAutofit fontScale="62500" lnSpcReduction="20000"/>
          </a:bodyPr>
          <a:lstStyle/>
          <a:p>
            <a:r>
              <a:rPr lang="cs-CZ" b="1" dirty="0"/>
              <a:t>Název projektu: Zkvalitnění výuky cizích jazyků </a:t>
            </a:r>
            <a:br>
              <a:rPr lang="cs-CZ" b="1" dirty="0"/>
            </a:br>
            <a:endParaRPr lang="cs-CZ" b="1" dirty="0"/>
          </a:p>
          <a:p>
            <a:r>
              <a:rPr lang="cs-CZ" b="1" dirty="0"/>
              <a:t>Číslo projektu: </a:t>
            </a:r>
            <a:r>
              <a:rPr lang="cs-CZ" b="1" dirty="0" smtClean="0"/>
              <a:t>CZ.1.07/1.4.00/21.3228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  <a:p>
            <a:r>
              <a:rPr lang="cs-CZ" b="1" dirty="0"/>
              <a:t>Základní škola Havlíčkův Brod, </a:t>
            </a:r>
            <a:r>
              <a:rPr lang="cs-CZ" b="1" dirty="0" err="1"/>
              <a:t>Štáflova</a:t>
            </a:r>
            <a:r>
              <a:rPr lang="cs-CZ" b="1" dirty="0"/>
              <a:t> </a:t>
            </a:r>
            <a:r>
              <a:rPr lang="cs-CZ" b="1" dirty="0" smtClean="0"/>
              <a:t>2004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  <a:p>
            <a:r>
              <a:rPr lang="cs-CZ" b="1" dirty="0"/>
              <a:t>Jméno: Karin Šubrtová </a:t>
            </a:r>
            <a:r>
              <a:rPr lang="cs-CZ" b="1" dirty="0" smtClean="0"/>
              <a:t>		Datum</a:t>
            </a:r>
            <a:r>
              <a:rPr lang="cs-CZ" b="1" dirty="0"/>
              <a:t>: </a:t>
            </a:r>
            <a:r>
              <a:rPr lang="cs-CZ" b="1" dirty="0" smtClean="0"/>
              <a:t>duben 2013</a:t>
            </a:r>
            <a:endParaRPr lang="cs-CZ" dirty="0"/>
          </a:p>
          <a:p>
            <a:r>
              <a:rPr lang="cs-CZ" b="1" dirty="0"/>
              <a:t>Ročník: </a:t>
            </a:r>
            <a:r>
              <a:rPr lang="cs-CZ" b="1" dirty="0" smtClean="0"/>
              <a:t>6.</a:t>
            </a:r>
            <a:endParaRPr lang="cs-CZ" dirty="0"/>
          </a:p>
          <a:p>
            <a:r>
              <a:rPr lang="cs-CZ" b="1" dirty="0"/>
              <a:t>Vzdělávací oblast: Člověk a společnost </a:t>
            </a:r>
            <a:endParaRPr lang="cs-CZ" dirty="0"/>
          </a:p>
          <a:p>
            <a:r>
              <a:rPr lang="cs-CZ" b="1" dirty="0"/>
              <a:t>Vzdělávací obor: Dějepis</a:t>
            </a:r>
            <a:endParaRPr lang="cs-CZ" dirty="0"/>
          </a:p>
          <a:p>
            <a:r>
              <a:rPr lang="cs-CZ" b="1" dirty="0"/>
              <a:t>Název, téma: </a:t>
            </a:r>
            <a:r>
              <a:rPr lang="cs-CZ" sz="4000" b="1" dirty="0" smtClean="0"/>
              <a:t>VY_32_INOVACE_</a:t>
            </a:r>
            <a:r>
              <a:rPr lang="cs-CZ" sz="4000" b="1" dirty="0" err="1" smtClean="0"/>
              <a:t>Dě</a:t>
            </a:r>
            <a:r>
              <a:rPr lang="cs-CZ" sz="4000" b="1" smtClean="0"/>
              <a:t>_06_Trója_6.ročník</a:t>
            </a:r>
            <a:endParaRPr lang="cs-CZ" sz="4000" dirty="0" smtClean="0"/>
          </a:p>
          <a:p>
            <a:r>
              <a:rPr lang="cs-CZ" b="1" dirty="0" smtClean="0"/>
              <a:t>Metodické doporučení/ anotace: </a:t>
            </a:r>
            <a:r>
              <a:rPr lang="cs-CZ" dirty="0" smtClean="0"/>
              <a:t>Prezentace</a:t>
            </a:r>
            <a:r>
              <a:rPr lang="cs-CZ" dirty="0" smtClean="0"/>
              <a:t> </a:t>
            </a:r>
            <a:r>
              <a:rPr lang="cs-CZ" dirty="0" smtClean="0"/>
              <a:t>se věnuje Homérově příběhu o Tróji, srovnává ji s filmem Trója a současným stavem. </a:t>
            </a:r>
            <a:r>
              <a:rPr lang="cs-CZ" dirty="0"/>
              <a:t> </a:t>
            </a:r>
            <a:r>
              <a:rPr lang="cs-CZ" dirty="0" smtClean="0"/>
              <a:t>Druhá část popisuje archeologa H. </a:t>
            </a:r>
            <a:r>
              <a:rPr lang="cs-CZ" dirty="0" err="1" smtClean="0"/>
              <a:t>Schliemanna</a:t>
            </a:r>
            <a:r>
              <a:rPr lang="cs-CZ" dirty="0" smtClean="0"/>
              <a:t>. Metodické poznámky jsou uvedeny na některých stranách v komentářích.</a:t>
            </a:r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32656"/>
            <a:ext cx="5616624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3888816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Turecko - fotky\PICT391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383868" y="1232756"/>
            <a:ext cx="6048672" cy="453650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Domovská stránka YouTub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-13652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omovská stránka YouTub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158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Domovská stránka YouTub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5" y="1682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15616" y="1772816"/>
            <a:ext cx="212859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Bylo, nebylo?</a:t>
            </a:r>
          </a:p>
        </p:txBody>
      </p:sp>
    </p:spTree>
    <p:extLst>
      <p:ext uri="{BB962C8B-B14F-4D97-AF65-F5344CB8AC3E}">
        <p14:creationId xmlns="" xmlns:p14="http://schemas.microsoft.com/office/powerpoint/2010/main" val="4172078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Homérův příběh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Trojskou válku popsal básník Homér ve svém eposu Ilias (</a:t>
            </a:r>
            <a:r>
              <a:rPr lang="cs-CZ" dirty="0" err="1" smtClean="0"/>
              <a:t>Trója</a:t>
            </a:r>
            <a:r>
              <a:rPr lang="cs-CZ" dirty="0" smtClean="0"/>
              <a:t> řecky)</a:t>
            </a:r>
          </a:p>
          <a:p>
            <a:r>
              <a:rPr lang="cs-CZ" dirty="0" smtClean="0"/>
              <a:t>Vypráví o dobývání města vojáky z řeckých měst, např. Athén, Sparty, Mykén, jako odplatu za únos Heleny, manželky spartského krále </a:t>
            </a:r>
            <a:r>
              <a:rPr lang="cs-CZ" dirty="0" err="1" smtClean="0"/>
              <a:t>Meneláa</a:t>
            </a:r>
            <a:r>
              <a:rPr lang="cs-CZ" dirty="0" smtClean="0"/>
              <a:t> trojským princem Paridem</a:t>
            </a:r>
          </a:p>
          <a:p>
            <a:r>
              <a:rPr lang="cs-CZ" dirty="0" smtClean="0"/>
              <a:t>Únosu předcházel tzv. Paridův soud, kdy měl vybrat nejkrásnější bohyni – vybral </a:t>
            </a:r>
            <a:r>
              <a:rPr lang="cs-CZ" dirty="0" err="1" smtClean="0"/>
              <a:t>Afrodité</a:t>
            </a:r>
            <a:r>
              <a:rPr lang="cs-CZ" dirty="0" smtClean="0"/>
              <a:t> a ta mu za odměnu slíbila lásku nejkrásnější ženy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1856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D:\Turecko - fotky\PICT384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636912"/>
            <a:ext cx="5280587" cy="39604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882044" y="810473"/>
            <a:ext cx="7772400" cy="1470025"/>
          </a:xfrm>
        </p:spPr>
        <p:txBody>
          <a:bodyPr/>
          <a:lstStyle/>
          <a:p>
            <a:r>
              <a:rPr lang="cs-CZ" sz="6600" dirty="0" smtClean="0"/>
              <a:t>TRÓJA</a:t>
            </a:r>
            <a:endParaRPr lang="cs-CZ" sz="66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990193" y="5229200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7" name="Picture 2" descr="D:\Turecko - fotky\PICT387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4664"/>
            <a:ext cx="4536504" cy="340237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766243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1431" y="188640"/>
            <a:ext cx="4888347" cy="5066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48709"/>
            <a:ext cx="4746688" cy="4860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leva 4"/>
          <p:cNvSpPr/>
          <p:nvPr/>
        </p:nvSpPr>
        <p:spPr>
          <a:xfrm rot="21155114">
            <a:off x="2810475" y="2512300"/>
            <a:ext cx="3003948" cy="174500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24031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7" y="548680"/>
            <a:ext cx="4104456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Pohled vrchu </a:t>
            </a:r>
            <a:r>
              <a:rPr lang="cs-CZ" sz="2800" dirty="0" err="1" smtClean="0"/>
              <a:t>Hissarlik</a:t>
            </a:r>
            <a:r>
              <a:rPr lang="cs-CZ" sz="2800" dirty="0" smtClean="0"/>
              <a:t> do krajiny</a:t>
            </a:r>
            <a:endParaRPr lang="cs-CZ" sz="2800" dirty="0"/>
          </a:p>
        </p:txBody>
      </p:sp>
      <p:pic>
        <p:nvPicPr>
          <p:cNvPr id="5122" name="Picture 2" descr="D:\Turecko - fotky\PICT386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673686" y="1014945"/>
            <a:ext cx="6034377" cy="452578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D:\Turecko - fotky\PICT3849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4606" b="13361"/>
          <a:stretch/>
        </p:blipFill>
        <p:spPr bwMode="auto">
          <a:xfrm>
            <a:off x="107504" y="2132856"/>
            <a:ext cx="4420814" cy="33639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400390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60648"/>
            <a:ext cx="7128792" cy="64309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75966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D:\Turecko - fotky\PICT391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8064896" cy="60486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588242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1052736"/>
            <a:ext cx="813690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Při archeologickém průzkumu se zjistilo, že místo bylo osídleno v průběhu několika tisíciletí.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n</a:t>
            </a:r>
            <a:r>
              <a:rPr lang="cs-CZ" sz="2800" dirty="0" smtClean="0"/>
              <a:t>ejstarší vrstva  již z pozdního neolitu – druhá polovina 4. tisíciletí př. n. l.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nejmladší z doby římského císařství.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Homérská </a:t>
            </a:r>
            <a:r>
              <a:rPr lang="cs-CZ" sz="2800" dirty="0" err="1" smtClean="0"/>
              <a:t>Trója</a:t>
            </a:r>
            <a:r>
              <a:rPr lang="cs-CZ" sz="2800" dirty="0" smtClean="0"/>
              <a:t> je kladena do šesté vrstvy (15.-12. století př. n. l.) - </a:t>
            </a:r>
            <a:r>
              <a:rPr lang="cs-CZ" sz="2800" dirty="0" err="1" smtClean="0"/>
              <a:t>Schliemann</a:t>
            </a:r>
            <a:r>
              <a:rPr lang="cs-CZ" sz="2800" dirty="0" smtClean="0"/>
              <a:t> ji však omylem (na základě tzv. Priamova pokladu) kladl do vrstvy druhé, z konce 3. tisíciletí př. n. l.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3793529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Průřez vrchem </a:t>
            </a:r>
            <a:r>
              <a:rPr lang="cs-CZ" sz="3200" dirty="0" err="1" smtClean="0"/>
              <a:t>Hissarlik</a:t>
            </a:r>
            <a:endParaRPr lang="cs-CZ" sz="3200" dirty="0"/>
          </a:p>
        </p:txBody>
      </p:sp>
      <p:pic>
        <p:nvPicPr>
          <p:cNvPr id="8194" name="Picture 2" descr="D:\Turecko - fotky\PICT3862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2862" t="19503" r="20080" b="23439"/>
          <a:stretch/>
        </p:blipFill>
        <p:spPr bwMode="auto">
          <a:xfrm>
            <a:off x="1259632" y="1556792"/>
            <a:ext cx="6624736" cy="49685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13576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D:\Turecko - fotky\PICT384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1"/>
            <a:ext cx="6720745" cy="504055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D:\Turecko - fotky\PICT387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429000"/>
            <a:ext cx="4320480" cy="32403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522445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D:\Turecko - fotky\PICT3856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8651" r="10367" b="16569"/>
          <a:stretch/>
        </p:blipFill>
        <p:spPr bwMode="auto">
          <a:xfrm>
            <a:off x="251520" y="260648"/>
            <a:ext cx="5409051" cy="293188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D:\Turecko - fotky\PICT385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181600" y="-3886200"/>
            <a:ext cx="4800000" cy="360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D:\Turecko - fotky\PICT385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181600" y="-3886200"/>
            <a:ext cx="2600960" cy="19507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D:\Turecko - fotky\PICT385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636912"/>
            <a:ext cx="5136636" cy="385247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831903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2290" name="Picture 2" descr="D:\Turecko - fotky\PICT386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836712"/>
            <a:ext cx="7704856" cy="577864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D:\Turecko - fotky\PICT3866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5634" t="55013" r="46023" b="11141"/>
          <a:stretch/>
        </p:blipFill>
        <p:spPr bwMode="auto">
          <a:xfrm>
            <a:off x="251520" y="260648"/>
            <a:ext cx="3744416" cy="196613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049077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err="1" smtClean="0"/>
              <a:t>Schliemannova</a:t>
            </a:r>
            <a:r>
              <a:rPr lang="cs-CZ" sz="3600" dirty="0" smtClean="0"/>
              <a:t> sonda – porušila ostatní vrstvy</a:t>
            </a:r>
            <a:endParaRPr lang="cs-CZ" sz="3600" dirty="0"/>
          </a:p>
        </p:txBody>
      </p:sp>
      <p:pic>
        <p:nvPicPr>
          <p:cNvPr id="9218" name="Picture 2" descr="D:\Turecko - fotky\PICT3863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083" t="11694" r="21245" b="6270"/>
          <a:stretch/>
        </p:blipFill>
        <p:spPr bwMode="auto">
          <a:xfrm rot="5400000">
            <a:off x="148119" y="1941222"/>
            <a:ext cx="4958554" cy="403167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D:\Turecko - fotky\PICT386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151953" y="2048847"/>
            <a:ext cx="5088567" cy="38164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484783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Soubor:Heinrich Schlieman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976" y="558100"/>
            <a:ext cx="3335088" cy="47530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283968" y="558100"/>
            <a:ext cx="4572000" cy="61247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b="1" dirty="0" smtClean="0"/>
              <a:t>Heinrich </a:t>
            </a:r>
            <a:r>
              <a:rPr lang="cs-CZ" sz="2800" b="1" dirty="0" err="1" smtClean="0"/>
              <a:t>Schliemann</a:t>
            </a:r>
            <a:endParaRPr lang="cs-CZ" sz="2800" b="1" dirty="0" smtClean="0"/>
          </a:p>
          <a:p>
            <a:r>
              <a:rPr lang="cs-CZ" sz="2800" dirty="0" smtClean="0"/>
              <a:t>1822 – 1890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německý podnikatel, obchodník a archeolog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pátral na severozápadě Malé Asie a podle popisů krajiny v Homérově eposu Ilias (Iliada) nalezl legendární město </a:t>
            </a:r>
            <a:r>
              <a:rPr lang="cs-CZ" sz="2800" dirty="0" err="1" smtClean="0"/>
              <a:t>Trója</a:t>
            </a:r>
            <a:r>
              <a:rPr lang="cs-CZ" sz="2800" dirty="0" smtClean="0"/>
              <a:t> a později i Mykény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vše financoval z vlastního podnikání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dorozuměl se 16 jazyky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2604215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436072"/>
            <a:ext cx="7974632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 vydělání dostatku peněz, rozhodl se studovat historii starého Řecka, aby mohl odjet pátrat po bájné a jím tolik obdivované </a:t>
            </a:r>
            <a:r>
              <a:rPr lang="cs-CZ" sz="2800" dirty="0" err="1" smtClean="0"/>
              <a:t>Tróji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navštívil při studiu archeologie řadu míst v Evropě i mimo Evropu (Paříž, Japonsko, Čína, Skandinávie, Sýrie…)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podle Homérova vyprávění nalezl polohu, kde kdysi mělo město stát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na kopci </a:t>
            </a:r>
            <a:r>
              <a:rPr lang="cs-CZ" sz="2800" dirty="0" err="1" smtClean="0"/>
              <a:t>Hissarlik</a:t>
            </a:r>
            <a:r>
              <a:rPr lang="cs-CZ" sz="2800" dirty="0" smtClean="0"/>
              <a:t> v říjnu 1870 zahájil výkopy</a:t>
            </a: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brzy vykopal mnoho zdí, řadu nálezů však poškodil už při kopání sondy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nalezl tzv. Priamův poklad (mnoho zlatých předmětů), který tajně vyvezl ze země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1872270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File:Sophia schliemann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3506" b="97417" l="4750" r="9125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85306"/>
            <a:ext cx="4419574" cy="598852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0" name="Picture 4" descr="File:Tesoro di priamo, orecchino con pendenti, oro, cat. 15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13243"/>
            <a:ext cx="2111896" cy="319984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211960" y="496857"/>
            <a:ext cx="201622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tzv. Priamův poklad</a:t>
            </a:r>
          </a:p>
        </p:txBody>
      </p:sp>
      <p:pic>
        <p:nvPicPr>
          <p:cNvPr id="9218" name="Picture 2" descr="http://upload.wikimedia.org/wikipedia/commons/thumb/b/b8/Tesoro_di_priamo%2C_salsiera_con_doppio_manico%2C_oro%2C_cat._5.JPG/320px-Tesoro_di_priamo%2C_salsiera_con_doppio_manico%2C_oro%2C_cat._5.JPG?uselang=cs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149080"/>
            <a:ext cx="3048000" cy="20574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312137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Turecko - fotky\PICT39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383868" y="1232756"/>
            <a:ext cx="6048672" cy="453650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Domovská stránka YouTub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-13652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omovská stránka YouTub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158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Domovská stránka YouTub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5" y="1682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15616" y="1772816"/>
            <a:ext cx="2402324" cy="18158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TAKŽE:</a:t>
            </a:r>
          </a:p>
          <a:p>
            <a:endParaRPr lang="cs-CZ" sz="2800" dirty="0"/>
          </a:p>
          <a:p>
            <a:r>
              <a:rPr lang="cs-CZ" sz="2800" dirty="0" smtClean="0"/>
              <a:t>BYLO, NEBYLO?</a:t>
            </a:r>
          </a:p>
        </p:txBody>
      </p:sp>
    </p:spTree>
    <p:extLst>
      <p:ext uri="{BB962C8B-B14F-4D97-AF65-F5344CB8AC3E}">
        <p14:creationId xmlns="" xmlns:p14="http://schemas.microsoft.com/office/powerpoint/2010/main" val="1805849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Texty a fotografie jsou vlastnictvím autora, nebo pocházejí z těchto zdrojů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hlinkClick r:id="rId2"/>
              </a:rPr>
              <a:t>http://upload.wikimedia.org/wikipedia/commons/0/0e/Troas.png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http://cs.wikipedia.org/wiki/Soubor:Plan_Troy-Hisarlik-da.svghttp://cs.wikipedia.org/wiki/Soubor:Heinrich_Schliemann.jpg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http://commons.wikimedia.org/wiki/File:Sophia_schliemann.gif?uselang=cs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http://commons.wikimedia.org/wiki/File:Tesoro_di_priamo,_orecchino_con_pendenti,_oro,_cat._155.JPG?uselang=cs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</a:t>
            </a:r>
            <a:r>
              <a:rPr lang="cs-CZ" sz="1400" dirty="0">
                <a:hlinkClick r:id="rId6"/>
              </a:rPr>
              <a:t>://cs.wikipedia.org/wiki/Egejsk%C3%A9_mo%C5%99e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895862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365</Words>
  <Application>Microsoft Office PowerPoint</Application>
  <PresentationFormat>Předvádění na obrazovce (4:3)</PresentationFormat>
  <Paragraphs>45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Snímek 1</vt:lpstr>
      <vt:lpstr>Snímek 2</vt:lpstr>
      <vt:lpstr>Homérův příběh</vt:lpstr>
      <vt:lpstr>TRÓJA</vt:lpstr>
      <vt:lpstr>Snímek 5</vt:lpstr>
      <vt:lpstr>Pohled vrchu Hissarlik do krajiny</vt:lpstr>
      <vt:lpstr>Snímek 7</vt:lpstr>
      <vt:lpstr>Snímek 8</vt:lpstr>
      <vt:lpstr>Snímek 9</vt:lpstr>
      <vt:lpstr>Průřez vrchem Hissarlik</vt:lpstr>
      <vt:lpstr>Snímek 11</vt:lpstr>
      <vt:lpstr>Snímek 12</vt:lpstr>
      <vt:lpstr>Snímek 13</vt:lpstr>
      <vt:lpstr>Schliemannova sonda – porušila ostatní vrstvy</vt:lpstr>
      <vt:lpstr>Snímek 15</vt:lpstr>
      <vt:lpstr>Snímek 16</vt:lpstr>
      <vt:lpstr>Snímek 17</vt:lpstr>
      <vt:lpstr>Snímek 18</vt:lpstr>
      <vt:lpstr>Texty a fotografie jsou vlastnictvím autora, nebo pocházejí z těchto zdrojů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Karin</dc:creator>
  <cp:lastModifiedBy>Aleš</cp:lastModifiedBy>
  <cp:revision>25</cp:revision>
  <dcterms:created xsi:type="dcterms:W3CDTF">2013-04-15T07:26:30Z</dcterms:created>
  <dcterms:modified xsi:type="dcterms:W3CDTF">2013-04-28T18:21:50Z</dcterms:modified>
</cp:coreProperties>
</file>