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81" r:id="rId2"/>
    <p:sldId id="339" r:id="rId3"/>
    <p:sldId id="319" r:id="rId4"/>
    <p:sldId id="328" r:id="rId5"/>
    <p:sldId id="332" r:id="rId6"/>
    <p:sldId id="333" r:id="rId7"/>
    <p:sldId id="334" r:id="rId8"/>
    <p:sldId id="335" r:id="rId9"/>
    <p:sldId id="336" r:id="rId10"/>
    <p:sldId id="337" r:id="rId11"/>
    <p:sldId id="330" r:id="rId12"/>
    <p:sldId id="288" r:id="rId13"/>
    <p:sldId id="283" r:id="rId14"/>
    <p:sldId id="289" r:id="rId15"/>
    <p:sldId id="286" r:id="rId16"/>
    <p:sldId id="285" r:id="rId17"/>
    <p:sldId id="287" r:id="rId18"/>
    <p:sldId id="284" r:id="rId19"/>
    <p:sldId id="294" r:id="rId20"/>
    <p:sldId id="295" r:id="rId21"/>
    <p:sldId id="323" r:id="rId22"/>
    <p:sldId id="296" r:id="rId23"/>
    <p:sldId id="320" r:id="rId24"/>
    <p:sldId id="322" r:id="rId25"/>
    <p:sldId id="321" r:id="rId26"/>
    <p:sldId id="324" r:id="rId27"/>
    <p:sldId id="325" r:id="rId28"/>
    <p:sldId id="326" r:id="rId29"/>
    <p:sldId id="327" r:id="rId30"/>
    <p:sldId id="331" r:id="rId31"/>
    <p:sldId id="338" r:id="rId32"/>
    <p:sldId id="306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11" autoAdjust="0"/>
    <p:restoredTop sz="94660"/>
  </p:normalViewPr>
  <p:slideViewPr>
    <p:cSldViewPr>
      <p:cViewPr varScale="1">
        <p:scale>
          <a:sx n="65" d="100"/>
          <a:sy n="65" d="100"/>
        </p:scale>
        <p:origin x="-42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1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C6816D-170C-43A8-B81B-79934891EAE6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4FB1A0-A4CE-42C5-B709-49075B4057F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9050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A0C0A5-7848-48C0-BE21-A01CA4842D3A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602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59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15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06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11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24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41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4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7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26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50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95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E5D2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0704120-1310-4820-8818-9EB38F4EC534}" type="datetimeFigureOut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28.4.2013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982452-E051-46AF-89DB-B45770F4D1E0}" type="slidenum">
              <a:rPr lang="cs-CZ" smtClean="0">
                <a:solidFill>
                  <a:srgbClr val="FFCCA6">
                    <a:lumMod val="50000"/>
                    <a:lumOff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CCA6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518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10" Type="http://schemas.openxmlformats.org/officeDocument/2006/relationships/image" Target="../media/image13.wmf"/><Relationship Id="rId4" Type="http://schemas.openxmlformats.org/officeDocument/2006/relationships/image" Target="../media/image8.wmf"/><Relationship Id="rId9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9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1.wdp"/><Relationship Id="rId7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11" Type="http://schemas.openxmlformats.org/officeDocument/2006/relationships/image" Target="../media/image19.wmf"/><Relationship Id="rId5" Type="http://schemas.openxmlformats.org/officeDocument/2006/relationships/image" Target="../media/image14.wmf"/><Relationship Id="rId10" Type="http://schemas.openxmlformats.org/officeDocument/2006/relationships/image" Target="../media/image18.wmf"/><Relationship Id="rId4" Type="http://schemas.openxmlformats.org/officeDocument/2006/relationships/image" Target="../media/image5.wmf"/><Relationship Id="rId9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5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wmf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microsoft.com/office/2007/relationships/hdphoto" Target="../media/hdphoto1.wdp"/><Relationship Id="rId7" Type="http://schemas.openxmlformats.org/officeDocument/2006/relationships/image" Target="../media/image22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31.wmf"/><Relationship Id="rId4" Type="http://schemas.openxmlformats.org/officeDocument/2006/relationships/image" Target="../media/image14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w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3877" y="332656"/>
            <a:ext cx="5716247" cy="20162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7720316"/>
              </p:ext>
            </p:extLst>
          </p:nvPr>
        </p:nvGraphicFramePr>
        <p:xfrm>
          <a:off x="1403648" y="2377545"/>
          <a:ext cx="6624736" cy="1800199"/>
        </p:xfrm>
        <a:graphic>
          <a:graphicData uri="http://schemas.openxmlformats.org/drawingml/2006/table">
            <a:tbl>
              <a:tblPr/>
              <a:tblGrid>
                <a:gridCol w="2097429"/>
                <a:gridCol w="4527307"/>
              </a:tblGrid>
              <a:tr h="6305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1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94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5"/>
          <p:cNvSpPr txBox="1"/>
          <p:nvPr/>
        </p:nvSpPr>
        <p:spPr>
          <a:xfrm>
            <a:off x="467544" y="4725144"/>
            <a:ext cx="8136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 smtClean="0">
                <a:solidFill>
                  <a:srgbClr val="000000"/>
                </a:solidFill>
              </a:rPr>
              <a:t>Název DUM:  </a:t>
            </a:r>
            <a:r>
              <a:rPr lang="cs-CZ" dirty="0" smtClean="0">
                <a:solidFill>
                  <a:srgbClr val="000000"/>
                </a:solidFill>
              </a:rPr>
              <a:t>VY_32_INOVACE_XV_2_10_Hudební nástroje 2</a:t>
            </a:r>
          </a:p>
          <a:p>
            <a:endParaRPr lang="cs-CZ" b="1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Šablona číslo:    </a:t>
            </a:r>
            <a:r>
              <a:rPr lang="cs-CZ" dirty="0" smtClean="0">
                <a:solidFill>
                  <a:srgbClr val="000000"/>
                </a:solidFill>
              </a:rPr>
              <a:t>XV</a:t>
            </a:r>
            <a:r>
              <a:rPr lang="cs-CZ" b="1" dirty="0" smtClean="0">
                <a:solidFill>
                  <a:srgbClr val="000000"/>
                </a:solidFill>
              </a:rPr>
              <a:t>          Sada číslo:     2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b="1" dirty="0" smtClean="0">
                <a:solidFill>
                  <a:srgbClr val="000000"/>
                </a:solidFill>
              </a:rPr>
              <a:t>          Pořadové číslo DUM:   </a:t>
            </a:r>
            <a:r>
              <a:rPr lang="cs-CZ" dirty="0" smtClean="0">
                <a:solidFill>
                  <a:srgbClr val="000000"/>
                </a:solidFill>
              </a:rPr>
              <a:t>10</a:t>
            </a:r>
          </a:p>
          <a:p>
            <a:endParaRPr lang="cs-CZ" b="1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Autor: </a:t>
            </a:r>
            <a:r>
              <a:rPr lang="cs-CZ" dirty="0" smtClean="0">
                <a:solidFill>
                  <a:srgbClr val="000000"/>
                </a:solidFill>
              </a:rPr>
              <a:t>Mgr. Renata Florianová</a:t>
            </a:r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34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162731"/>
              </p:ext>
            </p:extLst>
          </p:nvPr>
        </p:nvGraphicFramePr>
        <p:xfrm>
          <a:off x="467543" y="620688"/>
          <a:ext cx="8280918" cy="5907803"/>
        </p:xfrm>
        <a:graphic>
          <a:graphicData uri="http://schemas.openxmlformats.org/drawingml/2006/table">
            <a:tbl>
              <a:tblPr firstRow="1" firstCol="1" bandRow="1"/>
              <a:tblGrid>
                <a:gridCol w="2318478"/>
                <a:gridCol w="5962440"/>
              </a:tblGrid>
              <a:tr h="46534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Žák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opakuje učivo o hudebních nástrojích.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Učí se rozlišovat hudební nástroje 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bicí, dechové – dřevěné a žesťové, strunné – drnkací, smyčcové a klávesové 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do jednotlivých skupin.</a:t>
                      </a:r>
                      <a:endParaRPr lang="cs-CZ" sz="16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534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Žák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opakuje učivo o hudebních nástrojích.</a:t>
                      </a:r>
                      <a:endParaRPr lang="cs-CZ" sz="16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Typická věková skupina: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7 - 9 </a:t>
                      </a: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Nástroje 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bicí, dechové, strunné, smyčcové, klávesové</a:t>
                      </a:r>
                      <a:endParaRPr lang="cs-CZ" sz="16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Pomůcky a materiál: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Interaktivní tabule, pero, tužka, pastelky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Potřebný čas pro </a:t>
                      </a:r>
                      <a:r>
                        <a:rPr lang="cs-CZ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výuku: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 – 30 minut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Metodické zhodnocení a popis práce s digitálním učebním materiálem: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26729">
                <a:tc gridSpan="2">
                  <a:txBody>
                    <a:bodyPr/>
                    <a:lstStyle/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3-4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:      Úvodní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snímky. </a:t>
                      </a: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5:        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Žáci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rozhodnou, co není správné. Správnost ověří kliknutím na větu. (Buben je bicí nástroj.)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6:         Žáci kliknou na obrázek, který nepatří do dané skupiny bicích hudebních nástrojů. (Housle jsou smyčcový nástroj.)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7:         Žáci rozhodnou, co je správné. Správnost ověří kliknutím na větu. (Triangl je bicí nástroj.)</a:t>
                      </a: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8:         Žáci kliknou na obrázek, který nepatří do dané skupiny dechových hudebních nástrojů. (Kytara je strunný nástroj.)</a:t>
                      </a: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 9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:          Žáci rozhodnou, co je správné. Správnost ověří kliknutím na větu. (Flétna je dechový nástroj.)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10:        Žáci kliknou na obrázek, který nepatří do dané skupiny smyčcových hudebních nástrojů. </a:t>
                      </a: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                           (</a:t>
                      </a:r>
                      <a:r>
                        <a:rPr lang="cs-CZ" sz="1200" baseline="0" dirty="0" err="1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Banjo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je strunný drnkací nástroj.)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11-29:  Test o hudebních nástrojích. Správnost lze ověřit kliknutím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na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slovo. Správná odpověď se červeně zvýrazní a objeví se </a:t>
                      </a:r>
                      <a:r>
                        <a:rPr lang="cs-CZ" sz="1200" baseline="0" dirty="0" err="1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smajlík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. Při chybné odpovědi se zobrazí </a:t>
                      </a:r>
                      <a:r>
                        <a:rPr lang="cs-CZ" sz="1200" baseline="0" dirty="0" err="1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mračoun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. Při druhé prezentaci mohou žáci test řešit jednotlivě, ve dvojicích nebo ve skupinách. Správnost řešení zaznamenají do tabulky.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30:        Řešení testu.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31:        Snímek k vytisknutí.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Učební materiál byl ověřen na interaktivní tabuli.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</a:txBody>
                  <a:tcPr marL="36441" marR="36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5770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láček 3"/>
          <p:cNvSpPr/>
          <p:nvPr/>
        </p:nvSpPr>
        <p:spPr>
          <a:xfrm>
            <a:off x="1763688" y="188640"/>
            <a:ext cx="7128793" cy="2808312"/>
          </a:xfrm>
          <a:prstGeom prst="cloudCallout">
            <a:avLst>
              <a:gd name="adj1" fmla="val -24804"/>
              <a:gd name="adj2" fmla="val 109327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0000"/>
                </a:solidFill>
              </a:rPr>
              <a:t>Hudební nástroje 2</a:t>
            </a:r>
          </a:p>
        </p:txBody>
      </p:sp>
      <p:pic>
        <p:nvPicPr>
          <p:cNvPr id="2" name="Picture 4" descr="C:\Users\florianovar\AppData\Local\Microsoft\Windows\Temporary Internet Files\Content.IE5\KXBLGCBL\MC9004404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80928"/>
            <a:ext cx="3067776" cy="354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934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florianovar\AppData\Local\Microsoft\Windows\Temporary Internet Files\Content.IE5\KXBLGCBL\MC9004404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80928"/>
            <a:ext cx="3168352" cy="365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1763688" y="188640"/>
            <a:ext cx="7128793" cy="2808312"/>
          </a:xfrm>
          <a:prstGeom prst="cloudCallout">
            <a:avLst>
              <a:gd name="adj1" fmla="val -28709"/>
              <a:gd name="adj2" fmla="val 114578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0000"/>
                </a:solidFill>
              </a:rPr>
              <a:t>Opakuj, co už víš o hudebních nástrojích</a:t>
            </a:r>
          </a:p>
        </p:txBody>
      </p:sp>
    </p:spTree>
    <p:extLst>
      <p:ext uri="{BB962C8B-B14F-4D97-AF65-F5344CB8AC3E}">
        <p14:creationId xmlns:p14="http://schemas.microsoft.com/office/powerpoint/2010/main" val="191790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66" r="100000">
                        <a14:foregroundMark x1="34469" y1="27525" x2="34469" y2="27525"/>
                        <a14:foregroundMark x1="71543" y1="27778" x2="71543" y2="27778"/>
                        <a14:foregroundMark x1="73146" y1="32071" x2="73146" y2="32071"/>
                        <a14:foregroundMark x1="66733" y1="30556" x2="66733" y2="30556"/>
                        <a14:foregroundMark x1="33066" y1="32576" x2="33066" y2="32576"/>
                        <a14:foregroundMark x1="38878" y1="31313" x2="38878" y2="31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73" y="171225"/>
            <a:ext cx="3652610" cy="2897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4139952" y="259171"/>
            <a:ext cx="4723497" cy="2171500"/>
          </a:xfrm>
          <a:prstGeom prst="cloudCallout">
            <a:avLst>
              <a:gd name="adj1" fmla="val -75750"/>
              <a:gd name="adj2" fmla="val 20739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00"/>
                </a:solidFill>
              </a:rPr>
              <a:t>Rozhodni, co </a:t>
            </a:r>
            <a:r>
              <a:rPr lang="cs-CZ" sz="3200" b="1" u="sng" dirty="0" smtClean="0">
                <a:solidFill>
                  <a:srgbClr val="000000"/>
                </a:solidFill>
              </a:rPr>
              <a:t>není</a:t>
            </a:r>
            <a:r>
              <a:rPr lang="cs-CZ" sz="3200" b="1" dirty="0" smtClean="0">
                <a:solidFill>
                  <a:srgbClr val="000000"/>
                </a:solidFill>
              </a:rPr>
              <a:t> správné a vysvětli proč.</a:t>
            </a:r>
            <a:endParaRPr lang="cs-CZ" sz="3200" b="1" dirty="0">
              <a:solidFill>
                <a:srgbClr val="0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12262" y="3779658"/>
            <a:ext cx="4335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Kytara je strunný 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89936" y="4396545"/>
            <a:ext cx="42116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Klavír je strunný 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99064" y="4986655"/>
            <a:ext cx="43268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Flétna je strunný 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82189" y="5558565"/>
            <a:ext cx="43658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Buben je strunný 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pic>
        <p:nvPicPr>
          <p:cNvPr id="10" name="Picture 6" descr="C:\Users\florianovar\AppData\Local\Microsoft\Windows\Temporary Internet Files\Content.IE5\521CUHTJ\MC9002251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2528">
            <a:off x="5292080" y="4101990"/>
            <a:ext cx="1476164" cy="2157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florianovar\AppData\Local\Microsoft\Windows\Temporary Internet Files\Content.IE5\FK5KBO0H\MC90022516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254" y="3310588"/>
            <a:ext cx="703189" cy="86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florianovar\AppData\Local\Microsoft\Windows\Temporary Internet Files\Content.IE5\KXBLGCBL\MC9003906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187019"/>
            <a:ext cx="1825142" cy="1794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florianovar\AppData\Local\Microsoft\Windows\Temporary Internet Files\Content.IE5\FK5KBO0H\MC90023755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8093">
            <a:off x="5738946" y="2635938"/>
            <a:ext cx="1472059" cy="144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751305" y="2723058"/>
            <a:ext cx="11192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buben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61562" y="4156537"/>
            <a:ext cx="10883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kytara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535887" y="2723058"/>
            <a:ext cx="1032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flétna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809231" y="5719462"/>
            <a:ext cx="964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klavír</a:t>
            </a:r>
            <a:endParaRPr lang="cs-CZ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242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2" grpId="0"/>
      <p:bldP spid="12" grpId="1"/>
      <p:bldP spid="13" grpId="0"/>
      <p:bldP spid="19" grpId="0"/>
      <p:bldP spid="19" grpId="1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66" r="100000">
                        <a14:foregroundMark x1="34469" y1="27525" x2="34469" y2="27525"/>
                        <a14:foregroundMark x1="71543" y1="27778" x2="71543" y2="27778"/>
                        <a14:foregroundMark x1="73146" y1="32071" x2="73146" y2="32071"/>
                        <a14:foregroundMark x1="66733" y1="30556" x2="66733" y2="30556"/>
                        <a14:foregroundMark x1="33066" y1="32576" x2="33066" y2="32576"/>
                        <a14:foregroundMark x1="38878" y1="31313" x2="38878" y2="31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312" y="201224"/>
            <a:ext cx="3130373" cy="248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346609" y="259171"/>
            <a:ext cx="5017162" cy="2161717"/>
          </a:xfrm>
          <a:prstGeom prst="cloudCallout">
            <a:avLst>
              <a:gd name="adj1" fmla="val 76265"/>
              <a:gd name="adj2" fmla="val 7400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00"/>
                </a:solidFill>
              </a:rPr>
              <a:t>Škrtni, co sem </a:t>
            </a:r>
            <a:r>
              <a:rPr lang="cs-CZ" sz="3200" b="1" u="sng" dirty="0" smtClean="0">
                <a:solidFill>
                  <a:srgbClr val="000000"/>
                </a:solidFill>
              </a:rPr>
              <a:t>nepatří</a:t>
            </a:r>
            <a:r>
              <a:rPr lang="cs-CZ" sz="3200" b="1" dirty="0" smtClean="0">
                <a:solidFill>
                  <a:srgbClr val="000000"/>
                </a:solidFill>
              </a:rPr>
              <a:t> </a:t>
            </a:r>
          </a:p>
          <a:p>
            <a:pPr algn="ctr"/>
            <a:r>
              <a:rPr lang="cs-CZ" sz="3200" b="1" dirty="0" smtClean="0">
                <a:solidFill>
                  <a:srgbClr val="000000"/>
                </a:solidFill>
              </a:rPr>
              <a:t>a vysvětli proč.</a:t>
            </a:r>
            <a:endParaRPr lang="cs-CZ" sz="3200" b="1" dirty="0">
              <a:solidFill>
                <a:srgbClr val="000000"/>
              </a:solidFill>
            </a:endParaRPr>
          </a:p>
        </p:txBody>
      </p:sp>
      <p:pic>
        <p:nvPicPr>
          <p:cNvPr id="2050" name="Picture 2" descr="C:\Users\florianovar\AppData\Local\Microsoft\Windows\Temporary Internet Files\Content.IE5\F1GJZC0T\MC9003052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932" y="2955764"/>
            <a:ext cx="1674656" cy="215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lorianovar\AppData\Local\Microsoft\Windows\Temporary Internet Files\Content.IE5\DHQR96LI\MC90012964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628" y="4769949"/>
            <a:ext cx="786921" cy="633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lorianovar\AppData\Local\Microsoft\Windows\Temporary Internet Files\Content.IE5\QSN66JC7\MC90020010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050" y="3491828"/>
            <a:ext cx="1008112" cy="117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florianovar\AppData\Local\Microsoft\Windows\Temporary Internet Files\Content.IE5\FKOVMLT0\MP90040526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639" y="4848891"/>
            <a:ext cx="2194046" cy="156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florianovar\AppData\Local\Microsoft\Windows\Temporary Internet Files\Content.IE5\QY4DGTW9\MC90029619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078" y="3357529"/>
            <a:ext cx="1721841" cy="126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192615" y="2875457"/>
            <a:ext cx="1152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housle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366913" y="4552746"/>
            <a:ext cx="17047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tamburína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304771" y="4874694"/>
            <a:ext cx="14587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tympány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732240" y="2790711"/>
            <a:ext cx="1935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rgbClr val="000000"/>
                </a:solidFill>
              </a:rPr>
              <a:t>rumbakoule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6673" y="5090699"/>
            <a:ext cx="1096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bubny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706983" y="5715054"/>
            <a:ext cx="11224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triangl</a:t>
            </a:r>
            <a:endParaRPr lang="cs-CZ" sz="2800" dirty="0">
              <a:solidFill>
                <a:srgbClr val="000000"/>
              </a:solidFill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5097448" y="5352309"/>
            <a:ext cx="1444191" cy="1243825"/>
            <a:chOff x="7186920" y="5406575"/>
            <a:chExt cx="1444191" cy="1243825"/>
          </a:xfrm>
        </p:grpSpPr>
        <p:pic>
          <p:nvPicPr>
            <p:cNvPr id="22" name="Picture 2" descr="C:\Users\florianovar\AppData\Local\Microsoft\Windows\Temporary Internet Files\Content.IE5\UADTYMDV\MC900237288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7010" y="5406575"/>
              <a:ext cx="1054101" cy="11952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" descr="C:\Users\florianovar\AppData\Local\Microsoft\Windows\Temporary Internet Files\Content.IE5\UADTYMDV\MC900237288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6920" y="5717582"/>
              <a:ext cx="822693" cy="9328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7" name="Skupina 26"/>
          <p:cNvGrpSpPr/>
          <p:nvPr/>
        </p:nvGrpSpPr>
        <p:grpSpPr>
          <a:xfrm>
            <a:off x="4043078" y="3313932"/>
            <a:ext cx="1991093" cy="1560762"/>
            <a:chOff x="4043078" y="3313932"/>
            <a:chExt cx="1991093" cy="1560762"/>
          </a:xfrm>
        </p:grpSpPr>
        <p:cxnSp>
          <p:nvCxnSpPr>
            <p:cNvPr id="24" name="Přímá spojnice 23"/>
            <p:cNvCxnSpPr>
              <a:stCxn id="16" idx="0"/>
            </p:cNvCxnSpPr>
            <p:nvPr/>
          </p:nvCxnSpPr>
          <p:spPr>
            <a:xfrm flipH="1" flipV="1">
              <a:off x="4054515" y="3313932"/>
              <a:ext cx="1979655" cy="1560762"/>
            </a:xfrm>
            <a:prstGeom prst="line">
              <a:avLst/>
            </a:prstGeom>
            <a:ln w="889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flipH="1">
              <a:off x="4043078" y="3398677"/>
              <a:ext cx="1991093" cy="1476017"/>
            </a:xfrm>
            <a:prstGeom prst="line">
              <a:avLst/>
            </a:prstGeom>
            <a:ln w="889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3414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66" r="100000">
                        <a14:foregroundMark x1="34469" y1="27525" x2="34469" y2="27525"/>
                        <a14:foregroundMark x1="71543" y1="27778" x2="71543" y2="27778"/>
                        <a14:foregroundMark x1="73146" y1="32071" x2="73146" y2="32071"/>
                        <a14:foregroundMark x1="66733" y1="30556" x2="66733" y2="30556"/>
                        <a14:foregroundMark x1="33066" y1="32576" x2="33066" y2="32576"/>
                        <a14:foregroundMark x1="38878" y1="31313" x2="38878" y2="31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52" y="819914"/>
            <a:ext cx="3301876" cy="261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3635896" y="259172"/>
            <a:ext cx="4957555" cy="2171500"/>
          </a:xfrm>
          <a:prstGeom prst="cloudCallout">
            <a:avLst>
              <a:gd name="adj1" fmla="val -63642"/>
              <a:gd name="adj2" fmla="val 40128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00"/>
                </a:solidFill>
              </a:rPr>
              <a:t>Rozhodni, co je správné a vysvětli proč.</a:t>
            </a:r>
            <a:endParaRPr lang="cs-CZ" sz="3200" b="1" dirty="0">
              <a:solidFill>
                <a:srgbClr val="0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99064" y="3789040"/>
            <a:ext cx="4335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Kytara je strunný 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89936" y="4396545"/>
            <a:ext cx="4551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Trubka je dechový 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99064" y="4986655"/>
            <a:ext cx="44615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Flétna je dechový 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5589240"/>
            <a:ext cx="44045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Triangl </a:t>
            </a:r>
            <a:r>
              <a:rPr lang="cs-CZ" sz="3200" dirty="0" smtClean="0">
                <a:solidFill>
                  <a:srgbClr val="000000"/>
                </a:solidFill>
              </a:rPr>
              <a:t>je strunný 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pic>
        <p:nvPicPr>
          <p:cNvPr id="10" name="Picture 6" descr="C:\Users\florianovar\AppData\Local\Microsoft\Windows\Temporary Internet Files\Content.IE5\521CUHTJ\MC9002251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106" y="4255785"/>
            <a:ext cx="1476164" cy="2157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florianovar\AppData\Local\Microsoft\Windows\Temporary Internet Files\Content.IE5\FK5KBO0H\MC90022516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781" y="4561256"/>
            <a:ext cx="703189" cy="86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florianovar\AppData\Local\Microsoft\Windows\Temporary Internet Files\Content.IE5\UADTYMDV\MC90030529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609" y="3123396"/>
            <a:ext cx="2104361" cy="66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558592" y="2617748"/>
            <a:ext cx="1137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trubka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395824" y="4467511"/>
            <a:ext cx="1032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flétna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428158" y="2564162"/>
            <a:ext cx="11224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triangl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020856" y="5837313"/>
            <a:ext cx="10883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kytara</a:t>
            </a:r>
            <a:endParaRPr lang="cs-CZ" sz="3200" dirty="0">
              <a:solidFill>
                <a:srgbClr val="000000"/>
              </a:solidFill>
            </a:endParaRPr>
          </a:p>
        </p:txBody>
      </p:sp>
      <p:pic>
        <p:nvPicPr>
          <p:cNvPr id="22" name="Picture 3" descr="C:\Users\florianovar\AppData\Local\Microsoft\Windows\Temporary Internet Files\Content.IE5\DHQR96LI\MC90012964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158" y="3122827"/>
            <a:ext cx="786921" cy="633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539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4" grpId="0"/>
      <p:bldP spid="15" grpId="0"/>
      <p:bldP spid="16" grpId="0"/>
      <p:bldP spid="16" grpId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66" r="100000">
                        <a14:foregroundMark x1="34469" y1="27525" x2="34469" y2="27525"/>
                        <a14:foregroundMark x1="71543" y1="27778" x2="71543" y2="27778"/>
                        <a14:foregroundMark x1="73146" y1="32071" x2="73146" y2="32071"/>
                        <a14:foregroundMark x1="66733" y1="30556" x2="66733" y2="30556"/>
                        <a14:foregroundMark x1="33066" y1="32576" x2="33066" y2="32576"/>
                        <a14:foregroundMark x1="38878" y1="31313" x2="38878" y2="31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339" y="261921"/>
            <a:ext cx="3301876" cy="261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103733" y="367848"/>
            <a:ext cx="5063475" cy="2513559"/>
          </a:xfrm>
          <a:prstGeom prst="cloudCallout">
            <a:avLst>
              <a:gd name="adj1" fmla="val 75958"/>
              <a:gd name="adj2" fmla="val -317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00"/>
                </a:solidFill>
              </a:rPr>
              <a:t>Škrtni, co sem </a:t>
            </a:r>
            <a:r>
              <a:rPr lang="cs-CZ" sz="3200" b="1" u="sng" dirty="0" smtClean="0">
                <a:solidFill>
                  <a:srgbClr val="000000"/>
                </a:solidFill>
              </a:rPr>
              <a:t>nepatří</a:t>
            </a:r>
            <a:r>
              <a:rPr lang="cs-CZ" sz="3200" b="1" dirty="0" smtClean="0">
                <a:solidFill>
                  <a:srgbClr val="000000"/>
                </a:solidFill>
              </a:rPr>
              <a:t> </a:t>
            </a:r>
          </a:p>
          <a:p>
            <a:pPr algn="ctr"/>
            <a:r>
              <a:rPr lang="cs-CZ" sz="3200" b="1" dirty="0" smtClean="0">
                <a:solidFill>
                  <a:srgbClr val="000000"/>
                </a:solidFill>
              </a:rPr>
              <a:t>a vysvětli proč.</a:t>
            </a:r>
            <a:endParaRPr lang="cs-CZ" sz="3200" b="1" dirty="0">
              <a:solidFill>
                <a:srgbClr val="000000"/>
              </a:solidFill>
            </a:endParaRPr>
          </a:p>
        </p:txBody>
      </p:sp>
      <p:pic>
        <p:nvPicPr>
          <p:cNvPr id="13" name="Picture 4" descr="C:\Users\florianovar\AppData\Local\Microsoft\Windows\Temporary Internet Files\Content.IE5\FK5KBO0H\MC9002251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106" y="5374681"/>
            <a:ext cx="703189" cy="86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florianovar\AppData\Local\Microsoft\Windows\Temporary Internet Files\Content.IE5\UADTYMDV\MC9003052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40" y="4081478"/>
            <a:ext cx="2104361" cy="66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florianovar\AppData\Local\Microsoft\Windows\Temporary Internet Files\Content.IE5\QY4DGTW9\MC90030531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165" y="3006432"/>
            <a:ext cx="2161029" cy="137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florianovar\AppData\Local\Microsoft\Windows\Temporary Internet Files\Content.IE5\L704ABJ7\MC900441307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16056">
            <a:off x="5892449" y="3839831"/>
            <a:ext cx="2827969" cy="291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808659" y="3295823"/>
            <a:ext cx="12936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klarinet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14893" y="4930484"/>
            <a:ext cx="1258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pozoun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281624" y="6021910"/>
            <a:ext cx="10883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kytara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946494" y="2767905"/>
            <a:ext cx="854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tuba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39002" y="6021910"/>
            <a:ext cx="14356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lesní roh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14585" y="3496703"/>
            <a:ext cx="1137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trubka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743901" y="4778068"/>
            <a:ext cx="1032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flétna</a:t>
            </a:r>
            <a:endParaRPr lang="cs-CZ" sz="2800" dirty="0">
              <a:solidFill>
                <a:srgbClr val="000000"/>
              </a:solidFill>
            </a:endParaRPr>
          </a:p>
        </p:txBody>
      </p:sp>
      <p:pic>
        <p:nvPicPr>
          <p:cNvPr id="1026" name="Picture 2" descr="C:\Users\florianovar\AppData\Local\Microsoft\Windows\Temporary Internet Files\Content.IE5\33D8KHVY\MP90017504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750" b="96250" l="3167" r="93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212" y="5208703"/>
            <a:ext cx="2304344" cy="153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lorianovar\AppData\Local\Microsoft\Windows\Temporary Internet Files\Content.IE5\O0X4AN2G\MC90039067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46933">
            <a:off x="3492898" y="3552529"/>
            <a:ext cx="1830629" cy="605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Skupina 20"/>
          <p:cNvGrpSpPr/>
          <p:nvPr/>
        </p:nvGrpSpPr>
        <p:grpSpPr>
          <a:xfrm>
            <a:off x="6810122" y="4854255"/>
            <a:ext cx="1991093" cy="1560762"/>
            <a:chOff x="4043078" y="3313932"/>
            <a:chExt cx="1991093" cy="1560762"/>
          </a:xfrm>
        </p:grpSpPr>
        <p:cxnSp>
          <p:nvCxnSpPr>
            <p:cNvPr id="22" name="Přímá spojnice 21"/>
            <p:cNvCxnSpPr/>
            <p:nvPr/>
          </p:nvCxnSpPr>
          <p:spPr>
            <a:xfrm flipH="1" flipV="1">
              <a:off x="4054515" y="3313932"/>
              <a:ext cx="1979655" cy="1560762"/>
            </a:xfrm>
            <a:prstGeom prst="line">
              <a:avLst/>
            </a:prstGeom>
            <a:ln w="889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H="1">
              <a:off x="4043078" y="3398677"/>
              <a:ext cx="1991093" cy="1476017"/>
            </a:xfrm>
            <a:prstGeom prst="line">
              <a:avLst/>
            </a:prstGeom>
            <a:ln w="889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8" name="Picture 4" descr="C:\Users\florianovar\AppData\Local\Microsoft\Windows\Temporary Internet Files\Content.IE5\5ZZC9791\MC90030531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33387">
            <a:off x="237919" y="4724833"/>
            <a:ext cx="1703800" cy="1549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0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3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  <p:bldP spid="14" grpId="0"/>
      <p:bldP spid="15" grpId="0"/>
      <p:bldP spid="16" grpId="0"/>
      <p:bldP spid="17" grpId="0"/>
      <p:bldP spid="18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láček 4"/>
          <p:cNvSpPr/>
          <p:nvPr/>
        </p:nvSpPr>
        <p:spPr>
          <a:xfrm>
            <a:off x="4624830" y="259172"/>
            <a:ext cx="3960440" cy="2171500"/>
          </a:xfrm>
          <a:prstGeom prst="cloudCallout">
            <a:avLst>
              <a:gd name="adj1" fmla="val -91193"/>
              <a:gd name="adj2" fmla="val 36986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00"/>
                </a:solidFill>
              </a:rPr>
              <a:t>Rozhodni, co je správné </a:t>
            </a:r>
          </a:p>
          <a:p>
            <a:pPr algn="ctr"/>
            <a:r>
              <a:rPr lang="cs-CZ" sz="3200" b="1" dirty="0" smtClean="0">
                <a:solidFill>
                  <a:srgbClr val="000000"/>
                </a:solidFill>
              </a:rPr>
              <a:t>a proč:</a:t>
            </a:r>
            <a:endParaRPr lang="cs-CZ" sz="3200" b="1" dirty="0">
              <a:solidFill>
                <a:srgbClr val="0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99064" y="3789040"/>
            <a:ext cx="4421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Flétna </a:t>
            </a:r>
            <a:r>
              <a:rPr lang="cs-CZ" sz="3200" dirty="0" smtClean="0">
                <a:solidFill>
                  <a:srgbClr val="000000"/>
                </a:solidFill>
              </a:rPr>
              <a:t>je </a:t>
            </a:r>
            <a:r>
              <a:rPr lang="cs-CZ" sz="3200" dirty="0" smtClean="0">
                <a:solidFill>
                  <a:srgbClr val="000000"/>
                </a:solidFill>
              </a:rPr>
              <a:t>strunný </a:t>
            </a:r>
            <a:r>
              <a:rPr lang="cs-CZ" sz="3200" dirty="0" smtClean="0">
                <a:solidFill>
                  <a:srgbClr val="000000"/>
                </a:solidFill>
              </a:rPr>
              <a:t>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07866" y="5571430"/>
            <a:ext cx="37194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Triangl je bicí 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99064" y="4986655"/>
            <a:ext cx="44993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Tympány </a:t>
            </a:r>
            <a:r>
              <a:rPr lang="cs-CZ" sz="3200" dirty="0" smtClean="0">
                <a:solidFill>
                  <a:srgbClr val="000000"/>
                </a:solidFill>
              </a:rPr>
              <a:t>jsou bicí 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70834" y="4412482"/>
            <a:ext cx="46460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0000"/>
                </a:solidFill>
              </a:rPr>
              <a:t>Trubka</a:t>
            </a:r>
            <a:r>
              <a:rPr lang="cs-CZ" sz="3200" dirty="0" smtClean="0">
                <a:solidFill>
                  <a:srgbClr val="000000"/>
                </a:solidFill>
              </a:rPr>
              <a:t> je dechový </a:t>
            </a:r>
            <a:r>
              <a:rPr lang="cs-CZ" sz="3200" dirty="0" smtClean="0">
                <a:solidFill>
                  <a:srgbClr val="000000"/>
                </a:solidFill>
              </a:rPr>
              <a:t>nástroj.</a:t>
            </a:r>
            <a:endParaRPr lang="cs-CZ" sz="3200" dirty="0">
              <a:solidFill>
                <a:srgbClr val="000000"/>
              </a:solidFill>
            </a:endParaRPr>
          </a:p>
        </p:txBody>
      </p:sp>
      <p:pic>
        <p:nvPicPr>
          <p:cNvPr id="12" name="Picture 3" descr="C:\Users\florianovar\AppData\Local\Microsoft\Windows\Temporary Internet Files\Content.IE5\DHQR96LI\MC9001296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914" y="3155633"/>
            <a:ext cx="786921" cy="633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4849290" y="2571119"/>
            <a:ext cx="1135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triang</a:t>
            </a:r>
            <a:r>
              <a:rPr lang="cs-CZ" sz="3200" dirty="0" smtClean="0">
                <a:solidFill>
                  <a:srgbClr val="000000"/>
                </a:solidFill>
              </a:rPr>
              <a:t>l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746022" y="2820986"/>
            <a:ext cx="1032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flétna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693839" y="4081427"/>
            <a:ext cx="1137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trubka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126473" y="4474037"/>
            <a:ext cx="14587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tympány</a:t>
            </a:r>
            <a:endParaRPr lang="cs-CZ" sz="2800" dirty="0">
              <a:solidFill>
                <a:srgbClr val="000000"/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6876256" y="4986655"/>
            <a:ext cx="1754855" cy="1663745"/>
            <a:chOff x="7186920" y="5406575"/>
            <a:chExt cx="1444191" cy="1243825"/>
          </a:xfrm>
        </p:grpSpPr>
        <p:pic>
          <p:nvPicPr>
            <p:cNvPr id="6146" name="Picture 2" descr="C:\Users\florianovar\AppData\Local\Microsoft\Windows\Temporary Internet Files\Content.IE5\UADTYMDV\MC900237288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7010" y="5406575"/>
              <a:ext cx="1054101" cy="11952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C:\Users\florianovar\AppData\Local\Microsoft\Windows\Temporary Internet Files\Content.IE5\UADTYMDV\MC900237288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6920" y="5717582"/>
              <a:ext cx="822693" cy="9328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2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466" r="100000">
                        <a14:foregroundMark x1="34469" y1="27525" x2="34469" y2="27525"/>
                        <a14:foregroundMark x1="71543" y1="27778" x2="71543" y2="27778"/>
                        <a14:foregroundMark x1="73146" y1="32071" x2="73146" y2="32071"/>
                        <a14:foregroundMark x1="66733" y1="30556" x2="66733" y2="30556"/>
                        <a14:foregroundMark x1="33066" y1="32576" x2="33066" y2="32576"/>
                        <a14:foregroundMark x1="38878" y1="31313" x2="38878" y2="31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52" y="819914"/>
            <a:ext cx="3301876" cy="261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florianovar\AppData\Local\Microsoft\Windows\Temporary Internet Files\Content.IE5\UADTYMDV\MC90030529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30634">
            <a:off x="4766320" y="5220994"/>
            <a:ext cx="2026235" cy="64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C:\Users\florianovar\AppData\Local\Microsoft\Windows\Temporary Internet Files\Content.IE5\FK5KBO0H\MC90022516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90" y="3323347"/>
            <a:ext cx="703189" cy="86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3095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7" grpId="0"/>
      <p:bldP spid="18" grpId="0"/>
      <p:bldP spid="18" grpId="1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66" r="100000">
                        <a14:foregroundMark x1="34469" y1="27525" x2="34469" y2="27525"/>
                        <a14:foregroundMark x1="71543" y1="27778" x2="71543" y2="27778"/>
                        <a14:foregroundMark x1="73146" y1="32071" x2="73146" y2="32071"/>
                        <a14:foregroundMark x1="66733" y1="30556" x2="66733" y2="30556"/>
                        <a14:foregroundMark x1="33066" y1="32576" x2="33066" y2="32576"/>
                        <a14:foregroundMark x1="38878" y1="31313" x2="38878" y2="31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176" y="233450"/>
            <a:ext cx="3301876" cy="261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107504" y="270786"/>
            <a:ext cx="4671500" cy="2513559"/>
          </a:xfrm>
          <a:prstGeom prst="cloudCallout">
            <a:avLst>
              <a:gd name="adj1" fmla="val 79151"/>
              <a:gd name="adj2" fmla="val 5759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00"/>
                </a:solidFill>
              </a:rPr>
              <a:t>Škrtni, co sem </a:t>
            </a:r>
            <a:r>
              <a:rPr lang="cs-CZ" sz="3200" b="1" u="sng" dirty="0" smtClean="0">
                <a:solidFill>
                  <a:srgbClr val="000000"/>
                </a:solidFill>
              </a:rPr>
              <a:t>nepatř</a:t>
            </a:r>
            <a:r>
              <a:rPr lang="cs-CZ" sz="3200" b="1" dirty="0" smtClean="0">
                <a:solidFill>
                  <a:srgbClr val="000000"/>
                </a:solidFill>
              </a:rPr>
              <a:t>í </a:t>
            </a:r>
          </a:p>
          <a:p>
            <a:pPr algn="ctr"/>
            <a:r>
              <a:rPr lang="cs-CZ" sz="3200" b="1" dirty="0" smtClean="0">
                <a:solidFill>
                  <a:srgbClr val="000000"/>
                </a:solidFill>
              </a:rPr>
              <a:t>a vysvětli proč.</a:t>
            </a:r>
            <a:endParaRPr lang="cs-CZ" sz="3200" b="1" dirty="0">
              <a:solidFill>
                <a:srgbClr val="000000"/>
              </a:solidFill>
            </a:endParaRPr>
          </a:p>
        </p:txBody>
      </p:sp>
      <p:pic>
        <p:nvPicPr>
          <p:cNvPr id="12" name="Picture 6" descr="C:\Users\florianovar\AppData\Local\Microsoft\Windows\Temporary Internet Files\Content.IE5\QY4DGTW9\MC9002961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153" y="3005903"/>
            <a:ext cx="1594229" cy="1173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florianovar\AppData\Local\Microsoft\Windows\Temporary Internet Files\Content.IE5\QY4DGTW9\MC9000193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344" y="2488886"/>
            <a:ext cx="1525501" cy="36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florianovar\AppData\Local\Microsoft\Windows\Temporary Internet Files\Content.IE5\F1GJZC0T\MC90031271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309" y="4960744"/>
            <a:ext cx="1824228" cy="164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florianovar\AppData\Local\Microsoft\Windows\Temporary Internet Files\Content.IE5\DHQR96LI\MC90033574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030" y="3709986"/>
            <a:ext cx="1183564" cy="27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467544" y="3125211"/>
            <a:ext cx="1760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violoncello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25185" y="5406952"/>
            <a:ext cx="8707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viola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621429" y="4209727"/>
            <a:ext cx="1152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housle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286767" y="6149126"/>
            <a:ext cx="1622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0000"/>
                </a:solidFill>
              </a:rPr>
              <a:t>kontrabas</a:t>
            </a:r>
            <a:endParaRPr lang="cs-CZ" sz="2800" dirty="0">
              <a:solidFill>
                <a:srgbClr val="000000"/>
              </a:solidFill>
            </a:endParaRPr>
          </a:p>
        </p:txBody>
      </p:sp>
      <p:pic>
        <p:nvPicPr>
          <p:cNvPr id="1026" name="Picture 2" descr="C:\Users\florianovar\AppData\Local\Microsoft\Windows\Temporary Internet Files\Content.IE5\5ZZC9791\MC90030530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88104">
            <a:off x="5698343" y="2636691"/>
            <a:ext cx="1058815" cy="233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5722644" y="4551199"/>
            <a:ext cx="1010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rgbClr val="000000"/>
                </a:solidFill>
              </a:rPr>
              <a:t>banjo</a:t>
            </a:r>
            <a:endParaRPr lang="cs-CZ" sz="2800" dirty="0">
              <a:solidFill>
                <a:srgbClr val="000000"/>
              </a:solidFill>
            </a:endParaRPr>
          </a:p>
        </p:txBody>
      </p:sp>
      <p:grpSp>
        <p:nvGrpSpPr>
          <p:cNvPr id="22" name="Skupina 21"/>
          <p:cNvGrpSpPr/>
          <p:nvPr/>
        </p:nvGrpSpPr>
        <p:grpSpPr>
          <a:xfrm>
            <a:off x="5232203" y="3102459"/>
            <a:ext cx="1991093" cy="1560762"/>
            <a:chOff x="4043078" y="3313932"/>
            <a:chExt cx="1991093" cy="1560762"/>
          </a:xfrm>
        </p:grpSpPr>
        <p:cxnSp>
          <p:nvCxnSpPr>
            <p:cNvPr id="23" name="Přímá spojnice 22"/>
            <p:cNvCxnSpPr/>
            <p:nvPr/>
          </p:nvCxnSpPr>
          <p:spPr>
            <a:xfrm flipH="1" flipV="1">
              <a:off x="4054515" y="3313932"/>
              <a:ext cx="1979655" cy="1560762"/>
            </a:xfrm>
            <a:prstGeom prst="line">
              <a:avLst/>
            </a:prstGeom>
            <a:ln w="889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H="1">
              <a:off x="4043078" y="3398677"/>
              <a:ext cx="1991093" cy="1476017"/>
            </a:xfrm>
            <a:prstGeom prst="line">
              <a:avLst/>
            </a:prstGeom>
            <a:ln w="889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3566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</p:childTnLst>
        </p:cTn>
      </p:par>
    </p:tnLst>
    <p:bldLst>
      <p:bldP spid="5" grpId="0" animBg="1"/>
      <p:bldP spid="15" grpId="0"/>
      <p:bldP spid="17" grpId="0"/>
      <p:bldP spid="18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florianovar\AppData\Local\Microsoft\Windows\Temporary Internet Files\Content.IE5\KXBLGCBL\MC9004404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140968"/>
            <a:ext cx="2755866" cy="318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1763688" y="188640"/>
            <a:ext cx="7128793" cy="2808312"/>
          </a:xfrm>
          <a:prstGeom prst="cloudCallout">
            <a:avLst>
              <a:gd name="adj1" fmla="val -24166"/>
              <a:gd name="adj2" fmla="val 11525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>
                <a:solidFill>
                  <a:srgbClr val="000000"/>
                </a:solidFill>
              </a:rPr>
              <a:t>Testík</a:t>
            </a:r>
            <a:r>
              <a:rPr lang="cs-CZ" sz="4400" b="1" dirty="0" smtClean="0">
                <a:solidFill>
                  <a:srgbClr val="000000"/>
                </a:solidFill>
              </a:rPr>
              <a:t> pro chytré hudebníky</a:t>
            </a:r>
          </a:p>
        </p:txBody>
      </p:sp>
    </p:spTree>
    <p:extLst>
      <p:ext uri="{BB962C8B-B14F-4D97-AF65-F5344CB8AC3E}">
        <p14:creationId xmlns:p14="http://schemas.microsoft.com/office/powerpoint/2010/main" val="316790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96500" y="2719494"/>
            <a:ext cx="38379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tamburína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9168" y="418708"/>
            <a:ext cx="55338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1.Bicí velký nástroj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6945" y="1556792"/>
            <a:ext cx="26212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buben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6945" y="3735157"/>
            <a:ext cx="2496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klavír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440" y="1212780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112" y="3870963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292" y="2558474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 descr="C:\Users\florianovar\AppData\Local\Microsoft\Windows\Temporary Internet Files\Content.IE5\O0X4AN2G\MC9002375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8301">
            <a:off x="5546583" y="3185633"/>
            <a:ext cx="3503066" cy="344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73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96500" y="2719494"/>
            <a:ext cx="28312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kytara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541129"/>
            <a:ext cx="714330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>
                <a:solidFill>
                  <a:srgbClr val="000000"/>
                </a:solidFill>
                <a:latin typeface="Comic Sans MS" pitchFamily="66" charset="0"/>
              </a:rPr>
              <a:t>2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.Velký</a:t>
            </a:r>
            <a:r>
              <a:rPr lang="cs-CZ" sz="4000" b="1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smyčcový nástroj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6500" y="1556792"/>
            <a:ext cx="27158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housle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6945" y="3735157"/>
            <a:ext cx="3772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kontrabas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131" y="3739710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734" y="1420327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518" y="2485618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72895">
            <a:off x="5833982" y="1110127"/>
            <a:ext cx="3142111" cy="5433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363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7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96500" y="2719494"/>
            <a:ext cx="27061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flétna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003" y="404664"/>
            <a:ext cx="77925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>
                <a:solidFill>
                  <a:srgbClr val="000000"/>
                </a:solidFill>
                <a:latin typeface="Comic Sans MS" pitchFamily="66" charset="0"/>
              </a:rPr>
              <a:t>3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. Dřevěný dechový nástroj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6500" y="1556792"/>
            <a:ext cx="2781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kytara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6945" y="3735157"/>
            <a:ext cx="26212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buben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757" y="2408914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112" y="3799803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837" y="1329112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3" descr="C:\Users\florianovar\AppData\Local\Microsoft\Windows\Temporary Internet Files\Content.IE5\O0X4AN2G\MC9002251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0022">
            <a:off x="6135507" y="3274806"/>
            <a:ext cx="2096345" cy="258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37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96500" y="2719494"/>
            <a:ext cx="28312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kytara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27191"/>
            <a:ext cx="80217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4. Klávesový strunný nástroj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6500" y="1556792"/>
            <a:ext cx="2496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klavír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6945" y="3735157"/>
            <a:ext cx="35237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akordeon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472" y="1397506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439" y="4087776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262" y="2697394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9" descr="C:\Users\florianovar\AppData\Local\Microsoft\Windows\Temporary Internet Files\Content.IE5\BHD1CVFS\MC90044178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778" y="2323079"/>
            <a:ext cx="3756701" cy="375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99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96500" y="2719494"/>
            <a:ext cx="28809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trubka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8352" y="476672"/>
            <a:ext cx="75023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>
                <a:solidFill>
                  <a:srgbClr val="000000"/>
                </a:solidFill>
                <a:latin typeface="Comic Sans MS" pitchFamily="66" charset="0"/>
              </a:rPr>
              <a:t>5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. Drnkací strunný nástroj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6500" y="1556792"/>
            <a:ext cx="28039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triangl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28352" y="3933056"/>
            <a:ext cx="2781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kytara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727594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882" y="1420327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044" y="2697394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8" descr="C:\Users\florianovar\AppData\Local\Microsoft\Windows\Temporary Internet Files\Content.IE5\33D8KHVY\MC9002251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374" y="1715357"/>
            <a:ext cx="3240360" cy="4734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29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7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96500" y="2719494"/>
            <a:ext cx="38218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kontrabas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405062"/>
            <a:ext cx="72218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>
                <a:solidFill>
                  <a:srgbClr val="000000"/>
                </a:solidFill>
                <a:latin typeface="Comic Sans MS" pitchFamily="66" charset="0"/>
              </a:rPr>
              <a:t>6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. Malý smyčcový nástroj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6500" y="1556792"/>
            <a:ext cx="27158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housle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6945" y="3735157"/>
            <a:ext cx="31373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varhany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472" y="1397506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112" y="3870963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443" y="2767706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 descr="C:\Users\florianovar\AppData\Local\Microsoft\Windows\Temporary Internet Files\Content.IE5\BHD1CVFS\MC9002961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6365">
            <a:off x="4893519" y="3589372"/>
            <a:ext cx="3849472" cy="2832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21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48410" y="3421954"/>
            <a:ext cx="28536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triangl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3998" y="422228"/>
            <a:ext cx="634340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>
                <a:solidFill>
                  <a:srgbClr val="000000"/>
                </a:solidFill>
                <a:latin typeface="Comic Sans MS" pitchFamily="66" charset="0"/>
              </a:rPr>
              <a:t>7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. Bicí velké nástroje </a:t>
            </a:r>
          </a:p>
          <a:p>
            <a:r>
              <a:rPr lang="cs-CZ" sz="4400" b="1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   podobné bubnům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3998" y="2428163"/>
            <a:ext cx="37882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tamburína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96500" y="4442150"/>
            <a:ext cx="32864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tympány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485" y="5085184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244" y="1868778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828" y="3259160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1" descr="C:\Users\florianovar\AppData\Local\Microsoft\Windows\Temporary Internet Files\Content.IE5\BHD1CVFS\MP9004053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244" y="2708920"/>
            <a:ext cx="5588809" cy="399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90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62256" y="3063280"/>
            <a:ext cx="38042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strunných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4783" y="413541"/>
            <a:ext cx="6462025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8. Varhany patří </a:t>
            </a:r>
          </a:p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   do skupiny nástrojů</a:t>
            </a:r>
          </a:p>
          <a:p>
            <a:endParaRPr lang="cs-CZ" sz="60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1141" y="2196106"/>
            <a:ext cx="26100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bicích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8599" y="4017420"/>
            <a:ext cx="42787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klávesových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725144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641" y="1916413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419" y="2936547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florianovar\AppData\Local\Microsoft\Windows\Temporary Internet Files\Content.IE5\O0X4AN2G\MC90019239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92896"/>
            <a:ext cx="2876319" cy="401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88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7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6945" y="3538916"/>
            <a:ext cx="38379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tamburína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96500" y="404664"/>
            <a:ext cx="745909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9. Do dechových nástrojů </a:t>
            </a:r>
          </a:p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   nepatří 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28503" y="2682211"/>
            <a:ext cx="26564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flétna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6945" y="4566154"/>
            <a:ext cx="31454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klarinet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410" y="3150867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660" y="4566154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122826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 descr="C:\Users\florianovar\AppData\Local\Microsoft\Windows\Temporary Internet Files\Content.IE5\FKOVMLT0\MP90040526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274" y="3645024"/>
            <a:ext cx="4126673" cy="294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48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01212" y="3735156"/>
            <a:ext cx="25571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</a:t>
            </a:r>
            <a:r>
              <a:rPr lang="cs-CZ" dirty="0" smtClean="0"/>
              <a:t>harfa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1757" y="413543"/>
            <a:ext cx="814517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10. Do smyčcových nástrojů </a:t>
            </a:r>
          </a:p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     nepatří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8695" y="2498222"/>
            <a:ext cx="38347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violoncello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5013176"/>
            <a:ext cx="3772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kontrabas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705" y="3393542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893" y="4910060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511" y="2050089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 descr="C:\Users\florianovar\AppData\Local\Microsoft\Windows\Temporary Internet Files\Content.IE5\BHD1CVFS\MC900129632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715" y="1700808"/>
            <a:ext cx="2177276" cy="444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938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59525" y="3743804"/>
            <a:ext cx="34708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trámcem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04663"/>
            <a:ext cx="755847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11. Smyčcové nástroje se </a:t>
            </a:r>
          </a:p>
          <a:p>
            <a:r>
              <a:rPr lang="cs-CZ" sz="4400" b="1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    rozeznívají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3173" y="2759868"/>
            <a:ext cx="35092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smyčcem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6945" y="4845846"/>
            <a:ext cx="27687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klíčem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906" y="2030641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298" y="4981652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566" y="3591270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 descr="C:\Users\florianovar\AppData\Local\Microsoft\Windows\Temporary Internet Files\Content.IE5\F1GJZC0T\MC9003127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411" y="3136288"/>
            <a:ext cx="3596275" cy="3235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950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37891" y="3512434"/>
            <a:ext cx="28809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trubka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003" y="404664"/>
            <a:ext cx="813716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12. Dřevěný dechový nástroj</a:t>
            </a:r>
          </a:p>
          <a:p>
            <a:r>
              <a:rPr lang="cs-CZ" sz="4400" b="1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    není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5068" y="2204864"/>
            <a:ext cx="26564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flétna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4346" y="4774686"/>
            <a:ext cx="31454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klarinet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585" y="3035861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091" y="4765896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836" y="1645479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 descr="C:\Users\florianovar\AppData\Local\Microsoft\Windows\Temporary Internet Files\Content.IE5\UADTYMDV\MC9003052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25868">
            <a:off x="4959251" y="3500599"/>
            <a:ext cx="4429925" cy="1401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57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62256" y="3063280"/>
            <a:ext cx="36728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klávesové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4783" y="413541"/>
            <a:ext cx="7435049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13. Žesťové nástroje jsou</a:t>
            </a:r>
          </a:p>
          <a:p>
            <a:endParaRPr lang="cs-CZ" sz="60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1141" y="2196106"/>
            <a:ext cx="32015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</a:t>
            </a:r>
            <a:r>
              <a:rPr lang="cs-CZ" dirty="0" smtClean="0"/>
              <a:t>dřevěné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8599" y="4017420"/>
            <a:ext cx="33762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plechové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232" y="4582228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029" y="1672898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719" y="3042536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 descr="C:\Users\florianovar\AppData\Local\Microsoft\Windows\Temporary Internet Files\Content.IE5\UADTYMDV\MC9003052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48034">
            <a:off x="5794281" y="5011167"/>
            <a:ext cx="2993743" cy="94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florianovar\AppData\Local\Microsoft\Windows\Temporary Internet Files\Content.IE5\33D8KHVY\MC90030530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7779">
            <a:off x="6012160" y="3642942"/>
            <a:ext cx="2668000" cy="83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florianovar\AppData\Local\Microsoft\Windows\Temporary Internet Files\Content.IE5\O0X4AN2G\MC900305317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9108">
            <a:off x="5954181" y="1622713"/>
            <a:ext cx="2720253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30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7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37891" y="3512434"/>
            <a:ext cx="21355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šest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76" y="404664"/>
            <a:ext cx="91694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14. Klasická kytara má ... strun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5068" y="2204864"/>
            <a:ext cx="23871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sedm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4346" y="4774686"/>
            <a:ext cx="20120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osm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837" y="3035861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765896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836" y="1645479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florianovar\AppData\Local\Microsoft\Windows\Temporary Internet Files\Content.IE5\5ZZC9791\MC90044130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342" y="1243494"/>
            <a:ext cx="5103751" cy="510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14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6518" y="3551116"/>
            <a:ext cx="28312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kytara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692696"/>
            <a:ext cx="88204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15. Nejmenší</a:t>
            </a:r>
            <a:r>
              <a:rPr lang="cs-CZ" sz="4000" b="1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smyčcový </a:t>
            </a:r>
          </a:p>
          <a:p>
            <a:r>
              <a:rPr lang="cs-CZ" sz="4400" b="1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    nástroj 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jsou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22242" y="2387219"/>
            <a:ext cx="21916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viola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6518" y="4725144"/>
            <a:ext cx="27158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housle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975806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753" y="2213526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620" y="3530503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C:\Users\florianovar\AppData\Local\Microsoft\Windows\Temporary Internet Files\Content.IE5\BHD1CVFS\MC900296198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900" y="3386051"/>
            <a:ext cx="3386134" cy="249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101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7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35355" y="3573016"/>
            <a:ext cx="30780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drnkací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2974" y="836712"/>
            <a:ext cx="62279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16. Triangl je nástroj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6181" y="2368619"/>
            <a:ext cx="19383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bicí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6945" y="4845846"/>
            <a:ext cx="32255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dechový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131" y="2054933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413" y="4969299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903" y="3573952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C:\Users\florianovar\AppData\Local\Microsoft\Windows\Temporary Internet Files\Content.IE5\5ZZC9791\MC9001296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50188"/>
            <a:ext cx="1977806" cy="1591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95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01212" y="3735156"/>
            <a:ext cx="25571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harfa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1757" y="413543"/>
            <a:ext cx="698139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17. Do skupiny nástrojů </a:t>
            </a:r>
          </a:p>
          <a:p>
            <a:r>
              <a:rPr lang="cs-CZ" sz="4400" b="1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    strunných patří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8695" y="2498222"/>
            <a:ext cx="26564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flétna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5013176"/>
            <a:ext cx="22028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tuba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840" y="3329219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396" y="4910060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5900" y="1994458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C:\Users\florianovar\AppData\Local\Microsoft\Windows\Temporary Internet Files\Content.IE5\BHD1CVFS\MC900129632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39164"/>
            <a:ext cx="2274761" cy="463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79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96500" y="2719494"/>
            <a:ext cx="26548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b) bubny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522700"/>
            <a:ext cx="8820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0000"/>
                </a:solidFill>
                <a:latin typeface="Comic Sans MS" pitchFamily="66" charset="0"/>
              </a:rPr>
              <a:t>18. Kotle je název pro</a:t>
            </a:r>
            <a:endParaRPr lang="cs-CZ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6500" y="1556792"/>
            <a:ext cx="31373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4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smtClean="0"/>
              <a:t>a) varhany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6945" y="3735157"/>
            <a:ext cx="32864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60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sz="4800" dirty="0" smtClean="0"/>
              <a:t>c) tympány</a:t>
            </a:r>
            <a:endParaRPr lang="cs-CZ" sz="4800" dirty="0"/>
          </a:p>
        </p:txBody>
      </p:sp>
      <p:pic>
        <p:nvPicPr>
          <p:cNvPr id="9" name="Picture 3" descr="C:\Users\florianovar\AppData\Local\Microsoft\Windows\Temporary Internet Files\Content.IE5\QSN66JC7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989021"/>
            <a:ext cx="1853010" cy="15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422" y="1420327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126" y="2674393"/>
            <a:ext cx="1569667" cy="1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Skupina 1"/>
          <p:cNvGrpSpPr/>
          <p:nvPr/>
        </p:nvGrpSpPr>
        <p:grpSpPr>
          <a:xfrm>
            <a:off x="5826973" y="2387789"/>
            <a:ext cx="2414727" cy="3565865"/>
            <a:chOff x="5826973" y="2387789"/>
            <a:chExt cx="2414727" cy="3565865"/>
          </a:xfrm>
        </p:grpSpPr>
        <p:pic>
          <p:nvPicPr>
            <p:cNvPr id="8195" name="Picture 3" descr="C:\Users\florianovar\AppData\Local\Microsoft\Windows\Temporary Internet Files\Content.IE5\O0X4AN2G\MC900390656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6973" y="2387789"/>
              <a:ext cx="2242296" cy="23836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3" descr="C:\Users\florianovar\AppData\Local\Microsoft\Windows\Temporary Internet Files\Content.IE5\O0X4AN2G\MC900390656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5313" y="4118453"/>
              <a:ext cx="1726387" cy="18352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1526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7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florianovar\AppData\Local\Microsoft\Windows\Temporary Internet Files\Content.IE5\KXBLGCBL\MC9004404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812" y="1268760"/>
            <a:ext cx="2755866" cy="318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3923927" y="260648"/>
            <a:ext cx="5040561" cy="1512168"/>
          </a:xfrm>
          <a:prstGeom prst="cloudCallout">
            <a:avLst>
              <a:gd name="adj1" fmla="val -60830"/>
              <a:gd name="adj2" fmla="val 129421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000000"/>
                </a:solidFill>
              </a:rPr>
              <a:t>Ř</a:t>
            </a:r>
            <a:r>
              <a:rPr lang="cs-CZ" sz="4400" b="1" dirty="0" smtClean="0">
                <a:solidFill>
                  <a:srgbClr val="000000"/>
                </a:solidFill>
              </a:rPr>
              <a:t>ešení</a:t>
            </a:r>
            <a:r>
              <a:rPr lang="cs-CZ" sz="4400" b="1" dirty="0" smtClean="0">
                <a:solidFill>
                  <a:srgbClr val="000000"/>
                </a:solidFill>
              </a:rPr>
              <a:t>:</a:t>
            </a:r>
            <a:endParaRPr lang="cs-CZ" sz="4400" b="1" dirty="0" smtClean="0">
              <a:solidFill>
                <a:srgbClr val="000000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721588"/>
              </p:ext>
            </p:extLst>
          </p:nvPr>
        </p:nvGraphicFramePr>
        <p:xfrm>
          <a:off x="4659634" y="2392480"/>
          <a:ext cx="4304855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0971"/>
                <a:gridCol w="860971"/>
                <a:gridCol w="860971"/>
                <a:gridCol w="860971"/>
                <a:gridCol w="86097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rgbClr val="000000"/>
                          </a:solidFill>
                        </a:rPr>
                        <a:t>1.</a:t>
                      </a:r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rgbClr val="000000"/>
                          </a:solidFill>
                        </a:rPr>
                        <a:t>a</a:t>
                      </a:r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rgbClr val="000000"/>
                          </a:solidFill>
                        </a:rPr>
                        <a:t>10.</a:t>
                      </a:r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rgbClr val="000000"/>
                          </a:solidFill>
                        </a:rPr>
                        <a:t>b</a:t>
                      </a:r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2.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c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11.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a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3.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b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12.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b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4.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a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13.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c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5.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c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14.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b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6.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a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15.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c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7.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c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16.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a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8.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c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17.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b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9.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b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18.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c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77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florianovar\AppData\Local\Microsoft\Windows\Temporary Internet Files\Content.IE5\KXBLGCBL\MC9004404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26272"/>
            <a:ext cx="1377933" cy="159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211290"/>
              </p:ext>
            </p:extLst>
          </p:nvPr>
        </p:nvGraphicFramePr>
        <p:xfrm>
          <a:off x="467545" y="2204864"/>
          <a:ext cx="3384375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875"/>
                <a:gridCol w="676875"/>
                <a:gridCol w="676875"/>
                <a:gridCol w="676875"/>
                <a:gridCol w="676875"/>
              </a:tblGrid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rgbClr val="000000"/>
                          </a:solidFill>
                        </a:rPr>
                        <a:t>1.</a:t>
                      </a:r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rgbClr val="000000"/>
                          </a:solidFill>
                        </a:rPr>
                        <a:t>10.</a:t>
                      </a:r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2.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11.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3.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12.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4.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13.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5.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14.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6.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15.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7.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16.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8.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17.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9.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18.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3401154"/>
              </p:ext>
            </p:extLst>
          </p:nvPr>
        </p:nvGraphicFramePr>
        <p:xfrm>
          <a:off x="5148065" y="2204864"/>
          <a:ext cx="3384375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875"/>
                <a:gridCol w="676875"/>
                <a:gridCol w="676875"/>
                <a:gridCol w="676875"/>
                <a:gridCol w="676875"/>
              </a:tblGrid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rgbClr val="000000"/>
                          </a:solidFill>
                        </a:rPr>
                        <a:t>1.</a:t>
                      </a:r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rgbClr val="000000"/>
                          </a:solidFill>
                        </a:rPr>
                        <a:t>10.</a:t>
                      </a:r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2.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11.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3.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12.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4.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13.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5.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14.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6.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15.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7.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16.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8.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17.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19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9.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00"/>
                          </a:solidFill>
                        </a:rPr>
                        <a:t>18.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4" descr="C:\Users\florianovar\AppData\Local\Microsoft\Windows\Temporary Internet Files\Content.IE5\KXBLGCBL\MC9004404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98280"/>
            <a:ext cx="1377933" cy="159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90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908720"/>
            <a:ext cx="8280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cs-CZ" sz="3200" dirty="0">
                <a:solidFill>
                  <a:srgbClr val="000000"/>
                </a:solidFill>
                <a:latin typeface="Calibri" pitchFamily="34" charset="0"/>
              </a:rPr>
              <a:t>Zdroje:</a:t>
            </a:r>
          </a:p>
          <a:p>
            <a:pPr marL="45720" indent="0">
              <a:buNone/>
            </a:pPr>
            <a:r>
              <a:rPr lang="cs-CZ" sz="3200" dirty="0">
                <a:solidFill>
                  <a:srgbClr val="000000"/>
                </a:solidFill>
                <a:latin typeface="Calibri" pitchFamily="34" charset="0"/>
              </a:rPr>
              <a:t>Kliparty </a:t>
            </a:r>
            <a:r>
              <a:rPr lang="cs-CZ" sz="32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288183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Vlastní 2">
      <a:dk1>
        <a:srgbClr val="CAF297"/>
      </a:dk1>
      <a:lt1>
        <a:srgbClr val="EDFADC"/>
      </a:lt1>
      <a:dk2>
        <a:srgbClr val="568C11"/>
      </a:dk2>
      <a:lt2>
        <a:srgbClr val="CAF297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1515</TotalTime>
  <Words>929</Words>
  <Application>Microsoft Office PowerPoint</Application>
  <PresentationFormat>Předvádění na obrazovce (4:3)</PresentationFormat>
  <Paragraphs>251</Paragraphs>
  <Slides>32</Slides>
  <Notes>2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Hudební nástroje 2</dc:title>
  <dc:creator>Renata Florianová</dc:creator>
  <cp:lastModifiedBy>Renata Florianová</cp:lastModifiedBy>
  <cp:revision>154</cp:revision>
  <cp:lastPrinted>2013-04-28T19:56:53Z</cp:lastPrinted>
  <dcterms:created xsi:type="dcterms:W3CDTF">2013-01-13T18:15:19Z</dcterms:created>
  <dcterms:modified xsi:type="dcterms:W3CDTF">2013-04-28T20:50:12Z</dcterms:modified>
</cp:coreProperties>
</file>