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5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7B251-F59F-483E-B2D3-0A4A2C1D4D4D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85DA6-31FB-4B9C-B84F-96AE9683E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C7F98-2A83-4EE8-A332-9D2B7F7390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42AE3-8123-4D39-94F4-3A9019BD9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00E50-99E2-4F0A-BD74-E3875732909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13A96-32D8-4939-89B2-AF5A3590B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448D5-5701-41A1-8226-225DA339AF77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5F6F0-913D-41E6-BBAB-AD36694DC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1CE94-7736-4448-907F-4A598D208A1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2FC81-5022-4D11-859D-33A2B8187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8B8BD-EDC3-44ED-BE91-E1264E8E44C9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6576A-9589-4D8C-9ACA-AD450A738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E08B3-C2E3-4388-A065-A850DAF5D5C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C73BF-AC65-4012-A0D2-1D77FF3E2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55CF9-CE2D-4480-B22A-4F5605597F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116B7-4BA7-4860-AD09-FCEBD5C13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2EF3F-2C5F-49F1-AFF0-969456A31C29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98B9E-05EE-4755-8980-C4F1BA97D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60C7-1847-4C97-B18C-51B29725E0FE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59486-CFAD-4877-ABFA-EE1F1D6BE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3A00B-A4F0-4A83-B508-E916708EAAA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F1B74-7DDF-4768-9F29-034AD3466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DBFD3D-0610-4F4B-BF37-F5D8B01458C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1F59E6-3611-4A17-AE66-F2BCD5CF0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1" r:id="rId2"/>
    <p:sldLayoutId id="2147483733" r:id="rId3"/>
    <p:sldLayoutId id="2147483730" r:id="rId4"/>
    <p:sldLayoutId id="2147483734" r:id="rId5"/>
    <p:sldLayoutId id="2147483729" r:id="rId6"/>
    <p:sldLayoutId id="2147483728" r:id="rId7"/>
    <p:sldLayoutId id="2147483735" r:id="rId8"/>
    <p:sldLayoutId id="2147483727" r:id="rId9"/>
    <p:sldLayoutId id="2147483726" r:id="rId10"/>
    <p:sldLayoutId id="214748372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663" name="Group 39"/>
          <p:cNvGraphicFramePr>
            <a:graphicFrameLocks noGrp="1"/>
          </p:cNvGraphicFramePr>
          <p:nvPr/>
        </p:nvGraphicFramePr>
        <p:xfrm>
          <a:off x="467544" y="1859473"/>
          <a:ext cx="7920880" cy="4968240"/>
        </p:xfrm>
        <a:graphic>
          <a:graphicData uri="http://schemas.openxmlformats.org/drawingml/2006/table">
            <a:tbl>
              <a:tblPr/>
              <a:tblGrid>
                <a:gridCol w="3960440"/>
                <a:gridCol w="3960440"/>
              </a:tblGrid>
              <a:tr h="5026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OP VK 1.5 25549863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Moderní škola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Soukromá střední škola podnikání a managementu, o.p.s.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předměty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Založení podniku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Petra Koudelková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9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získají poznatky o založení podniku a ohlášení živnosti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00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15.7.2012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grpSp>
        <p:nvGrpSpPr>
          <p:cNvPr id="3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4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5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6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7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ZALOŽENÍ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Petra Koudelková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mtClean="0"/>
              <a:t>Jak začít podnikat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4294967295"/>
          </p:nvPr>
        </p:nvSpPr>
        <p:spPr>
          <a:xfrm>
            <a:off x="0" y="1600200"/>
            <a:ext cx="8229600" cy="48768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mtClean="0"/>
              <a:t>	Před tím, než se rozhodnete podnikat, je potřeba zodpovědět základní tři otázky:</a:t>
            </a:r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mtClean="0"/>
              <a:t>Pro koho? (kdo jsou naší zákazníci)</a:t>
            </a:r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mtClean="0"/>
              <a:t>Co? (jaký druh zboží budeme vyrábět)</a:t>
            </a:r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mtClean="0"/>
              <a:t>Jak? (z jakého materiálu, kde ,…)</a:t>
            </a:r>
          </a:p>
          <a:p>
            <a:pPr marL="457200" indent="-457200" eaLnBrk="1" hangingPunct="1">
              <a:buFont typeface="Arial" charset="0"/>
              <a:buAutoNum type="arabicPeriod"/>
            </a:pPr>
            <a:endParaRPr lang="cs-CZ" smtClean="0"/>
          </a:p>
          <a:p>
            <a:pPr marL="457200" indent="-457200" eaLnBrk="1" hangingPunct="1">
              <a:buFont typeface="Arial" charset="0"/>
              <a:buNone/>
            </a:pPr>
            <a:r>
              <a:rPr lang="cs-CZ" smtClean="0"/>
              <a:t>	Dále by měl být člověk cílevědomý, uvědomělý a vytrvalý. Kromě těchto a jiných vlastností by měl disponovat jistým kapitálem do začátku podnikání a musí mít vyhotoven kvalitní Business plán, který mu umožní odhadnout příjmy, výnosy a díky němu může získat úvěr od banky, či jiných věřitelů.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Ohlášení živnosti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Fyzická nebo právnická osoba, která chce provozovat ohlašovací živnost, je povinna to ohlásit živnostenskému úřadu. </a:t>
            </a:r>
          </a:p>
          <a:p>
            <a:pPr eaLnBrk="1" hangingPunct="1"/>
            <a:r>
              <a:rPr lang="cs-CZ" smtClean="0"/>
              <a:t>K ohlášení může použít buď jednotný registrační formulář (JRF – jednotný registrační formulář) nebo formulář Ohlášení živnosti. </a:t>
            </a:r>
          </a:p>
          <a:p>
            <a:pPr eaLnBrk="1" hangingPunct="1"/>
            <a:r>
              <a:rPr lang="cs-CZ" smtClean="0"/>
              <a:t>Ve formuláři musí uvést všechny náležitosti požadované zákonem.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Ohlášení živnosti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Ohlášení živnosti nebo žádost o koncesi se předkládají na tiskopise vydaném Ministerstvem průmyslu a obchodu .</a:t>
            </a:r>
          </a:p>
          <a:p>
            <a:pPr eaLnBrk="1" hangingPunct="1"/>
            <a:r>
              <a:rPr lang="cs-CZ" smtClean="0"/>
              <a:t>K ohlášení živnosti je zapotřebí kromě řádně vyplněného tiskopisu ještě přiložit další doklady. </a:t>
            </a:r>
          </a:p>
          <a:p>
            <a:pPr eaLnBrk="1" hangingPunct="1"/>
            <a:r>
              <a:rPr lang="cs-CZ" smtClean="0"/>
              <a:t>Splnil-li ohlašovatel všechny podmínky stanovené zákonem, provede živnostenský úřad zápis do živnostenského rejstříku do 5 dnů ode dne doručení ohlášení a vydá podnikateli výpis.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525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Dokumenty pro ohlášení živnosti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/>
            <a:r>
              <a:rPr lang="cs-CZ" sz="2300" smtClean="0"/>
              <a:t>výpis z evidence Rejstříku trestů, který nesmí být starší než 3 měsíce. Je-li ustanoven odpovědný zástupce, pak také jeho výpis.</a:t>
            </a:r>
          </a:p>
          <a:p>
            <a:pPr eaLnBrk="1" hangingPunct="1"/>
            <a:r>
              <a:rPr lang="cs-CZ" sz="2300" smtClean="0"/>
              <a:t>doklad prokazující odbornou způsobilost, případně odbornou způsobilost odpovědného zástupce (např. výuční list, maturitní vysvědčení apod.)</a:t>
            </a:r>
          </a:p>
          <a:p>
            <a:pPr eaLnBrk="1" hangingPunct="1"/>
            <a:r>
              <a:rPr lang="cs-CZ" sz="2300" smtClean="0"/>
              <a:t>doklad o vlastnickém nebo jiném právu k objektům a prostorám, v nichž je místo podnikání, liší-li se od bydliště (výpis z katastru nemovitostí či nájemní smlouva)</a:t>
            </a:r>
          </a:p>
          <a:p>
            <a:pPr eaLnBrk="1" hangingPunct="1"/>
            <a:r>
              <a:rPr lang="cs-CZ" sz="2300" smtClean="0"/>
              <a:t>výpis z obchodního rejstříku, který nesmí být starší než 3 měsíce, je-li v něm osoba zapsána</a:t>
            </a:r>
          </a:p>
          <a:p>
            <a:pPr eaLnBrk="1" hangingPunct="1"/>
            <a:r>
              <a:rPr lang="cs-CZ" sz="2300" smtClean="0"/>
              <a:t>prohlášení odpovědného zástupce, že souhlasí s ustanovením do funkce, s úředně ověřeným podpisem a doklad o zaplacení správního poplatku</a:t>
            </a:r>
          </a:p>
          <a:p>
            <a:pPr eaLnBrk="1" hangingPunct="1"/>
            <a:r>
              <a:rPr lang="cs-CZ" sz="2300" smtClean="0"/>
              <a:t>Doklady pro založení PO jsou obdobné.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Výpis pro FO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Ve výpisu vydaném fyzické osobě se uvede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pt-BR" smtClean="0"/>
              <a:t>a) jméno a příjmení, rodné číslo, bydliště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b) obchodní firma, je-li fyzická osoba zapsána do obchodního rejstříku, a identifikační číslo, bylo-li přiděleno,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c) předmět podnikání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d) místo podnikání,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e) doba trvání živnostenského oprávnění, je-li ohlášeno provozování živnosti na dobu určitou,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f) den vzniku živnostenského oprávnění,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g) datum a místo vydání výpisu.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Výpis pro PO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	a) obchodní firma nebo název, sídlo, identifikační číslo, bylo-li přiděleno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b) předmět podnikání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c) doba trvání živnostenského oprávnění, je-li ohlášeno provozování živnosti na dobu určitou,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d) den vzniku živnostenského oprávnění,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pt-BR" smtClean="0"/>
              <a:t>e) datum a místo vydání výpisu.</a:t>
            </a:r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Povinnosti živnostenského úřadu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Živnostenský úřad zašle ve lhůtě 30 dnů ode dne provedení zápisu do </a:t>
            </a:r>
            <a:r>
              <a:rPr lang="cs-CZ" dirty="0" smtClean="0"/>
              <a:t>živnostenského rejstříku výpis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místně </a:t>
            </a:r>
            <a:r>
              <a:rPr lang="cs-CZ" dirty="0"/>
              <a:t>příslušnému správci daně vykonávajícímu správu daně z příjmů,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Českému </a:t>
            </a:r>
            <a:r>
              <a:rPr lang="cs-CZ" dirty="0"/>
              <a:t>statistickému úřadu,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správě </a:t>
            </a:r>
            <a:r>
              <a:rPr lang="cs-CZ" dirty="0"/>
              <a:t>sociálního zabezpečení místně příslušné podle bydliště nebo sídla podnikatele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příslušné </a:t>
            </a:r>
            <a:r>
              <a:rPr lang="cs-CZ" dirty="0"/>
              <a:t>zdravotní </a:t>
            </a:r>
            <a:r>
              <a:rPr lang="cs-CZ" dirty="0" smtClean="0"/>
              <a:t>pojišťovně.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Tato </a:t>
            </a:r>
            <a:r>
              <a:rPr lang="cs-CZ" dirty="0"/>
              <a:t>povinnost živnostenského úřadu se vztahuje i na změny v živnostenském rejstříku, </a:t>
            </a:r>
            <a:r>
              <a:rPr lang="cs-CZ" dirty="0" smtClean="0"/>
              <a:t>na přerušení </a:t>
            </a:r>
            <a:r>
              <a:rPr lang="cs-CZ" dirty="0"/>
              <a:t>a pozastavení provozování živnosti, na rozhodnutí o zrušení </a:t>
            </a:r>
            <a:r>
              <a:rPr lang="cs-CZ" dirty="0" smtClean="0"/>
              <a:t>živnostenského oprávnění</a:t>
            </a:r>
            <a:r>
              <a:rPr lang="cs-CZ"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Začátek podnikání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 ohlašování živnosti </a:t>
            </a:r>
            <a:r>
              <a:rPr lang="cs-CZ" b="1" smtClean="0"/>
              <a:t>fyzickou osobou </a:t>
            </a:r>
            <a:r>
              <a:rPr lang="cs-CZ" smtClean="0"/>
              <a:t>lze začít podnikat </a:t>
            </a:r>
            <a:r>
              <a:rPr lang="cs-CZ" b="1" smtClean="0"/>
              <a:t>ode dne ohlášení živnosti</a:t>
            </a:r>
            <a:r>
              <a:rPr lang="cs-CZ" smtClean="0"/>
              <a:t>.</a:t>
            </a:r>
          </a:p>
          <a:p>
            <a:pPr eaLnBrk="1" hangingPunct="1"/>
            <a:r>
              <a:rPr lang="cs-CZ" b="1" smtClean="0"/>
              <a:t>Právnická osoba</a:t>
            </a:r>
            <a:r>
              <a:rPr lang="cs-CZ" smtClean="0"/>
              <a:t>, může podnikat též ode dne ohlášení, ale pouze v případě, že </a:t>
            </a:r>
            <a:r>
              <a:rPr lang="cs-CZ" b="1" smtClean="0"/>
              <a:t>je již zapsána v obchodním rejstříku.</a:t>
            </a:r>
          </a:p>
          <a:p>
            <a:pPr eaLnBrk="1" hangingPunct="1"/>
            <a:r>
              <a:rPr lang="cs-CZ" smtClean="0"/>
              <a:t>Podnikatel je povinen živnostenskému úřadu oznámit všechny </a:t>
            </a:r>
            <a:r>
              <a:rPr lang="cs-CZ" b="1" smtClean="0"/>
              <a:t>změny a doplnění týkající se údajů a dokladů</a:t>
            </a:r>
            <a:r>
              <a:rPr lang="cs-CZ" smtClean="0"/>
              <a:t>, které jsou stanoveny pro ohlášení živnosti, a předložit doklady o nich do </a:t>
            </a:r>
            <a:r>
              <a:rPr lang="cs-CZ" b="1" smtClean="0"/>
              <a:t>15 dnů ode dne jejich vzniku</a:t>
            </a:r>
            <a:r>
              <a:rPr lang="cs-CZ" smtClean="0"/>
              <a:t>. Na základě oznámení živnostenský úřad provede zápis změny do živnostenského rejstříku.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mtClean="0"/>
              <a:t>Koncese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Osoba, která hodlá provozovat koncesovanou živnost, podá žádost o vydání koncese u živnostenského úřadu. K žádosti o koncesi přiloží: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a) fyzická osoba doklad prokazující její odbornou a jinou způsobilost, popřípadě doklad prokazující odbornou a jinou způsobilost odpovědného zástupce,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b) právnická osoba doklad prokazující odbornou a jinou způsobilost odpovědného zástupce.</a:t>
            </a:r>
          </a:p>
          <a:p>
            <a:pPr eaLnBrk="1" hangingPunct="1"/>
            <a:r>
              <a:rPr lang="cs-CZ" smtClean="0"/>
              <a:t>Žadatel v žádosti o koncesi je povinen uvést též údaje podle zvláštních předpisů a doložit je doklady, které jsou nezbytné k zaujetí stanoviska příslušného orgánu státní správy.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mtClean="0"/>
              <a:t>Koncese</a:t>
            </a:r>
          </a:p>
        </p:txBody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Živnostenský úřad do 5 dnů ode dne nabytí právní moci rozhodnutí o udělení koncese provede zápis do živnostenského rejstříku a žadateli vydá výpis.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Živnostenský úřad zašle stejnopis pravomocného rozhodnutí o udělení koncese stejným subjektům jako v případě ohlašovací živosti a dále též orgánu, který k udělení koncese vydával stanovisko.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 případě koncesované živnosti lze začít provozovat živnost až dnem nabytí právní moci rozhodnutí o udělení koncese.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Literatura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MORAVCOVÁ, L. Ekonomika dopravní firmy. Praha, 4. vydání. 2012.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řehlednost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30</TotalTime>
  <Words>576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Přehlednost</vt:lpstr>
      <vt:lpstr>Snímek 1</vt:lpstr>
      <vt:lpstr>ZALOŽENÍ PODNIKU</vt:lpstr>
      <vt:lpstr>Jak začít podnikat</vt:lpstr>
      <vt:lpstr>Ohlášení živnosti</vt:lpstr>
      <vt:lpstr>Ohlášení živnosti</vt:lpstr>
      <vt:lpstr>Dokumenty pro ohlášení živnosti</vt:lpstr>
      <vt:lpstr>Výpis pro FO</vt:lpstr>
      <vt:lpstr>Výpis pro PO</vt:lpstr>
      <vt:lpstr>Povinnosti živnostenského úřadu</vt:lpstr>
      <vt:lpstr>Začátek podnikání</vt:lpstr>
      <vt:lpstr>Koncese</vt:lpstr>
      <vt:lpstr>Koncese</vt:lpstr>
      <vt:lpstr>Literatura</vt:lpstr>
    </vt:vector>
  </TitlesOfParts>
  <Company>VOŠ a SPŠ dopravní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ZALOŽENÍ PODNIKU</dc:title>
  <dc:creator>Koudelková Petra</dc:creator>
  <cp:lastModifiedBy>kasparek</cp:lastModifiedBy>
  <cp:revision>9</cp:revision>
  <dcterms:created xsi:type="dcterms:W3CDTF">2012-09-05T07:24:19Z</dcterms:created>
  <dcterms:modified xsi:type="dcterms:W3CDTF">2014-04-09T07:53:52Z</dcterms:modified>
</cp:coreProperties>
</file>