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5" r:id="rId4"/>
    <p:sldId id="256" r:id="rId5"/>
    <p:sldId id="257" r:id="rId6"/>
    <p:sldId id="258" r:id="rId7"/>
    <p:sldId id="260" r:id="rId8"/>
    <p:sldId id="261" r:id="rId9"/>
    <p:sldId id="262" r:id="rId10"/>
    <p:sldId id="259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6694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7960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731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4784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2980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0728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9275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6305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1105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962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9900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43803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2258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78172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92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74350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46936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33001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25814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60958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15393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20555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14432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9458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28492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22222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35166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13202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65616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64796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9395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29552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4664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E7B72-64F5-4972-A47D-32F140EB3185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53E70-1186-4E69-82A9-73D7D461B2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0360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982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91DED-7F64-44AB-9389-484D5656B6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69130-753B-41CD-BD26-D92F4409C0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0670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the_United_Nations.svg" TargetMode="External"/><Relationship Id="rId2" Type="http://schemas.openxmlformats.org/officeDocument/2006/relationships/hyperlink" Target="http://cs.wikipedia.org/wiki/Soubor:NATO_affiliations_in_Europe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Politická mapa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VY_32_INOVACE_37_Mezinárodní organizace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677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1049855">
            <a:off x="448983" y="2479496"/>
            <a:ext cx="8229600" cy="1143000"/>
          </a:xfrm>
        </p:spPr>
        <p:txBody>
          <a:bodyPr>
            <a:noAutofit/>
          </a:bodyPr>
          <a:lstStyle/>
          <a:p>
            <a:r>
              <a:rPr lang="cs-CZ" sz="11500" dirty="0" smtClean="0">
                <a:solidFill>
                  <a:srgbClr val="FF0000"/>
                </a:solidFill>
              </a:rPr>
              <a:t>Mezinárodní organizace</a:t>
            </a:r>
            <a:endParaRPr lang="cs-CZ" sz="11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887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NATO                         odkazy</a:t>
            </a:r>
            <a:endParaRPr lang="cs-CZ" sz="4000" b="1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>
          <a:xfrm>
            <a:off x="686081" y="2974562"/>
            <a:ext cx="2458616" cy="639762"/>
          </a:xfrm>
        </p:spPr>
        <p:txBody>
          <a:bodyPr/>
          <a:lstStyle/>
          <a:p>
            <a:r>
              <a:rPr lang="cs-CZ" dirty="0" smtClean="0"/>
              <a:t>Další organizace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273768" y="5360909"/>
            <a:ext cx="1224136" cy="69837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EU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endParaRPr lang="cs-CZ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>
          <a:xfrm>
            <a:off x="6865037" y="4077072"/>
            <a:ext cx="1385749" cy="68062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OSN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1614781" y="3767504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>
            <a:hlinkClick r:id="" action="ppaction://hlinkshowjump?jump=nextslide"/>
          </p:cNvPr>
          <p:cNvSpPr/>
          <p:nvPr/>
        </p:nvSpPr>
        <p:spPr>
          <a:xfrm>
            <a:off x="2771800" y="1142091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eselý obličej 18">
            <a:hlinkClick r:id="rId3" action="ppaction://hlinksldjump"/>
          </p:cNvPr>
          <p:cNvSpPr/>
          <p:nvPr/>
        </p:nvSpPr>
        <p:spPr>
          <a:xfrm>
            <a:off x="4211960" y="4653136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>
            <a:hlinkClick r:id="rId4" action="ppaction://hlinksldjump"/>
          </p:cNvPr>
          <p:cNvSpPr/>
          <p:nvPr/>
        </p:nvSpPr>
        <p:spPr>
          <a:xfrm>
            <a:off x="6948264" y="3294443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>
            <a:hlinkClick r:id="rId5" action="ppaction://hlinksldjump"/>
          </p:cNvPr>
          <p:cNvSpPr/>
          <p:nvPr/>
        </p:nvSpPr>
        <p:spPr>
          <a:xfrm>
            <a:off x="5796136" y="1142091"/>
            <a:ext cx="601216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236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NATO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322712" cy="506915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Vojenský pakt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USA, Kanada </a:t>
            </a:r>
            <a:r>
              <a:rPr lang="cs-CZ" dirty="0" smtClean="0">
                <a:solidFill>
                  <a:srgbClr val="FF0000"/>
                </a:solidFill>
              </a:rPr>
              <a:t>a státy na mapě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4. dubna 1949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Sídlo – BRUSEL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13" name="Šipka doleva 12">
            <a:hlinkClick r:id="" action="ppaction://hlinkshowjump?jump=previousslide"/>
          </p:cNvPr>
          <p:cNvSpPr/>
          <p:nvPr/>
        </p:nvSpPr>
        <p:spPr>
          <a:xfrm>
            <a:off x="7524328" y="538947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2332856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Členové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plán 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členství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chemeClr val="accent6"/>
                </a:solidFill>
              </a:rPr>
              <a:t>partnerství pro </a:t>
            </a:r>
            <a:r>
              <a:rPr lang="cs-CZ" sz="2000" b="1" dirty="0" smtClean="0">
                <a:solidFill>
                  <a:schemeClr val="accent6"/>
                </a:solidFill>
              </a:rPr>
              <a:t>mír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00B050"/>
                </a:solidFill>
              </a:rPr>
              <a:t>intenzivní </a:t>
            </a:r>
            <a:r>
              <a:rPr lang="cs-CZ" sz="2000" b="1" dirty="0" smtClean="0">
                <a:solidFill>
                  <a:srgbClr val="00B050"/>
                </a:solidFill>
              </a:rPr>
              <a:t>jednání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8575" y="2618496"/>
            <a:ext cx="5505425" cy="4238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1651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Velké množství: např.</a:t>
            </a:r>
          </a:p>
          <a:p>
            <a:r>
              <a:rPr lang="cs-CZ" dirty="0" smtClean="0"/>
              <a:t>WTO  - Světová obchodní organizace</a:t>
            </a:r>
          </a:p>
          <a:p>
            <a:r>
              <a:rPr lang="cs-CZ" dirty="0" smtClean="0"/>
              <a:t>G 8  - seskupení 8 nejvyspělejších států</a:t>
            </a:r>
          </a:p>
          <a:p>
            <a:r>
              <a:rPr lang="cs-CZ" dirty="0" smtClean="0"/>
              <a:t>OPEC – organizace zemí vyvážejících ropu</a:t>
            </a:r>
          </a:p>
          <a:p>
            <a:r>
              <a:rPr lang="cs-CZ" dirty="0" smtClean="0"/>
              <a:t>WHO – světová zdravotnická </a:t>
            </a:r>
            <a:r>
              <a:rPr lang="cs-CZ" dirty="0" err="1" smtClean="0"/>
              <a:t>org</a:t>
            </a:r>
            <a:r>
              <a:rPr lang="cs-CZ" dirty="0" smtClean="0"/>
              <a:t>.</a:t>
            </a:r>
          </a:p>
          <a:p>
            <a:r>
              <a:rPr lang="cs-CZ" dirty="0" smtClean="0"/>
              <a:t>UNICEF – dětský fond OSN</a:t>
            </a:r>
          </a:p>
          <a:p>
            <a:r>
              <a:rPr lang="cs-CZ" dirty="0" smtClean="0"/>
              <a:t>OECD – </a:t>
            </a:r>
            <a:r>
              <a:rPr lang="cs-CZ" dirty="0" err="1" smtClean="0"/>
              <a:t>org</a:t>
            </a:r>
            <a:r>
              <a:rPr lang="cs-CZ" dirty="0" smtClean="0"/>
              <a:t>. </a:t>
            </a:r>
            <a:r>
              <a:rPr lang="cs-CZ" dirty="0"/>
              <a:t>p</a:t>
            </a:r>
            <a:r>
              <a:rPr lang="cs-CZ" dirty="0" smtClean="0"/>
              <a:t>ro hospodářskou spolupráci a rozvoj</a:t>
            </a:r>
          </a:p>
          <a:p>
            <a:r>
              <a:rPr lang="cs-CZ" dirty="0" smtClean="0"/>
              <a:t>Atd.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7740352" y="56665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442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4860032" cy="4525963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Organizace spojených národů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Největší </a:t>
            </a:r>
            <a:r>
              <a:rPr lang="cs-CZ" sz="2400" dirty="0" err="1" smtClean="0">
                <a:solidFill>
                  <a:srgbClr val="FF0000"/>
                </a:solidFill>
              </a:rPr>
              <a:t>org</a:t>
            </a:r>
            <a:r>
              <a:rPr lang="cs-CZ" sz="2400" dirty="0" smtClean="0">
                <a:solidFill>
                  <a:srgbClr val="FF0000"/>
                </a:solidFill>
              </a:rPr>
              <a:t>., </a:t>
            </a:r>
            <a:r>
              <a:rPr lang="cs-CZ" sz="2400" dirty="0" smtClean="0">
                <a:solidFill>
                  <a:srgbClr val="FF0000"/>
                </a:solidFill>
              </a:rPr>
              <a:t>skoro všechny státy světa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26</a:t>
            </a:r>
            <a:r>
              <a:rPr lang="cs-CZ" sz="2400" dirty="0" smtClean="0">
                <a:solidFill>
                  <a:srgbClr val="FF0000"/>
                </a:solidFill>
              </a:rPr>
              <a:t>. 6. 1945 </a:t>
            </a:r>
            <a:r>
              <a:rPr lang="cs-CZ" sz="2400" dirty="0" smtClean="0">
                <a:solidFill>
                  <a:srgbClr val="FF0000"/>
                </a:solidFill>
              </a:rPr>
              <a:t>San Francisco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Sídlo – New York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Snížit chudobu a sociální vyloučení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boj s úmrtností dětskou, boj s AIDS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a dalšími nemocemi, gramotnost       atd.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Rada bezpečnosti OSN,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Mezinárodní soudní dvůr atd.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7783510" y="76470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52120" y="3225521"/>
            <a:ext cx="1745011" cy="271321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3841" y="2492896"/>
            <a:ext cx="4390159" cy="2924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15555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unie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7596336" y="35208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3757" y="1268760"/>
            <a:ext cx="7275368" cy="5563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2388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23745" y="162880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cs.wikipedia.org/wiki/Soubor:NATO_affiliations_in_Europe.svg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cs.wikipedia.org/wiki/Soubor:Flag_of_the_United_Nations.svg</a:t>
            </a:r>
            <a:endParaRPr lang="cs-CZ" dirty="0" smtClean="0"/>
          </a:p>
          <a:p>
            <a:r>
              <a:rPr lang="cs-CZ" dirty="0"/>
              <a:t>EC-EU-</a:t>
            </a:r>
            <a:r>
              <a:rPr lang="cs-CZ" dirty="0" err="1"/>
              <a:t>enlargement</a:t>
            </a:r>
            <a:r>
              <a:rPr lang="cs-CZ" dirty="0"/>
              <a:t> animation.gif.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2009- 05- 28 [cit. 2013-04-11]. </a:t>
            </a:r>
            <a:r>
              <a:rPr lang="cs-CZ"/>
              <a:t>Dostupné z: http://cs.wikipedia.org/wiki/Soubor:EC-EU-enlargement_animation.gif 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  <p:sp>
        <p:nvSpPr>
          <p:cNvPr id="2" name="Šipka doleva 1">
            <a:hlinkClick r:id="rId4" action="ppaction://hlinksldjump"/>
          </p:cNvPr>
          <p:cNvSpPr/>
          <p:nvPr/>
        </p:nvSpPr>
        <p:spPr>
          <a:xfrm>
            <a:off x="7740352" y="4046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377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/>
              <a:t>9</a:t>
            </a:r>
            <a:r>
              <a:rPr lang="cs-CZ" dirty="0" smtClean="0"/>
              <a:t>. ročník.</a:t>
            </a:r>
          </a:p>
          <a:p>
            <a:r>
              <a:rPr lang="cs-CZ" dirty="0" smtClean="0"/>
              <a:t>Materiál slouží k doplnění výkladu k tématu – mezinárodní organizace 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781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275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1_Motiv systému Office</vt:lpstr>
      <vt:lpstr>2_Motiv systému Office</vt:lpstr>
      <vt:lpstr>     </vt:lpstr>
      <vt:lpstr>Mezinárodní organizace</vt:lpstr>
      <vt:lpstr>NATO                         odkazy</vt:lpstr>
      <vt:lpstr>NATO</vt:lpstr>
      <vt:lpstr>Další organizace</vt:lpstr>
      <vt:lpstr>OSN</vt:lpstr>
      <vt:lpstr>Evropská unie</vt:lpstr>
      <vt:lpstr>odkazy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</dc:title>
  <dc:creator>Zdeněk Hanuš</dc:creator>
  <cp:lastModifiedBy>Dum</cp:lastModifiedBy>
  <cp:revision>28</cp:revision>
  <dcterms:created xsi:type="dcterms:W3CDTF">2012-03-22T11:04:40Z</dcterms:created>
  <dcterms:modified xsi:type="dcterms:W3CDTF">2013-05-06T18:38:58Z</dcterms:modified>
</cp:coreProperties>
</file>