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086E3-3B04-4FFD-BDCA-1C9756731A8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9AAE3B-6EDA-4182-905A-6ED5045C6B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792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Slova, která nejsou v řádku</a:t>
            </a:r>
            <a:r>
              <a:rPr lang="cs-CZ" baseline="0" dirty="0" smtClean="0"/>
              <a:t> příbuzná s ostatními, stáhni pod čáru.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9AAE3B-6EDA-4182-905A-6ED5045C6B04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7355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Srovnej k sobě příbuzná slova</a:t>
            </a:r>
            <a:r>
              <a:rPr lang="cs-CZ" baseline="0" dirty="0" smtClean="0"/>
              <a:t> přetažením.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9AAE3B-6EDA-4182-905A-6ED5045C6B0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6900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přetažení předpon a přípon sestav slova příbuzná. Další kořen „stroj“ je vždy schovaný pod válcem.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9AAE3B-6EDA-4182-905A-6ED5045C6B0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0725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rámečky se slovy do připraveného grafu podle nadřazenosti, podřazenosti a souřadnosti.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9AAE3B-6EDA-4182-905A-6ED5045C6B0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2415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šipky se slovy ke slovům v</a:t>
            </a:r>
            <a:r>
              <a:rPr lang="cs-CZ" baseline="0" dirty="0" smtClean="0"/>
              <a:t> obdélnících.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9AAE3B-6EDA-4182-905A-6ED5045C6B0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3611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Přetáhni šipky se slovy ke slovům v</a:t>
            </a:r>
            <a:r>
              <a:rPr lang="cs-CZ" baseline="0" dirty="0" smtClean="0"/>
              <a:t> obdélnících.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9AAE3B-6EDA-4182-905A-6ED5045C6B0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1137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Roztřiď slova na lichotivá a hanlivá a přetáhni je do správného sloupečku. </a:t>
            </a:r>
            <a:r>
              <a:rPr lang="cs-CZ" smtClean="0"/>
              <a:t>Neukládej!.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9AAE3B-6EDA-4182-905A-6ED5045C6B0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112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3676672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VY_32_INOVACE_20_ Slova</a:t>
            </a:r>
            <a:endParaRPr lang="cs-CZ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7243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4"/>
          <p:cNvSpPr txBox="1"/>
          <p:nvPr/>
        </p:nvSpPr>
        <p:spPr>
          <a:xfrm>
            <a:off x="1879276" y="2677271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3200" dirty="0"/>
          </a:p>
        </p:txBody>
      </p:sp>
      <p:sp>
        <p:nvSpPr>
          <p:cNvPr id="7" name="TextovéPole 5"/>
          <p:cNvSpPr txBox="1"/>
          <p:nvPr/>
        </p:nvSpPr>
        <p:spPr>
          <a:xfrm>
            <a:off x="2873041" y="5548880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  <p:sp>
        <p:nvSpPr>
          <p:cNvPr id="8" name="TextovéPole 4"/>
          <p:cNvSpPr txBox="1"/>
          <p:nvPr/>
        </p:nvSpPr>
        <p:spPr>
          <a:xfrm>
            <a:off x="2123728" y="2492896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6593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rgbClr val="66FF66"/>
                </a:solidFill>
              </a:rPr>
              <a:t>Příbuzná slova</a:t>
            </a:r>
            <a:endParaRPr lang="cs-CZ" dirty="0">
              <a:solidFill>
                <a:srgbClr val="66FF66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244250" y="1575415"/>
            <a:ext cx="1296144" cy="504056"/>
          </a:xfrm>
          <a:prstGeom prst="clou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vedení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701928" y="1575415"/>
            <a:ext cx="1296144" cy="504056"/>
          </a:xfrm>
          <a:prstGeom prst="clou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vesta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7430799" y="1575415"/>
            <a:ext cx="1296144" cy="504056"/>
          </a:xfrm>
          <a:prstGeom prst="clou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dovést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6092926" y="1532213"/>
            <a:ext cx="1296144" cy="504056"/>
          </a:xfrm>
          <a:prstGeom prst="clou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vedro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644008" y="1532213"/>
            <a:ext cx="1296144" cy="504056"/>
          </a:xfrm>
          <a:prstGeom prst="clou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vedle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3131840" y="1575415"/>
            <a:ext cx="1405510" cy="504056"/>
          </a:xfrm>
          <a:prstGeom prst="clou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vedoucí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3493223" y="2275102"/>
            <a:ext cx="1296144" cy="50405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FF66"/>
                </a:solidFill>
              </a:rPr>
              <a:t>lepidlo</a:t>
            </a:r>
            <a:endParaRPr lang="cs-CZ" b="1" dirty="0">
              <a:solidFill>
                <a:srgbClr val="66FF66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1867547" y="3704121"/>
            <a:ext cx="1296144" cy="50405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FF66"/>
                </a:solidFill>
              </a:rPr>
              <a:t>světlo</a:t>
            </a:r>
            <a:endParaRPr lang="cs-CZ" b="1" dirty="0">
              <a:solidFill>
                <a:srgbClr val="66FF66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4849884" y="2275102"/>
            <a:ext cx="1505030" cy="50405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FF66"/>
                </a:solidFill>
              </a:rPr>
              <a:t>lepkavý</a:t>
            </a:r>
            <a:endParaRPr lang="cs-CZ" b="1" dirty="0">
              <a:solidFill>
                <a:srgbClr val="66FF66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1708545" y="2275102"/>
            <a:ext cx="1784678" cy="50405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FF66"/>
                </a:solidFill>
              </a:rPr>
              <a:t>přilepený</a:t>
            </a:r>
            <a:endParaRPr lang="cs-CZ" b="1" dirty="0">
              <a:solidFill>
                <a:srgbClr val="66FF66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6359594" y="2275102"/>
            <a:ext cx="1488262" cy="50405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FF66"/>
                </a:solidFill>
              </a:rPr>
              <a:t>nálepka</a:t>
            </a:r>
            <a:endParaRPr lang="cs-CZ" b="1" dirty="0">
              <a:solidFill>
                <a:srgbClr val="66FF66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7847856" y="2293748"/>
            <a:ext cx="1296144" cy="50405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FF66"/>
                </a:solidFill>
              </a:rPr>
              <a:t>lepší</a:t>
            </a:r>
            <a:endParaRPr lang="cs-CZ" b="1" dirty="0">
              <a:solidFill>
                <a:srgbClr val="66FF66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148178" y="2293748"/>
            <a:ext cx="1543502" cy="50405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FF66"/>
                </a:solidFill>
              </a:rPr>
              <a:t>lepenka</a:t>
            </a:r>
            <a:endParaRPr lang="cs-CZ" b="1" dirty="0">
              <a:solidFill>
                <a:srgbClr val="66FF66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7540500" y="3773275"/>
            <a:ext cx="1296144" cy="50405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FF66"/>
                </a:solidFill>
              </a:rPr>
              <a:t>svěřit</a:t>
            </a:r>
            <a:endParaRPr lang="cs-CZ" b="1" dirty="0">
              <a:solidFill>
                <a:srgbClr val="66FF66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6184303" y="3740958"/>
            <a:ext cx="1296144" cy="50405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FF66"/>
                </a:solidFill>
              </a:rPr>
              <a:t>svíce</a:t>
            </a:r>
            <a:endParaRPr lang="cs-CZ" b="1" dirty="0">
              <a:solidFill>
                <a:srgbClr val="66FF66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3206582" y="3740958"/>
            <a:ext cx="1296144" cy="50405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FF66"/>
                </a:solidFill>
              </a:rPr>
              <a:t>svítit</a:t>
            </a:r>
            <a:endParaRPr lang="cs-CZ" b="1" dirty="0">
              <a:solidFill>
                <a:srgbClr val="66FF66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>
            <a:off x="4596280" y="3765435"/>
            <a:ext cx="1496646" cy="50405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FF66"/>
                </a:solidFill>
              </a:rPr>
              <a:t>svěšený</a:t>
            </a:r>
            <a:endParaRPr lang="cs-CZ" b="1" dirty="0">
              <a:solidFill>
                <a:srgbClr val="66FF66"/>
              </a:solidFill>
            </a:endParaRPr>
          </a:p>
        </p:txBody>
      </p:sp>
      <p:sp>
        <p:nvSpPr>
          <p:cNvPr id="25" name="Mrak 24"/>
          <p:cNvSpPr/>
          <p:nvPr/>
        </p:nvSpPr>
        <p:spPr>
          <a:xfrm>
            <a:off x="148178" y="3686721"/>
            <a:ext cx="1632279" cy="50405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66FF66"/>
                </a:solidFill>
              </a:rPr>
              <a:t>světluška</a:t>
            </a:r>
            <a:endParaRPr lang="cs-CZ" b="1" dirty="0">
              <a:solidFill>
                <a:srgbClr val="66FF66"/>
              </a:solidFill>
            </a:endParaRPr>
          </a:p>
        </p:txBody>
      </p:sp>
      <p:sp>
        <p:nvSpPr>
          <p:cNvPr id="26" name="Mrak 25"/>
          <p:cNvSpPr/>
          <p:nvPr/>
        </p:nvSpPr>
        <p:spPr>
          <a:xfrm>
            <a:off x="5706842" y="2996952"/>
            <a:ext cx="1296144" cy="504056"/>
          </a:xfrm>
          <a:prstGeom prst="clou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západ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Mrak 26"/>
          <p:cNvSpPr/>
          <p:nvPr/>
        </p:nvSpPr>
        <p:spPr>
          <a:xfrm>
            <a:off x="4306255" y="2996952"/>
            <a:ext cx="1296144" cy="504056"/>
          </a:xfrm>
          <a:prstGeom prst="clou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padák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Mrak 27"/>
          <p:cNvSpPr/>
          <p:nvPr/>
        </p:nvSpPr>
        <p:spPr>
          <a:xfrm>
            <a:off x="2986578" y="2996952"/>
            <a:ext cx="1296144" cy="504056"/>
          </a:xfrm>
          <a:prstGeom prst="clou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patka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Mrak 28"/>
          <p:cNvSpPr/>
          <p:nvPr/>
        </p:nvSpPr>
        <p:spPr>
          <a:xfrm>
            <a:off x="1594634" y="2997765"/>
            <a:ext cx="1296144" cy="504056"/>
          </a:xfrm>
          <a:prstGeom prst="clou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rozpad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Mrak 29"/>
          <p:cNvSpPr/>
          <p:nvPr/>
        </p:nvSpPr>
        <p:spPr>
          <a:xfrm>
            <a:off x="0" y="2996952"/>
            <a:ext cx="1594634" cy="504056"/>
          </a:xfrm>
          <a:prstGeom prst="clou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odpadek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Mrak 30"/>
          <p:cNvSpPr/>
          <p:nvPr/>
        </p:nvSpPr>
        <p:spPr>
          <a:xfrm>
            <a:off x="7199784" y="2946471"/>
            <a:ext cx="1636860" cy="504056"/>
          </a:xfrm>
          <a:prstGeom prst="cloud">
            <a:avLst/>
          </a:prstGeom>
          <a:solidFill>
            <a:srgbClr val="66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nápadný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536" y="4245014"/>
            <a:ext cx="8331407" cy="4571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57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Příbuzná slova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kosené hrany 2"/>
          <p:cNvSpPr/>
          <p:nvPr/>
        </p:nvSpPr>
        <p:spPr>
          <a:xfrm>
            <a:off x="286426" y="3574737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přehrada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7524328" y="5148319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pochodový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5940152" y="5857610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staveniště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5659534" y="4644263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ohradit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2831714" y="5353554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chodit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7558769" y="6237312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vypracovat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611560" y="4509120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stavitel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3897678" y="4711916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ohrada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467544" y="2663850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vchod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3964478" y="6093296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pracovník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7524328" y="3248980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vystavět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2147638" y="3946310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zahradník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Zkosené hrany 15"/>
          <p:cNvSpPr/>
          <p:nvPr/>
        </p:nvSpPr>
        <p:spPr>
          <a:xfrm>
            <a:off x="611560" y="6140863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stavět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Zkosené hrany 16"/>
          <p:cNvSpPr/>
          <p:nvPr/>
        </p:nvSpPr>
        <p:spPr>
          <a:xfrm>
            <a:off x="1007604" y="5234296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pracovitý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7752980" y="2276872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chodník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6874693" y="4005064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zahrada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4726796" y="3694282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stavba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Zkosené hrany 20"/>
          <p:cNvSpPr/>
          <p:nvPr/>
        </p:nvSpPr>
        <p:spPr>
          <a:xfrm>
            <a:off x="2263591" y="6202770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pracný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Zkosené hrany 21"/>
          <p:cNvSpPr/>
          <p:nvPr/>
        </p:nvSpPr>
        <p:spPr>
          <a:xfrm>
            <a:off x="7752980" y="1556792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pochod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Zkosené hrany 22"/>
          <p:cNvSpPr/>
          <p:nvPr/>
        </p:nvSpPr>
        <p:spPr>
          <a:xfrm>
            <a:off x="323528" y="1810085"/>
            <a:ext cx="1368152" cy="504056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pracoviště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13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slov </a:t>
            </a:r>
            <a:endParaRPr lang="cs-CZ" dirty="0"/>
          </a:p>
        </p:txBody>
      </p:sp>
      <p:sp>
        <p:nvSpPr>
          <p:cNvPr id="19" name="Šipka doprava 18"/>
          <p:cNvSpPr/>
          <p:nvPr/>
        </p:nvSpPr>
        <p:spPr>
          <a:xfrm>
            <a:off x="1247043" y="5347499"/>
            <a:ext cx="792088" cy="6347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y 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>
            <a:off x="1247043" y="1738299"/>
            <a:ext cx="792088" cy="6347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e 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1247043" y="2671228"/>
            <a:ext cx="792088" cy="6347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n</a:t>
            </a:r>
            <a:r>
              <a:rPr lang="cs-CZ" dirty="0" err="1" smtClean="0">
                <a:solidFill>
                  <a:schemeClr val="tx1"/>
                </a:solidFill>
              </a:rPr>
              <a:t>á</a:t>
            </a:r>
            <a:r>
              <a:rPr lang="cs-CZ" dirty="0" smtClean="0">
                <a:solidFill>
                  <a:schemeClr val="tx1"/>
                </a:solidFill>
              </a:rPr>
              <a:t> -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>
            <a:off x="1247043" y="4504273"/>
            <a:ext cx="792088" cy="6347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v</a:t>
            </a:r>
            <a:r>
              <a:rPr lang="cs-CZ" dirty="0" err="1" smtClean="0">
                <a:solidFill>
                  <a:schemeClr val="tx1"/>
                </a:solidFill>
              </a:rPr>
              <a:t>ý</a:t>
            </a:r>
            <a:r>
              <a:rPr lang="cs-CZ" dirty="0" smtClean="0">
                <a:solidFill>
                  <a:schemeClr val="tx1"/>
                </a:solidFill>
              </a:rPr>
              <a:t> 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Šipka doprava 22"/>
          <p:cNvSpPr/>
          <p:nvPr/>
        </p:nvSpPr>
        <p:spPr>
          <a:xfrm>
            <a:off x="1247043" y="3625999"/>
            <a:ext cx="792088" cy="6347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ří 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Šipka doleva 23"/>
          <p:cNvSpPr/>
          <p:nvPr/>
        </p:nvSpPr>
        <p:spPr>
          <a:xfrm>
            <a:off x="6558575" y="2477028"/>
            <a:ext cx="1058029" cy="53414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nický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Šipka doleva 24"/>
          <p:cNvSpPr/>
          <p:nvPr/>
        </p:nvSpPr>
        <p:spPr>
          <a:xfrm>
            <a:off x="6527386" y="3422015"/>
            <a:ext cx="792088" cy="53414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Šipka doleva 25"/>
          <p:cNvSpPr/>
          <p:nvPr/>
        </p:nvSpPr>
        <p:spPr>
          <a:xfrm>
            <a:off x="6527386" y="4342620"/>
            <a:ext cx="792088" cy="53414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Šipka doleva 26"/>
          <p:cNvSpPr/>
          <p:nvPr/>
        </p:nvSpPr>
        <p:spPr>
          <a:xfrm>
            <a:off x="6527386" y="5311051"/>
            <a:ext cx="792088" cy="53414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írna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Šipka doleva 27"/>
          <p:cNvSpPr/>
          <p:nvPr/>
        </p:nvSpPr>
        <p:spPr>
          <a:xfrm>
            <a:off x="6527386" y="1471227"/>
            <a:ext cx="792088" cy="53414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</a:t>
            </a:r>
            <a:r>
              <a:rPr lang="cs-CZ" dirty="0" err="1" smtClean="0">
                <a:solidFill>
                  <a:schemeClr val="tx1"/>
                </a:solidFill>
              </a:rPr>
              <a:t>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Plechovka 28"/>
          <p:cNvSpPr/>
          <p:nvPr/>
        </p:nvSpPr>
        <p:spPr>
          <a:xfrm>
            <a:off x="3563888" y="2071288"/>
            <a:ext cx="1008112" cy="1047739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Plechovka 29"/>
          <p:cNvSpPr/>
          <p:nvPr/>
        </p:nvSpPr>
        <p:spPr>
          <a:xfrm>
            <a:off x="3716288" y="2223688"/>
            <a:ext cx="1008112" cy="1047739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Plechovka 30"/>
          <p:cNvSpPr/>
          <p:nvPr/>
        </p:nvSpPr>
        <p:spPr>
          <a:xfrm>
            <a:off x="3868688" y="2376088"/>
            <a:ext cx="1008112" cy="1047739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Plechovka 31"/>
          <p:cNvSpPr/>
          <p:nvPr/>
        </p:nvSpPr>
        <p:spPr>
          <a:xfrm>
            <a:off x="4021088" y="2528488"/>
            <a:ext cx="1008112" cy="1047739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Plechovka 32"/>
          <p:cNvSpPr/>
          <p:nvPr/>
        </p:nvSpPr>
        <p:spPr>
          <a:xfrm>
            <a:off x="4173488" y="2680888"/>
            <a:ext cx="1008112" cy="1047739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Plechovka 33"/>
          <p:cNvSpPr/>
          <p:nvPr/>
        </p:nvSpPr>
        <p:spPr>
          <a:xfrm>
            <a:off x="4325888" y="2833288"/>
            <a:ext cx="1008112" cy="1047739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Plechovka 34"/>
          <p:cNvSpPr/>
          <p:nvPr/>
        </p:nvSpPr>
        <p:spPr>
          <a:xfrm>
            <a:off x="4478288" y="2985688"/>
            <a:ext cx="1008112" cy="1047739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Plechovka 35"/>
          <p:cNvSpPr/>
          <p:nvPr/>
        </p:nvSpPr>
        <p:spPr>
          <a:xfrm>
            <a:off x="4630688" y="3138088"/>
            <a:ext cx="1008112" cy="1047739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Plechovka 36"/>
          <p:cNvSpPr/>
          <p:nvPr/>
        </p:nvSpPr>
        <p:spPr>
          <a:xfrm>
            <a:off x="4783088" y="3290488"/>
            <a:ext cx="1008112" cy="1047739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Plechovka 37"/>
          <p:cNvSpPr/>
          <p:nvPr/>
        </p:nvSpPr>
        <p:spPr>
          <a:xfrm>
            <a:off x="4935488" y="3442888"/>
            <a:ext cx="1008112" cy="1047739"/>
          </a:xfrm>
          <a:prstGeom prst="ca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stroj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0461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Slova nadřazená, podřazená a souřadná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635896" y="1844824"/>
            <a:ext cx="194421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11660" y="5674515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kráva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373336" y="4674620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hroch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905570" y="5106180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žirafa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965304" y="6165304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krokodýl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187624" y="4561639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ježek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851920" y="5962547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zvíře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876256" y="2993934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149486" y="2993934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455876" y="2924944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800602" y="2924265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26815" y="2877570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7" name="Přímá spojnice se šipkou 26"/>
          <p:cNvCxnSpPr/>
          <p:nvPr/>
        </p:nvCxnSpPr>
        <p:spPr>
          <a:xfrm>
            <a:off x="4211960" y="2420888"/>
            <a:ext cx="0" cy="4566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5364088" y="2420888"/>
            <a:ext cx="3600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5580112" y="2276872"/>
            <a:ext cx="158417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2699792" y="2276872"/>
            <a:ext cx="936104" cy="6006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stCxn id="3" idx="1"/>
          </p:cNvCxnSpPr>
          <p:nvPr/>
        </p:nvCxnSpPr>
        <p:spPr>
          <a:xfrm flipH="1">
            <a:off x="882899" y="2132856"/>
            <a:ext cx="2752997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stCxn id="22" idx="3"/>
            <a:endCxn id="21" idx="1"/>
          </p:cNvCxnSpPr>
          <p:nvPr/>
        </p:nvCxnSpPr>
        <p:spPr>
          <a:xfrm>
            <a:off x="1638983" y="3165602"/>
            <a:ext cx="161619" cy="466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21" idx="3"/>
            <a:endCxn id="20" idx="1"/>
          </p:cNvCxnSpPr>
          <p:nvPr/>
        </p:nvCxnSpPr>
        <p:spPr>
          <a:xfrm>
            <a:off x="3312770" y="3212297"/>
            <a:ext cx="143106" cy="6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stCxn id="20" idx="3"/>
            <a:endCxn id="19" idx="1"/>
          </p:cNvCxnSpPr>
          <p:nvPr/>
        </p:nvCxnSpPr>
        <p:spPr>
          <a:xfrm>
            <a:off x="4968044" y="3212976"/>
            <a:ext cx="181442" cy="689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19" idx="3"/>
            <a:endCxn id="18" idx="1"/>
          </p:cNvCxnSpPr>
          <p:nvPr/>
        </p:nvCxnSpPr>
        <p:spPr>
          <a:xfrm>
            <a:off x="6661654" y="3281966"/>
            <a:ext cx="2146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3021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Vyhledej opozita</a:t>
            </a:r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5513306"/>
              </p:ext>
            </p:extLst>
          </p:nvPr>
        </p:nvGraphicFramePr>
        <p:xfrm>
          <a:off x="611560" y="1700808"/>
          <a:ext cx="1823864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38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7030A0"/>
                          </a:solidFill>
                        </a:rPr>
                        <a:t>nízký</a:t>
                      </a:r>
                      <a:endParaRPr lang="cs-CZ" dirty="0" smtClean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s-CZ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7030A0"/>
                          </a:solidFill>
                        </a:rPr>
                        <a:t>pomalu</a:t>
                      </a:r>
                      <a:endParaRPr lang="cs-CZ" b="1" dirty="0" smtClean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7030A0"/>
                          </a:solidFill>
                        </a:rPr>
                        <a:t>čistý</a:t>
                      </a:r>
                      <a:endParaRPr lang="cs-CZ" b="1" dirty="0" smtClean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7030A0"/>
                          </a:solidFill>
                        </a:rPr>
                        <a:t>starý</a:t>
                      </a:r>
                      <a:endParaRPr lang="cs-CZ" b="1" dirty="0" smtClean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s-CZ" b="1" dirty="0" smtClean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7030A0"/>
                          </a:solidFill>
                        </a:rPr>
                        <a:t>hustý</a:t>
                      </a:r>
                      <a:endParaRPr lang="cs-CZ" b="1" dirty="0" smtClean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7030A0"/>
                          </a:solidFill>
                        </a:rPr>
                        <a:t>horký</a:t>
                      </a:r>
                      <a:endParaRPr lang="cs-CZ" b="1" dirty="0" smtClean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7030A0"/>
                          </a:solidFill>
                        </a:rPr>
                        <a:t>malý</a:t>
                      </a:r>
                      <a:endParaRPr lang="cs-CZ" b="1" dirty="0" smtClean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7030A0"/>
                          </a:solidFill>
                        </a:rPr>
                        <a:t>úzký</a:t>
                      </a:r>
                      <a:endParaRPr lang="cs-CZ" b="1" dirty="0" smtClean="0">
                        <a:solidFill>
                          <a:srgbClr val="7030A0"/>
                        </a:solidFill>
                      </a:endParaRPr>
                    </a:p>
                    <a:p>
                      <a:pPr algn="ctr"/>
                      <a:endParaRPr lang="cs-CZ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5" name="Popisek se šipkou doleva 4"/>
          <p:cNvSpPr/>
          <p:nvPr/>
        </p:nvSpPr>
        <p:spPr>
          <a:xfrm>
            <a:off x="4932040" y="1988840"/>
            <a:ext cx="1728192" cy="504056"/>
          </a:xfrm>
          <a:prstGeom prst="lef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vysoký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6" name="Popisek se šipkou doleva 5"/>
          <p:cNvSpPr/>
          <p:nvPr/>
        </p:nvSpPr>
        <p:spPr>
          <a:xfrm>
            <a:off x="5541640" y="2852936"/>
            <a:ext cx="1728192" cy="504056"/>
          </a:xfrm>
          <a:prstGeom prst="lef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rychle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7" name="Popisek se šipkou doleva 6"/>
          <p:cNvSpPr/>
          <p:nvPr/>
        </p:nvSpPr>
        <p:spPr>
          <a:xfrm>
            <a:off x="6100936" y="6021288"/>
            <a:ext cx="1728192" cy="504056"/>
          </a:xfrm>
          <a:prstGeom prst="lef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špinavý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8" name="Popisek se šipkou doleva 7"/>
          <p:cNvSpPr/>
          <p:nvPr/>
        </p:nvSpPr>
        <p:spPr>
          <a:xfrm>
            <a:off x="5030236" y="5038102"/>
            <a:ext cx="1728192" cy="504056"/>
          </a:xfrm>
          <a:prstGeom prst="lef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mladý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9" name="Popisek se šipkou doleva 8"/>
          <p:cNvSpPr/>
          <p:nvPr/>
        </p:nvSpPr>
        <p:spPr>
          <a:xfrm>
            <a:off x="4599945" y="3594726"/>
            <a:ext cx="1728192" cy="504056"/>
          </a:xfrm>
          <a:prstGeom prst="lef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řídký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0" name="Popisek se šipkou doleva 9"/>
          <p:cNvSpPr/>
          <p:nvPr/>
        </p:nvSpPr>
        <p:spPr>
          <a:xfrm>
            <a:off x="6812632" y="3645024"/>
            <a:ext cx="1728192" cy="504056"/>
          </a:xfrm>
          <a:prstGeom prst="lef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studený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1" name="Popisek se šipkou doleva 10"/>
          <p:cNvSpPr/>
          <p:nvPr/>
        </p:nvSpPr>
        <p:spPr>
          <a:xfrm>
            <a:off x="5796136" y="4365104"/>
            <a:ext cx="1728192" cy="504056"/>
          </a:xfrm>
          <a:prstGeom prst="lef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velký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2" name="Popisek se šipkou doleva 11"/>
          <p:cNvSpPr/>
          <p:nvPr/>
        </p:nvSpPr>
        <p:spPr>
          <a:xfrm>
            <a:off x="7269832" y="5013176"/>
            <a:ext cx="1728192" cy="504056"/>
          </a:xfrm>
          <a:prstGeom prst="lef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široký</a:t>
            </a: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159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7030A0"/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Najdi synonyma</a:t>
            </a:r>
            <a:endParaRPr lang="cs-CZ" dirty="0">
              <a:solidFill>
                <a:srgbClr val="FFC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6145595"/>
              </p:ext>
            </p:extLst>
          </p:nvPr>
        </p:nvGraphicFramePr>
        <p:xfrm>
          <a:off x="457200" y="1600200"/>
          <a:ext cx="1823864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3864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dirty="0" smtClean="0">
                        <a:solidFill>
                          <a:srgbClr val="FFC000"/>
                        </a:solidFill>
                      </a:endParaRPr>
                    </a:p>
                    <a:p>
                      <a:pPr algn="ctr"/>
                      <a:r>
                        <a:rPr lang="cs-CZ" dirty="0" smtClean="0">
                          <a:solidFill>
                            <a:srgbClr val="FFC000"/>
                          </a:solidFill>
                        </a:rPr>
                        <a:t>najedený</a:t>
                      </a:r>
                      <a:endParaRPr lang="cs-CZ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pestrý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mašle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poručit</a:t>
                      </a:r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kroutit </a:t>
                      </a:r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se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uklidňovat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křik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>
                        <a:solidFill>
                          <a:srgbClr val="FFC000"/>
                        </a:solidFill>
                      </a:endParaRPr>
                    </a:p>
                    <a:p>
                      <a:pPr algn="ctr"/>
                      <a:r>
                        <a:rPr lang="cs-CZ" b="1" dirty="0" smtClean="0">
                          <a:solidFill>
                            <a:srgbClr val="FFC000"/>
                          </a:solidFill>
                        </a:rPr>
                        <a:t>nedovolit</a:t>
                      </a:r>
                      <a:endParaRPr lang="cs-CZ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sp>
        <p:nvSpPr>
          <p:cNvPr id="3" name="Šipka doleva 2"/>
          <p:cNvSpPr/>
          <p:nvPr/>
        </p:nvSpPr>
        <p:spPr>
          <a:xfrm>
            <a:off x="6956320" y="4941781"/>
            <a:ext cx="1728192" cy="648072"/>
          </a:xfrm>
          <a:prstGeom prst="lef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zakázat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5188221" y="4311191"/>
            <a:ext cx="1728192" cy="648072"/>
          </a:xfrm>
          <a:prstGeom prst="lef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hluk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6916413" y="3724731"/>
            <a:ext cx="1728192" cy="648072"/>
          </a:xfrm>
          <a:prstGeom prst="lef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krotit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5228128" y="3032956"/>
            <a:ext cx="1728192" cy="648072"/>
          </a:xfrm>
          <a:prstGeom prst="lef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7030A0"/>
                </a:solidFill>
              </a:rPr>
              <a:t>v</a:t>
            </a:r>
            <a:r>
              <a:rPr lang="cs-CZ" dirty="0" smtClean="0">
                <a:solidFill>
                  <a:srgbClr val="7030A0"/>
                </a:solidFill>
              </a:rPr>
              <a:t>rtět </a:t>
            </a:r>
            <a:r>
              <a:rPr lang="cs-CZ" dirty="0" smtClean="0">
                <a:solidFill>
                  <a:srgbClr val="7030A0"/>
                </a:solidFill>
              </a:rPr>
              <a:t>se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6804248" y="2348880"/>
            <a:ext cx="1728192" cy="648072"/>
          </a:xfrm>
          <a:prstGeom prst="lef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rozkázat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5220072" y="5668223"/>
            <a:ext cx="1728192" cy="648072"/>
          </a:xfrm>
          <a:prstGeom prst="lef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stuha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7092280" y="6021288"/>
            <a:ext cx="1728192" cy="648072"/>
          </a:xfrm>
          <a:prstGeom prst="lef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strakatý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5220072" y="1587365"/>
            <a:ext cx="1728192" cy="648072"/>
          </a:xfrm>
          <a:prstGeom prst="lef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sytý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551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citově zabarvená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238730"/>
              </p:ext>
            </p:extLst>
          </p:nvPr>
        </p:nvGraphicFramePr>
        <p:xfrm>
          <a:off x="2123728" y="1412776"/>
          <a:ext cx="4632176" cy="48514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7920"/>
                <a:gridCol w="230425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Slova lichotivá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Slova hanlivá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s odříznutým příčným rohem 4"/>
          <p:cNvSpPr/>
          <p:nvPr/>
        </p:nvSpPr>
        <p:spPr>
          <a:xfrm>
            <a:off x="471844" y="2157011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slovíčko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7423418" y="2628734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okénečko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503158" y="4277399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kočička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s odříznutým příčným rohem 7"/>
          <p:cNvSpPr/>
          <p:nvPr/>
        </p:nvSpPr>
        <p:spPr>
          <a:xfrm>
            <a:off x="503158" y="3598754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ručička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s odříznutým příčným rohem 8"/>
          <p:cNvSpPr/>
          <p:nvPr/>
        </p:nvSpPr>
        <p:spPr>
          <a:xfrm>
            <a:off x="7475296" y="3930427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Mařenka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Obdélník s odříznutým příčným rohem 9"/>
          <p:cNvSpPr/>
          <p:nvPr/>
        </p:nvSpPr>
        <p:spPr>
          <a:xfrm>
            <a:off x="516412" y="4979797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trulant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Obdélník s odříznutým příčným rohem 10"/>
          <p:cNvSpPr/>
          <p:nvPr/>
        </p:nvSpPr>
        <p:spPr>
          <a:xfrm>
            <a:off x="7475296" y="4603438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hastroš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Obdélník s odříznutým příčným rohem 11"/>
          <p:cNvSpPr/>
          <p:nvPr/>
        </p:nvSpPr>
        <p:spPr>
          <a:xfrm>
            <a:off x="503158" y="5625244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brblat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Obdélník s odříznutým příčným rohem 12"/>
          <p:cNvSpPr/>
          <p:nvPr/>
        </p:nvSpPr>
        <p:spPr>
          <a:xfrm>
            <a:off x="7490124" y="3284984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ztřeštěnec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bdélník s odříznutým příčným rohem 13"/>
          <p:cNvSpPr/>
          <p:nvPr/>
        </p:nvSpPr>
        <p:spPr>
          <a:xfrm>
            <a:off x="503944" y="2891257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hlupák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Obdélník s odříznutým příčným rohem 14"/>
          <p:cNvSpPr/>
          <p:nvPr/>
        </p:nvSpPr>
        <p:spPr>
          <a:xfrm>
            <a:off x="7396372" y="1901011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bába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Obdélník s odříznutým příčným rohem 15"/>
          <p:cNvSpPr/>
          <p:nvPr/>
        </p:nvSpPr>
        <p:spPr>
          <a:xfrm>
            <a:off x="471844" y="1462454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barabizna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Obdélník s odříznutým příčným rohem 16"/>
          <p:cNvSpPr/>
          <p:nvPr/>
        </p:nvSpPr>
        <p:spPr>
          <a:xfrm>
            <a:off x="7490124" y="5276590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bačkorka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Obdélník s odříznutým příčným rohem 17"/>
          <p:cNvSpPr/>
          <p:nvPr/>
        </p:nvSpPr>
        <p:spPr>
          <a:xfrm>
            <a:off x="7379486" y="1210426"/>
            <a:ext cx="1368152" cy="504056"/>
          </a:xfrm>
          <a:prstGeom prst="snip2DiagRect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pejsánek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52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272</Words>
  <Application>Microsoft Office PowerPoint</Application>
  <PresentationFormat>Předvádění na obrazovce (4:3)</PresentationFormat>
  <Paragraphs>151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Příbuzná slova</vt:lpstr>
      <vt:lpstr> Příbuzná slova</vt:lpstr>
      <vt:lpstr>Tvoření slov </vt:lpstr>
      <vt:lpstr>Slova nadřazená, podřazená a souřadná</vt:lpstr>
      <vt:lpstr>Vyhledej opozita</vt:lpstr>
      <vt:lpstr>Najdi synonyma</vt:lpstr>
      <vt:lpstr>Slova citově zabarvená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učitelka</cp:lastModifiedBy>
  <cp:revision>27</cp:revision>
  <dcterms:modified xsi:type="dcterms:W3CDTF">2012-03-13T11:25:18Z</dcterms:modified>
</cp:coreProperties>
</file>