
<file path=[Content_Types].xml><?xml version="1.0" encoding="utf-8"?>
<Types xmlns="http://schemas.openxmlformats.org/package/2006/content-types"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76" r:id="rId3"/>
    <p:sldId id="277" r:id="rId4"/>
    <p:sldId id="278" r:id="rId5"/>
    <p:sldId id="256" r:id="rId6"/>
    <p:sldId id="257" r:id="rId7"/>
    <p:sldId id="280" r:id="rId8"/>
    <p:sldId id="258" r:id="rId9"/>
    <p:sldId id="259" r:id="rId10"/>
    <p:sldId id="260" r:id="rId11"/>
    <p:sldId id="262" r:id="rId12"/>
    <p:sldId id="263" r:id="rId13"/>
    <p:sldId id="264" r:id="rId14"/>
    <p:sldId id="268" r:id="rId15"/>
    <p:sldId id="265" r:id="rId16"/>
    <p:sldId id="266" r:id="rId17"/>
    <p:sldId id="269" r:id="rId18"/>
    <p:sldId id="270" r:id="rId19"/>
    <p:sldId id="271" r:id="rId20"/>
    <p:sldId id="272" r:id="rId21"/>
    <p:sldId id="279" r:id="rId2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CCFF"/>
    <a:srgbClr val="EFFBFF"/>
    <a:srgbClr val="81FDD7"/>
    <a:srgbClr val="84A9F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799B23B-EC83-4686-B30A-512413B5E67A}" styleName="Světlý styl 3 – zvýraznění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0505E3EF-67EA-436B-97B2-0124C06EBD24}" styleName="Střední styl 4 – zvýraznění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1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D88C4D-CF62-48D4-BBB3-3A21D926191A}" type="datetimeFigureOut">
              <a:rPr lang="cs-CZ" smtClean="0"/>
              <a:t>30.4.2013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E4ECF2-3EAA-41E6-8B04-B086AD53742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060682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D88C4D-CF62-48D4-BBB3-3A21D926191A}" type="datetimeFigureOut">
              <a:rPr lang="cs-CZ" smtClean="0"/>
              <a:t>30.4.2013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E4ECF2-3EAA-41E6-8B04-B086AD53742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019196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D88C4D-CF62-48D4-BBB3-3A21D926191A}" type="datetimeFigureOut">
              <a:rPr lang="cs-CZ" smtClean="0"/>
              <a:t>30.4.2013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E4ECF2-3EAA-41E6-8B04-B086AD53742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514428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D88C4D-CF62-48D4-BBB3-3A21D926191A}" type="datetimeFigureOut">
              <a:rPr lang="cs-CZ" smtClean="0"/>
              <a:t>30.4.2013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E4ECF2-3EAA-41E6-8B04-B086AD53742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40861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D88C4D-CF62-48D4-BBB3-3A21D926191A}" type="datetimeFigureOut">
              <a:rPr lang="cs-CZ" smtClean="0"/>
              <a:t>30.4.2013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E4ECF2-3EAA-41E6-8B04-B086AD53742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783000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D88C4D-CF62-48D4-BBB3-3A21D926191A}" type="datetimeFigureOut">
              <a:rPr lang="cs-CZ" smtClean="0"/>
              <a:t>30.4.2013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E4ECF2-3EAA-41E6-8B04-B086AD53742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943639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D88C4D-CF62-48D4-BBB3-3A21D926191A}" type="datetimeFigureOut">
              <a:rPr lang="cs-CZ" smtClean="0"/>
              <a:t>30.4.2013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E4ECF2-3EAA-41E6-8B04-B086AD53742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898492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D88C4D-CF62-48D4-BBB3-3A21D926191A}" type="datetimeFigureOut">
              <a:rPr lang="cs-CZ" smtClean="0"/>
              <a:t>30.4.2013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E4ECF2-3EAA-41E6-8B04-B086AD53742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296989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D88C4D-CF62-48D4-BBB3-3A21D926191A}" type="datetimeFigureOut">
              <a:rPr lang="cs-CZ" smtClean="0"/>
              <a:t>30.4.2013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E4ECF2-3EAA-41E6-8B04-B086AD53742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400166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D88C4D-CF62-48D4-BBB3-3A21D926191A}" type="datetimeFigureOut">
              <a:rPr lang="cs-CZ" smtClean="0"/>
              <a:t>30.4.2013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E4ECF2-3EAA-41E6-8B04-B086AD53742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438685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D88C4D-CF62-48D4-BBB3-3A21D926191A}" type="datetimeFigureOut">
              <a:rPr lang="cs-CZ" smtClean="0"/>
              <a:t>30.4.2013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E4ECF2-3EAA-41E6-8B04-B086AD53742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6670873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D88C4D-CF62-48D4-BBB3-3A21D926191A}" type="datetimeFigureOut">
              <a:rPr lang="cs-CZ" smtClean="0"/>
              <a:t>30.4.2013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E4ECF2-3EAA-41E6-8B04-B086AD53742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8092361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D88C4D-CF62-48D4-BBB3-3A21D926191A}" type="datetimeFigureOut">
              <a:rPr lang="cs-CZ" smtClean="0"/>
              <a:t>30.4.2013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E4ECF2-3EAA-41E6-8B04-B086AD53742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2066709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D88C4D-CF62-48D4-BBB3-3A21D926191A}" type="datetimeFigureOut">
              <a:rPr lang="cs-CZ" smtClean="0"/>
              <a:t>30.4.2013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E4ECF2-3EAA-41E6-8B04-B086AD53742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0856741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D88C4D-CF62-48D4-BBB3-3A21D926191A}" type="datetimeFigureOut">
              <a:rPr lang="cs-CZ" smtClean="0"/>
              <a:t>30.4.2013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E4ECF2-3EAA-41E6-8B04-B086AD53742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524883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D88C4D-CF62-48D4-BBB3-3A21D926191A}" type="datetimeFigureOut">
              <a:rPr lang="cs-CZ" smtClean="0"/>
              <a:t>30.4.2013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E4ECF2-3EAA-41E6-8B04-B086AD53742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6000849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D88C4D-CF62-48D4-BBB3-3A21D926191A}" type="datetimeFigureOut">
              <a:rPr lang="cs-CZ" smtClean="0"/>
              <a:t>30.4.2013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E4ECF2-3EAA-41E6-8B04-B086AD53742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1897765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D88C4D-CF62-48D4-BBB3-3A21D926191A}" type="datetimeFigureOut">
              <a:rPr lang="cs-CZ" smtClean="0"/>
              <a:t>30.4.2013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E4ECF2-3EAA-41E6-8B04-B086AD53742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3116506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D88C4D-CF62-48D4-BBB3-3A21D926191A}" type="datetimeFigureOut">
              <a:rPr lang="cs-CZ" smtClean="0"/>
              <a:t>30.4.2013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E4ECF2-3EAA-41E6-8B04-B086AD53742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8296801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D88C4D-CF62-48D4-BBB3-3A21D926191A}" type="datetimeFigureOut">
              <a:rPr lang="cs-CZ" smtClean="0"/>
              <a:t>30.4.2013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E4ECF2-3EAA-41E6-8B04-B086AD53742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6476793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D88C4D-CF62-48D4-BBB3-3A21D926191A}" type="datetimeFigureOut">
              <a:rPr lang="cs-CZ" smtClean="0"/>
              <a:t>30.4.2013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E4ECF2-3EAA-41E6-8B04-B086AD53742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1748687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D88C4D-CF62-48D4-BBB3-3A21D926191A}" type="datetimeFigureOut">
              <a:rPr lang="cs-CZ" smtClean="0"/>
              <a:t>30.4.2013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E4ECF2-3EAA-41E6-8B04-B086AD53742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886996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1FDD7"/>
            </a:gs>
            <a:gs pos="84000">
              <a:srgbClr val="CCCCFF">
                <a:alpha val="81961"/>
              </a:srgb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D88C4D-CF62-48D4-BBB3-3A21D926191A}" type="datetimeFigureOut">
              <a:rPr lang="cs-CZ" smtClean="0"/>
              <a:t>30.4.2013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E4ECF2-3EAA-41E6-8B04-B086AD53742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368243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D88C4D-CF62-48D4-BBB3-3A21D926191A}" type="datetimeFigureOut">
              <a:rPr lang="cs-CZ" smtClean="0"/>
              <a:t>30.4.2013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E4ECF2-3EAA-41E6-8B04-B086AD53742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671974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8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2.jpeg"/><Relationship Id="rId4" Type="http://schemas.openxmlformats.org/officeDocument/2006/relationships/image" Target="../media/image1.w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Tet%C5%99%C3%ADvek_obecn%C3%BD" TargetMode="External"/><Relationship Id="rId2" Type="http://schemas.openxmlformats.org/officeDocument/2006/relationships/hyperlink" Target="http://cs.wikipedia.org/wiki/Vydra_%C5%99%C3%AD%C4%8Dn%C3%AD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cs.wikipedia.org/wiki/Bobr_evropsk%C3%BD" TargetMode="External"/><Relationship Id="rId4" Type="http://schemas.openxmlformats.org/officeDocument/2006/relationships/hyperlink" Target="http://cs.wikipedia.org/wiki/Rys_ostrovid" TargetMode="Externa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Z%C3%A1pado%C4%8Desk%C3%BD_kraj" TargetMode="External"/><Relationship Id="rId2" Type="http://schemas.openxmlformats.org/officeDocument/2006/relationships/hyperlink" Target="http://cs.wikipedia.org/wiki/Plze%C5%88sk%C3%BD_kraj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314" name="Object 17"/>
          <p:cNvGraphicFramePr>
            <a:graphicFrameLocks noChangeAspect="1"/>
          </p:cNvGraphicFramePr>
          <p:nvPr/>
        </p:nvGraphicFramePr>
        <p:xfrm>
          <a:off x="642938" y="1071563"/>
          <a:ext cx="857250" cy="6238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1" name="Picture" r:id="rId3" imgW="1476756" imgH="1077468" progId="Word.Picture.8">
                  <p:embed/>
                </p:oleObj>
              </mc:Choice>
              <mc:Fallback>
                <p:oleObj name="Picture" r:id="rId3" imgW="1476756" imgH="1077468" progId="Word.Picture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2938" y="1071563"/>
                        <a:ext cx="857250" cy="6238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4438" y="2500313"/>
            <a:ext cx="6424612" cy="157162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6" name="Rectangle 1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cs-CZ">
              <a:latin typeface="Georgia" pitchFamily="18" charset="0"/>
            </a:endParaRPr>
          </a:p>
        </p:txBody>
      </p:sp>
      <p:sp>
        <p:nvSpPr>
          <p:cNvPr id="13317" name="Rectangle 19"/>
          <p:cNvSpPr>
            <a:spLocks noChangeArrowheads="1"/>
          </p:cNvSpPr>
          <p:nvPr/>
        </p:nvSpPr>
        <p:spPr bwMode="auto">
          <a:xfrm>
            <a:off x="428625" y="1000125"/>
            <a:ext cx="7745413" cy="1077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indent="449263" eaLnBrk="0" hangingPunct="0"/>
            <a:r>
              <a:rPr lang="cs-CZ" sz="11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	</a:t>
            </a:r>
            <a:r>
              <a:rPr lang="cs-CZ" sz="16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</a:t>
            </a:r>
            <a:r>
              <a:rPr lang="cs-CZ" sz="1600" b="1">
                <a:latin typeface="Georgia" pitchFamily="18" charset="0"/>
                <a:ea typeface="Calibri" pitchFamily="34" charset="0"/>
                <a:cs typeface="Times New Roman" pitchFamily="18" charset="0"/>
              </a:rPr>
              <a:t>Základní škola a Mateřská škola Dobrá Voda u Českých Budějovic,</a:t>
            </a:r>
            <a:endParaRPr lang="cs-CZ" sz="1600">
              <a:latin typeface="Georgia" pitchFamily="18" charset="0"/>
              <a:ea typeface="Calibri" pitchFamily="34" charset="0"/>
              <a:cs typeface="Times New Roman" pitchFamily="18" charset="0"/>
            </a:endParaRPr>
          </a:p>
          <a:p>
            <a:pPr indent="449263" eaLnBrk="0" hangingPunct="0"/>
            <a:r>
              <a:rPr lang="cs-CZ" sz="1600" b="1">
                <a:latin typeface="Georgia" pitchFamily="18" charset="0"/>
                <a:ea typeface="Calibri" pitchFamily="34" charset="0"/>
                <a:cs typeface="Times New Roman" pitchFamily="18" charset="0"/>
              </a:rPr>
              <a:t>		</a:t>
            </a:r>
          </a:p>
          <a:p>
            <a:pPr indent="449263" eaLnBrk="0" hangingPunct="0"/>
            <a:r>
              <a:rPr lang="cs-CZ" sz="1600" b="1">
                <a:latin typeface="Georgia" pitchFamily="18" charset="0"/>
                <a:ea typeface="Calibri" pitchFamily="34" charset="0"/>
                <a:cs typeface="Times New Roman" pitchFamily="18" charset="0"/>
              </a:rPr>
              <a:t>		Na Vyhlídce 6, 373 16 Dobrá Voda u Českých Budějovic</a:t>
            </a:r>
            <a:endParaRPr lang="cs-CZ" sz="1600">
              <a:latin typeface="Georgia" pitchFamily="18" charset="0"/>
              <a:ea typeface="Calibri" pitchFamily="34" charset="0"/>
              <a:cs typeface="Times New Roman" pitchFamily="18" charset="0"/>
            </a:endParaRPr>
          </a:p>
          <a:p>
            <a:pPr indent="449263" eaLnBrk="0" hangingPunct="0"/>
            <a:endParaRPr lang="cs-CZ" sz="1600">
              <a:latin typeface="Georgia" pitchFamily="18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13318" name="Rectangle 20"/>
          <p:cNvSpPr>
            <a:spLocks noChangeArrowheads="1"/>
          </p:cNvSpPr>
          <p:nvPr/>
        </p:nvSpPr>
        <p:spPr bwMode="auto">
          <a:xfrm>
            <a:off x="642938" y="4643438"/>
            <a:ext cx="7961312" cy="1077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algn="ctr" eaLnBrk="0" hangingPunct="0"/>
            <a:r>
              <a:rPr lang="cs-CZ" sz="1600" b="1">
                <a:latin typeface="Georgia" pitchFamily="18" charset="0"/>
                <a:ea typeface="Calibri" pitchFamily="34" charset="0"/>
                <a:cs typeface="Times New Roman" pitchFamily="18" charset="0"/>
              </a:rPr>
              <a:t>EU  PENÍZE  ŠKOLÁM</a:t>
            </a:r>
            <a:endParaRPr lang="cs-CZ" sz="1600">
              <a:latin typeface="Georgia" pitchFamily="18" charset="0"/>
              <a:ea typeface="Calibri" pitchFamily="34" charset="0"/>
              <a:cs typeface="Times New Roman" pitchFamily="18" charset="0"/>
            </a:endParaRPr>
          </a:p>
          <a:p>
            <a:pPr algn="ctr" eaLnBrk="0" hangingPunct="0"/>
            <a:r>
              <a:rPr lang="cs-CZ" sz="1600" b="1">
                <a:latin typeface="Georgia" pitchFamily="18" charset="0"/>
                <a:ea typeface="Calibri" pitchFamily="34" charset="0"/>
                <a:cs typeface="Times New Roman" pitchFamily="18" charset="0"/>
              </a:rPr>
              <a:t>Zlepšení podmínek pro vzdělávání na základních školách Operačního programu</a:t>
            </a:r>
            <a:endParaRPr lang="cs-CZ" sz="1600">
              <a:latin typeface="Georgia" pitchFamily="18" charset="0"/>
              <a:ea typeface="Calibri" pitchFamily="34" charset="0"/>
              <a:cs typeface="Times New Roman" pitchFamily="18" charset="0"/>
            </a:endParaRPr>
          </a:p>
          <a:p>
            <a:pPr algn="ctr" eaLnBrk="0" hangingPunct="0"/>
            <a:r>
              <a:rPr lang="cs-CZ" sz="1600" b="1">
                <a:latin typeface="Georgia" pitchFamily="18" charset="0"/>
                <a:ea typeface="Calibri" pitchFamily="34" charset="0"/>
                <a:cs typeface="Times New Roman" pitchFamily="18" charset="0"/>
              </a:rPr>
              <a:t>Vzdělávání pro konkurenceschopnost</a:t>
            </a:r>
            <a:endParaRPr lang="cs-CZ" sz="1600">
              <a:latin typeface="Georgia" pitchFamily="18" charset="0"/>
              <a:ea typeface="Calibri" pitchFamily="34" charset="0"/>
              <a:cs typeface="Times New Roman" pitchFamily="18" charset="0"/>
            </a:endParaRPr>
          </a:p>
          <a:p>
            <a:pPr algn="ctr" eaLnBrk="0" hangingPunct="0"/>
            <a:endParaRPr lang="cs-CZ" sz="1600">
              <a:latin typeface="Georgia" pitchFamily="18" charset="0"/>
              <a:ea typeface="Calibri" pitchFamily="34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75763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94941482"/>
              </p:ext>
            </p:extLst>
          </p:nvPr>
        </p:nvGraphicFramePr>
        <p:xfrm>
          <a:off x="1979613" y="549275"/>
          <a:ext cx="5476875" cy="5516567"/>
        </p:xfrm>
        <a:graphic>
          <a:graphicData uri="http://schemas.openxmlformats.org/drawingml/2006/table">
            <a:tbl>
              <a:tblPr firstRow="1" firstCol="1" bandRow="1">
                <a:tableStyleId>{1FECB4D8-DB02-4DC6-A0A2-4F2EBAE1DC90}</a:tableStyleId>
              </a:tblPr>
              <a:tblGrid>
                <a:gridCol w="2716308"/>
                <a:gridCol w="2760567"/>
              </a:tblGrid>
              <a:tr h="61113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300" dirty="0" smtClean="0">
                          <a:effectLst/>
                        </a:rPr>
                        <a:t>Autor</a:t>
                      </a:r>
                      <a:endParaRPr lang="cs-CZ" sz="7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6651" marR="66651" marT="33315" marB="3331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600" dirty="0" smtClean="0">
                          <a:effectLst/>
                        </a:rPr>
                        <a:t>Mgr. Hana</a:t>
                      </a:r>
                      <a:r>
                        <a:rPr lang="cs-CZ" sz="1600" baseline="0" dirty="0" smtClean="0">
                          <a:effectLst/>
                        </a:rPr>
                        <a:t> Koudelková</a:t>
                      </a:r>
                      <a:endParaRPr lang="cs-CZ" sz="160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66651" marR="66651" marT="33315" marB="33315"/>
                </a:tc>
              </a:tr>
              <a:tr h="61113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300" dirty="0" smtClean="0">
                          <a:effectLst/>
                        </a:rPr>
                        <a:t>Vzdělávací oblast/Obor: </a:t>
                      </a:r>
                      <a:endParaRPr lang="cs-CZ" sz="7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6651" marR="66651" marT="33315" marB="3331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600" dirty="0" smtClean="0">
                          <a:effectLst/>
                        </a:rPr>
                        <a:t>Člověk</a:t>
                      </a:r>
                      <a:r>
                        <a:rPr lang="cs-CZ" sz="1600" baseline="0" dirty="0" smtClean="0">
                          <a:effectLst/>
                        </a:rPr>
                        <a:t> a jeho svět/Vlastivěda</a:t>
                      </a:r>
                      <a:endParaRPr lang="cs-CZ" sz="160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66651" marR="66651" marT="33315" marB="33315"/>
                </a:tc>
              </a:tr>
              <a:tr h="61113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300" dirty="0">
                          <a:effectLst/>
                        </a:rPr>
                        <a:t>Třída: </a:t>
                      </a:r>
                      <a:endParaRPr lang="cs-CZ" sz="7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6651" marR="66651" marT="33315" marB="3331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pl-PL" sz="1600" dirty="0" smtClean="0">
                          <a:effectLst/>
                        </a:rPr>
                        <a:t> V.</a:t>
                      </a:r>
                      <a:endParaRPr lang="cs-CZ" sz="160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66651" marR="66651" marT="33315" marB="33315"/>
                </a:tc>
              </a:tr>
              <a:tr h="61113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300" dirty="0" smtClean="0">
                          <a:effectLst/>
                        </a:rPr>
                        <a:t>Datum tvorby:</a:t>
                      </a:r>
                      <a:endParaRPr lang="cs-CZ" sz="1300" dirty="0">
                        <a:effectLst/>
                        <a:latin typeface="Georgia" pitchFamily="18" charset="0"/>
                        <a:ea typeface="Times New Roman"/>
                        <a:cs typeface="Times New Roman"/>
                      </a:endParaRPr>
                    </a:p>
                  </a:txBody>
                  <a:tcPr marL="66651" marR="66651" marT="33315" marB="3331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600" dirty="0" smtClean="0">
                          <a:effectLst/>
                        </a:rPr>
                        <a:t>11.4.2013</a:t>
                      </a:r>
                      <a:endParaRPr lang="cs-CZ" sz="160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66651" marR="66651" marT="33315" marB="33315"/>
                </a:tc>
              </a:tr>
              <a:tr h="61113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300" dirty="0">
                          <a:effectLst/>
                        </a:rPr>
                        <a:t>Datum zařazení do výuky a zapsání do třídní knihy:</a:t>
                      </a:r>
                      <a:endParaRPr lang="cs-CZ" sz="7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6651" marR="66651" marT="33315" marB="3331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600" dirty="0" smtClean="0">
                          <a:effectLst/>
                        </a:rPr>
                        <a:t>19.4.2013</a:t>
                      </a:r>
                      <a:endParaRPr lang="cs-CZ" sz="160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66651" marR="66651" marT="33315" marB="33315"/>
                </a:tc>
              </a:tr>
              <a:tr h="61113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300" dirty="0">
                          <a:effectLst/>
                        </a:rPr>
                        <a:t>Jazyk: </a:t>
                      </a:r>
                      <a:endParaRPr lang="cs-CZ" sz="7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6651" marR="66651" marT="33315" marB="3331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600" dirty="0" smtClean="0">
                          <a:effectLst/>
                        </a:rPr>
                        <a:t>čeština</a:t>
                      </a:r>
                      <a:endParaRPr lang="cs-CZ" sz="160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66651" marR="66651" marT="33315" marB="33315"/>
                </a:tc>
              </a:tr>
              <a:tr h="61113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300" dirty="0" smtClean="0">
                          <a:effectLst/>
                        </a:rPr>
                        <a:t>Název DUM</a:t>
                      </a:r>
                      <a:endParaRPr lang="cs-CZ" sz="7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6651" marR="66651" marT="33315" marB="3331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cs-CZ" sz="1600" kern="1200" dirty="0" smtClean="0"/>
                        <a:t>VY_32_INOVACE_ČS.5.09</a:t>
                      </a:r>
                      <a:endParaRPr lang="cs-CZ" sz="1600" dirty="0">
                        <a:effectLst/>
                        <a:latin typeface="Calibri" pitchFamily="34" charset="0"/>
                        <a:cs typeface="Times New Roman"/>
                      </a:endParaRPr>
                    </a:p>
                  </a:txBody>
                  <a:tcPr marL="66651" marR="66651" marT="33315" marB="33315"/>
                </a:tc>
              </a:tr>
              <a:tr h="61113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300" dirty="0" smtClean="0">
                          <a:effectLst/>
                        </a:rPr>
                        <a:t>Téma</a:t>
                      </a:r>
                      <a:endParaRPr lang="cs-CZ" sz="7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6651" marR="66651" marT="33315" marB="3331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600" dirty="0" smtClean="0">
                          <a:effectLst/>
                        </a:rPr>
                        <a:t>Česká republika</a:t>
                      </a:r>
                      <a:endParaRPr lang="cs-CZ" sz="160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66651" marR="66651" marT="33315" marB="33315"/>
                </a:tc>
              </a:tr>
              <a:tr h="62746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300" dirty="0">
                          <a:effectLst/>
                        </a:rPr>
                        <a:t>Klíčová slova</a:t>
                      </a:r>
                      <a:endParaRPr lang="cs-CZ" sz="7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6651" marR="66651" marT="33315" marB="3331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600" dirty="0" smtClean="0">
                          <a:effectLst/>
                          <a:latin typeface="+mn-lt"/>
                          <a:cs typeface="+mn-cs"/>
                        </a:rPr>
                        <a:t>Plzeňský kraj - Český les</a:t>
                      </a:r>
                      <a:endParaRPr lang="cs-CZ" sz="160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66651" marR="66651" marT="33315" marB="33315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9776574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/>
              <a:t>ANOTACE</a:t>
            </a:r>
            <a:endParaRPr lang="cs-CZ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87986308"/>
              </p:ext>
            </p:extLst>
          </p:nvPr>
        </p:nvGraphicFramePr>
        <p:xfrm>
          <a:off x="900113" y="1557338"/>
          <a:ext cx="7488237" cy="4776791"/>
        </p:xfrm>
        <a:graphic>
          <a:graphicData uri="http://schemas.openxmlformats.org/drawingml/2006/table">
            <a:tbl>
              <a:tblPr firstRow="1" firstCol="1" bandRow="1">
                <a:tableStyleId>{F5AB1C69-6EDB-4FF4-983F-18BD219EF322}</a:tableStyleId>
              </a:tblPr>
              <a:tblGrid>
                <a:gridCol w="2448078"/>
                <a:gridCol w="5040159"/>
              </a:tblGrid>
              <a:tr h="41831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300" dirty="0" smtClean="0">
                          <a:effectLst/>
                        </a:rPr>
                        <a:t>Druh materiálu:</a:t>
                      </a:r>
                      <a:endParaRPr lang="cs-CZ" sz="7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6646" marR="66646" marT="33302" marB="33302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600" dirty="0" smtClean="0">
                          <a:effectLst/>
                        </a:rPr>
                        <a:t>Prezentace </a:t>
                      </a:r>
                      <a:endParaRPr lang="cs-CZ" sz="160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66646" marR="66646" marT="33302" marB="33302"/>
                </a:tc>
              </a:tr>
              <a:tr h="31196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300" dirty="0" smtClean="0">
                          <a:effectLst/>
                        </a:rPr>
                        <a:t>Ročník: </a:t>
                      </a:r>
                      <a:endParaRPr lang="cs-CZ" sz="7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6646" marR="66646" marT="33302" marB="33302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400" dirty="0" smtClean="0">
                          <a:effectLst/>
                        </a:rPr>
                        <a:t>5.</a:t>
                      </a:r>
                      <a:endParaRPr lang="cs-CZ" sz="140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66646" marR="66646" marT="33302" marB="33302"/>
                </a:tc>
              </a:tr>
              <a:tr h="35987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300" dirty="0" smtClean="0">
                          <a:effectLst/>
                        </a:rPr>
                        <a:t>Pomůcky:</a:t>
                      </a:r>
                      <a:endParaRPr lang="cs-CZ" sz="7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6646" marR="66646" marT="33302" marB="33302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400" dirty="0" smtClean="0">
                          <a:effectLst/>
                        </a:rPr>
                        <a:t>-</a:t>
                      </a:r>
                      <a:endParaRPr lang="cs-CZ" sz="140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66646" marR="66646" marT="33302" marB="33302"/>
                </a:tc>
              </a:tr>
              <a:tr h="601916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300" dirty="0" smtClean="0">
                          <a:effectLst/>
                        </a:rPr>
                        <a:t>Inovace:</a:t>
                      </a:r>
                      <a:endParaRPr lang="cs-CZ" sz="7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6646" marR="66646" marT="33302" marB="33302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400" baseline="0" dirty="0" smtClean="0">
                          <a:effectLst/>
                        </a:rPr>
                        <a:t>Materiál podporuje aktivní opakování učiva s užitím interaktivní tabule, žáci sami vyhledávají informace.</a:t>
                      </a:r>
                      <a:endParaRPr lang="cs-CZ" sz="140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66646" marR="66646" marT="33302" marB="33302"/>
                </a:tc>
              </a:tr>
              <a:tr h="252021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300" dirty="0" smtClean="0">
                          <a:effectLst/>
                        </a:rPr>
                        <a:t>Metodické pokyny:</a:t>
                      </a:r>
                      <a:endParaRPr lang="cs-CZ" sz="7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6646" marR="66646" marT="33302" marB="33302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400" dirty="0" smtClean="0">
                          <a:effectLst/>
                        </a:rPr>
                        <a:t>Str.</a:t>
                      </a:r>
                      <a:r>
                        <a:rPr lang="cs-CZ" sz="1400" baseline="0" dirty="0" smtClean="0">
                          <a:effectLst/>
                        </a:rPr>
                        <a:t>2,7 : žác</a:t>
                      </a:r>
                      <a:r>
                        <a:rPr lang="cs-CZ" sz="1400" dirty="0" smtClean="0">
                          <a:effectLst/>
                        </a:rPr>
                        <a:t>i </a:t>
                      </a:r>
                      <a:r>
                        <a:rPr lang="cs-CZ" sz="1400" baseline="0" dirty="0" smtClean="0">
                          <a:effectLst/>
                        </a:rPr>
                        <a:t>na základě informací určují název oblasti či města</a:t>
                      </a:r>
                    </a:p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400" baseline="0" dirty="0" smtClean="0">
                          <a:effectLst/>
                        </a:rPr>
                        <a:t>Str. 3 : žáci odpovídají na otázky. Po kliknutí se zobrazí správná </a:t>
                      </a:r>
                      <a:r>
                        <a:rPr lang="cs-CZ" sz="1400" baseline="0" dirty="0" err="1" smtClean="0">
                          <a:effectLst/>
                        </a:rPr>
                        <a:t>odpověd</a:t>
                      </a:r>
                      <a:r>
                        <a:rPr lang="cs-CZ" sz="1400" baseline="0" dirty="0" smtClean="0">
                          <a:effectLst/>
                        </a:rPr>
                        <a:t>´ s jedním barevným písmenem. Přečtením barevných písmen vznikne název oblasti.</a:t>
                      </a:r>
                    </a:p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400" baseline="0" dirty="0" smtClean="0">
                          <a:effectLst/>
                          <a:latin typeface="Calibri"/>
                          <a:cs typeface="Times New Roman"/>
                        </a:rPr>
                        <a:t>Str. 4, 5, 6,11,12,14,15:  </a:t>
                      </a:r>
                      <a:r>
                        <a:rPr lang="cs-CZ" sz="1400" baseline="0" dirty="0" smtClean="0">
                          <a:effectLst/>
                          <a:latin typeface="Calibri"/>
                          <a:cs typeface="Times New Roman"/>
                        </a:rPr>
                        <a:t>fotografie</a:t>
                      </a:r>
                      <a:endParaRPr lang="cs-CZ" sz="1400" baseline="0" dirty="0" smtClean="0">
                        <a:effectLst/>
                        <a:latin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400" baseline="0" dirty="0" smtClean="0">
                          <a:effectLst/>
                          <a:latin typeface="Calibri"/>
                          <a:cs typeface="Times New Roman"/>
                        </a:rPr>
                        <a:t>Str. 8 : Po kliknutí se objeví šipky spojující písmena a tvořící tak název města.</a:t>
                      </a:r>
                    </a:p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400" baseline="0" dirty="0" smtClean="0">
                          <a:effectLst/>
                          <a:latin typeface="Calibri"/>
                          <a:cs typeface="Times New Roman"/>
                        </a:rPr>
                        <a:t>Str.9,10,13,16: žáci hledají další informace a dozvídají se správné odpovědi.</a:t>
                      </a:r>
                      <a:endParaRPr lang="cs-CZ" sz="140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66646" marR="66646" marT="33302" marB="33302"/>
                </a:tc>
              </a:tr>
              <a:tr h="56451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300" dirty="0" smtClean="0">
                          <a:effectLst/>
                        </a:rPr>
                        <a:t>Očekávaný  výstup: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cs-CZ" sz="7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6646" marR="66646" marT="33302" marB="33302"/>
                </a:tc>
                <a:tc>
                  <a:txBody>
                    <a:bodyPr/>
                    <a:lstStyle/>
                    <a:p>
                      <a:r>
                        <a:rPr kumimoji="0" lang="cs-CZ" sz="1400" kern="1200" dirty="0" smtClean="0">
                          <a:effectLst/>
                        </a:rPr>
                        <a:t>Žáci si procvičili</a:t>
                      </a:r>
                      <a:r>
                        <a:rPr kumimoji="0" lang="cs-CZ" sz="1400" kern="1200" baseline="0" dirty="0" smtClean="0">
                          <a:effectLst/>
                        </a:rPr>
                        <a:t> a rozšířili své znalosti o Plzeňském kraji.</a:t>
                      </a:r>
                      <a:endParaRPr kumimoji="0" lang="cs-CZ" sz="1400" kern="1200" dirty="0">
                        <a:solidFill>
                          <a:schemeClr val="dk1"/>
                        </a:solidFill>
                        <a:effectLst/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66646" marR="66646" marT="33302" marB="33302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81851087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Plzeňský kraj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899592" y="476672"/>
            <a:ext cx="3593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1.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66026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Urči název chráněné krajinné oblasti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dirty="0" smtClean="0">
                <a:effectLst/>
              </a:rPr>
              <a:t>Jedná se o chráněnou krajinnou oblast v Plzeňském kraji.</a:t>
            </a:r>
          </a:p>
          <a:p>
            <a:r>
              <a:rPr lang="cs-CZ" dirty="0" smtClean="0"/>
              <a:t>Jedná se o nejmladší chráněné území v České republice.</a:t>
            </a:r>
            <a:endParaRPr lang="cs-CZ" dirty="0" smtClean="0">
              <a:effectLst/>
            </a:endParaRPr>
          </a:p>
          <a:p>
            <a:r>
              <a:rPr lang="cs-CZ" dirty="0" smtClean="0">
                <a:effectLst/>
              </a:rPr>
              <a:t>Má rozlohu 470 km².</a:t>
            </a:r>
          </a:p>
          <a:p>
            <a:r>
              <a:rPr lang="cs-CZ" dirty="0" smtClean="0">
                <a:effectLst/>
              </a:rPr>
              <a:t>Oblast je z 80 % pokryta lesem.</a:t>
            </a:r>
          </a:p>
          <a:p>
            <a:r>
              <a:rPr lang="cs-CZ" dirty="0" smtClean="0"/>
              <a:t>Nejvyšším bodem je </a:t>
            </a:r>
            <a:r>
              <a:rPr lang="cs-CZ" dirty="0" err="1" smtClean="0"/>
              <a:t>Čerchov</a:t>
            </a:r>
            <a:r>
              <a:rPr lang="cs-CZ" dirty="0" smtClean="0"/>
              <a:t> – 1042m.</a:t>
            </a:r>
            <a:endParaRPr lang="cs-CZ" dirty="0" smtClean="0">
              <a:effectLst/>
            </a:endParaRPr>
          </a:p>
          <a:p>
            <a:r>
              <a:rPr lang="cs-CZ" dirty="0" smtClean="0">
                <a:effectLst/>
              </a:rPr>
              <a:t>Na řadě míst se zachovaly původní cenné bučiny, rašeliniště, louky a pastviny.</a:t>
            </a:r>
          </a:p>
          <a:p>
            <a:r>
              <a:rPr lang="cs-CZ" dirty="0" smtClean="0">
                <a:effectLst/>
              </a:rPr>
              <a:t>Z chráněných živočichů zde žije ohrožená </a:t>
            </a:r>
            <a:r>
              <a:rPr lang="cs-CZ" dirty="0" smtClean="0">
                <a:effectLst/>
                <a:hlinkClick r:id="rId2" tooltip="Vydra říční"/>
              </a:rPr>
              <a:t>vydra říční</a:t>
            </a:r>
            <a:r>
              <a:rPr lang="cs-CZ" dirty="0" smtClean="0">
                <a:effectLst/>
              </a:rPr>
              <a:t>, </a:t>
            </a:r>
            <a:r>
              <a:rPr lang="cs-CZ" dirty="0" smtClean="0">
                <a:effectLst/>
                <a:hlinkClick r:id="rId3" tooltip="Tetřívek obecný"/>
              </a:rPr>
              <a:t>tetřívek obecný</a:t>
            </a:r>
            <a:r>
              <a:rPr lang="cs-CZ" dirty="0" smtClean="0">
                <a:effectLst/>
              </a:rPr>
              <a:t>, </a:t>
            </a:r>
            <a:r>
              <a:rPr lang="cs-CZ" dirty="0" smtClean="0">
                <a:effectLst/>
                <a:hlinkClick r:id="rId4" tooltip="Rys ostrovid"/>
              </a:rPr>
              <a:t>rys ostrovid</a:t>
            </a:r>
            <a:r>
              <a:rPr lang="cs-CZ" dirty="0" smtClean="0">
                <a:effectLst/>
              </a:rPr>
              <a:t> či </a:t>
            </a:r>
            <a:r>
              <a:rPr lang="cs-CZ" dirty="0" smtClean="0">
                <a:effectLst/>
                <a:hlinkClick r:id="rId5" tooltip="Bobr evropský"/>
              </a:rPr>
              <a:t>bobr evropský</a:t>
            </a:r>
            <a:r>
              <a:rPr lang="cs-CZ" dirty="0" smtClean="0">
                <a:effectLst/>
              </a:rPr>
              <a:t>.</a:t>
            </a:r>
          </a:p>
          <a:p>
            <a:r>
              <a:rPr lang="cs-CZ" dirty="0" smtClean="0"/>
              <a:t>Zabírá nadpoloviční většinu stejnojmenného pohoří, které tvoří přirozenou hranici s Německem. Táhne se v pruhu asi 80 km dlouhém a 5–15 km širokém.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395536" y="404664"/>
            <a:ext cx="3593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2</a:t>
            </a:r>
            <a:r>
              <a:rPr lang="en-US" dirty="0" smtClean="0"/>
              <a:t>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339091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 fontScale="90000"/>
          </a:bodyPr>
          <a:lstStyle/>
          <a:p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67544" y="980729"/>
            <a:ext cx="4029844" cy="288031"/>
          </a:xfrm>
        </p:spPr>
        <p:txBody>
          <a:bodyPr>
            <a:normAutofit fontScale="62500" lnSpcReduction="20000"/>
          </a:bodyPr>
          <a:lstStyle/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7544" y="2132856"/>
            <a:ext cx="4029844" cy="3993307"/>
          </a:xfrm>
        </p:spPr>
        <p:txBody>
          <a:bodyPr>
            <a:normAutofit/>
          </a:bodyPr>
          <a:lstStyle/>
          <a:p>
            <a:r>
              <a:rPr lang="cs-CZ" dirty="0" smtClean="0"/>
              <a:t>Nejvyšší bod oblasti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Č</a:t>
            </a:r>
            <a:r>
              <a:rPr lang="cs-CZ" dirty="0" smtClean="0"/>
              <a:t> E R C H O V </a:t>
            </a:r>
          </a:p>
          <a:p>
            <a:r>
              <a:rPr lang="cs-CZ" dirty="0" smtClean="0"/>
              <a:t>Největší město v tomto kraji</a:t>
            </a:r>
          </a:p>
          <a:p>
            <a:r>
              <a:rPr lang="cs-CZ" dirty="0" smtClean="0"/>
              <a:t>P L Z </a:t>
            </a:r>
            <a:r>
              <a:rPr lang="cs-CZ" dirty="0" smtClean="0">
                <a:solidFill>
                  <a:srgbClr val="FF0000"/>
                </a:solidFill>
              </a:rPr>
              <a:t>E </a:t>
            </a:r>
            <a:r>
              <a:rPr lang="cs-CZ" dirty="0" smtClean="0"/>
              <a:t>Ň</a:t>
            </a:r>
          </a:p>
          <a:p>
            <a:r>
              <a:rPr lang="cs-CZ" dirty="0" smtClean="0"/>
              <a:t>Bažinaté místo s rašeliníkem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S </a:t>
            </a:r>
            <a:r>
              <a:rPr lang="cs-CZ" dirty="0" smtClean="0"/>
              <a:t>L A Ť</a:t>
            </a:r>
            <a:endParaRPr lang="cs-CZ" dirty="0"/>
          </a:p>
          <a:p>
            <a:r>
              <a:rPr lang="cs-CZ" dirty="0" smtClean="0"/>
              <a:t>Surovina v kraji těžená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K </a:t>
            </a:r>
            <a:r>
              <a:rPr lang="cs-CZ" dirty="0" smtClean="0"/>
              <a:t>A O L Í N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572000" y="1556792"/>
            <a:ext cx="4041775" cy="381719"/>
          </a:xfrm>
        </p:spPr>
        <p:txBody>
          <a:bodyPr>
            <a:normAutofit fontScale="92500" lnSpcReduction="20000"/>
          </a:bodyPr>
          <a:lstStyle/>
          <a:p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Doplň </a:t>
            </a:r>
            <a:r>
              <a:rPr lang="cs-CZ" dirty="0"/>
              <a:t>jméno Jan Kozina</a:t>
            </a:r>
          </a:p>
          <a:p>
            <a:r>
              <a:rPr lang="cs-CZ" dirty="0" smtClean="0"/>
              <a:t>S L A D K </a:t>
            </a:r>
            <a:r>
              <a:rPr lang="cs-CZ" dirty="0" smtClean="0">
                <a:solidFill>
                  <a:srgbClr val="FF0000"/>
                </a:solidFill>
              </a:rPr>
              <a:t>Ý</a:t>
            </a:r>
            <a:endParaRPr lang="cs-CZ" dirty="0">
              <a:solidFill>
                <a:srgbClr val="FF0000"/>
              </a:solidFill>
            </a:endParaRPr>
          </a:p>
          <a:p>
            <a:r>
              <a:rPr lang="cs-CZ" dirty="0"/>
              <a:t>Plodina v kraji pěstovaná</a:t>
            </a:r>
          </a:p>
          <a:p>
            <a:r>
              <a:rPr lang="cs-CZ" dirty="0" smtClean="0"/>
              <a:t>O B I </a:t>
            </a:r>
            <a:r>
              <a:rPr lang="cs-CZ" dirty="0" smtClean="0">
                <a:solidFill>
                  <a:srgbClr val="FF0000"/>
                </a:solidFill>
              </a:rPr>
              <a:t>L</a:t>
            </a:r>
            <a:r>
              <a:rPr lang="cs-CZ" dirty="0" smtClean="0"/>
              <a:t> O V I N A</a:t>
            </a:r>
          </a:p>
          <a:p>
            <a:r>
              <a:rPr lang="cs-CZ" dirty="0"/>
              <a:t>Sousední stát </a:t>
            </a:r>
          </a:p>
          <a:p>
            <a:r>
              <a:rPr lang="cs-CZ" dirty="0" smtClean="0"/>
              <a:t>N Ě M </a:t>
            </a:r>
            <a:r>
              <a:rPr lang="cs-CZ" dirty="0" smtClean="0">
                <a:solidFill>
                  <a:srgbClr val="FF0000"/>
                </a:solidFill>
              </a:rPr>
              <a:t>E</a:t>
            </a:r>
            <a:r>
              <a:rPr lang="cs-CZ" dirty="0" smtClean="0"/>
              <a:t> C K O</a:t>
            </a:r>
          </a:p>
          <a:p>
            <a:r>
              <a:rPr lang="cs-CZ" dirty="0"/>
              <a:t>Chráněný živočich</a:t>
            </a:r>
          </a:p>
          <a:p>
            <a:r>
              <a:rPr lang="cs-CZ" dirty="0" smtClean="0"/>
              <a:t>R Y</a:t>
            </a:r>
            <a:r>
              <a:rPr lang="en-US" dirty="0"/>
              <a:t> </a:t>
            </a:r>
            <a:r>
              <a:rPr lang="en-US" dirty="0" smtClean="0">
                <a:solidFill>
                  <a:srgbClr val="FF0000"/>
                </a:solidFill>
              </a:rPr>
              <a:t>S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51520" y="548680"/>
            <a:ext cx="3593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3.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025941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6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.</a:t>
            </a:r>
            <a:endParaRPr lang="cs-CZ" dirty="0"/>
          </a:p>
        </p:txBody>
      </p:sp>
      <p:pic>
        <p:nvPicPr>
          <p:cNvPr id="6" name="Zástupný symbol pro obsah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548680"/>
            <a:ext cx="7436644" cy="5577483"/>
          </a:xfrm>
        </p:spPr>
      </p:pic>
      <p:sp>
        <p:nvSpPr>
          <p:cNvPr id="3" name="TextovéPole 2"/>
          <p:cNvSpPr txBox="1"/>
          <p:nvPr/>
        </p:nvSpPr>
        <p:spPr>
          <a:xfrm>
            <a:off x="251520" y="404664"/>
            <a:ext cx="3593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4.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81116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60648"/>
            <a:ext cx="8229600" cy="1143000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620688"/>
            <a:ext cx="7357783" cy="5505475"/>
          </a:xfrm>
        </p:spPr>
      </p:pic>
      <p:sp>
        <p:nvSpPr>
          <p:cNvPr id="3" name="TextovéPole 2"/>
          <p:cNvSpPr txBox="1"/>
          <p:nvPr/>
        </p:nvSpPr>
        <p:spPr>
          <a:xfrm>
            <a:off x="395536" y="476672"/>
            <a:ext cx="3593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5.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20779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1268760"/>
            <a:ext cx="6764569" cy="5073427"/>
          </a:xfrm>
        </p:spPr>
      </p:pic>
      <p:sp>
        <p:nvSpPr>
          <p:cNvPr id="5" name="TextovéPole 4"/>
          <p:cNvSpPr txBox="1"/>
          <p:nvPr/>
        </p:nvSpPr>
        <p:spPr>
          <a:xfrm>
            <a:off x="251520" y="692696"/>
            <a:ext cx="3593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6.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112378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Najdi název města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effectLst/>
              </a:rPr>
              <a:t>Město se nachází v </a:t>
            </a:r>
            <a:r>
              <a:rPr lang="cs-CZ" dirty="0" smtClean="0">
                <a:effectLst/>
                <a:hlinkClick r:id="rId2" tooltip="Plzeňský kraj"/>
              </a:rPr>
              <a:t>Plzeňském kraji</a:t>
            </a:r>
            <a:r>
              <a:rPr lang="cs-CZ" dirty="0" smtClean="0">
                <a:effectLst/>
              </a:rPr>
              <a:t> v </a:t>
            </a:r>
            <a:r>
              <a:rPr lang="cs-CZ" dirty="0" smtClean="0">
                <a:effectLst/>
                <a:hlinkClick r:id="rId3" tooltip="Západočeský kraj"/>
              </a:rPr>
              <a:t>západních Čechách</a:t>
            </a:r>
            <a:r>
              <a:rPr lang="cs-CZ" dirty="0" smtClean="0">
                <a:effectLst/>
              </a:rPr>
              <a:t>. </a:t>
            </a:r>
          </a:p>
          <a:p>
            <a:r>
              <a:rPr lang="cs-CZ" dirty="0" smtClean="0">
                <a:effectLst/>
              </a:rPr>
              <a:t>Jedná se o okresní město.</a:t>
            </a:r>
          </a:p>
          <a:p>
            <a:r>
              <a:rPr lang="cs-CZ" dirty="0" smtClean="0">
                <a:effectLst/>
              </a:rPr>
              <a:t>Rozlohou je druhým největším městem v Plzeňském kraji.</a:t>
            </a:r>
          </a:p>
          <a:p>
            <a:r>
              <a:rPr lang="cs-CZ" dirty="0" smtClean="0"/>
              <a:t>První zmínka je z roku 1126, kdy zde byl založen strážní hrad.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827584" y="476672"/>
            <a:ext cx="3593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7.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969635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066"/>
          </a:xfrm>
        </p:spPr>
        <p:txBody>
          <a:bodyPr>
            <a:normAutofit fontScale="90000"/>
          </a:bodyPr>
          <a:lstStyle/>
          <a:p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 flipV="1">
            <a:off x="457200" y="764704"/>
            <a:ext cx="4040188" cy="144016"/>
          </a:xfrm>
        </p:spPr>
        <p:txBody>
          <a:bodyPr>
            <a:normAutofit fontScale="25000" lnSpcReduction="20000"/>
          </a:bodyPr>
          <a:lstStyle/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1547664" y="836712"/>
            <a:ext cx="2949724" cy="5289451"/>
          </a:xfrm>
        </p:spPr>
        <p:txBody>
          <a:bodyPr>
            <a:normAutofit fontScale="92500" lnSpcReduction="10000"/>
          </a:bodyPr>
          <a:lstStyle/>
          <a:p>
            <a:r>
              <a:rPr lang="cs-CZ" sz="9600" dirty="0" smtClean="0"/>
              <a:t>T</a:t>
            </a:r>
          </a:p>
          <a:p>
            <a:endParaRPr lang="cs-CZ" sz="4000" dirty="0"/>
          </a:p>
          <a:p>
            <a:r>
              <a:rPr lang="cs-CZ" sz="8800" dirty="0" smtClean="0"/>
              <a:t>V</a:t>
            </a:r>
          </a:p>
          <a:p>
            <a:endParaRPr lang="cs-CZ" sz="4000" dirty="0"/>
          </a:p>
          <a:p>
            <a:r>
              <a:rPr lang="cs-CZ" sz="8800" dirty="0" smtClean="0"/>
              <a:t>CH</a:t>
            </a:r>
            <a:endParaRPr lang="cs-CZ" sz="8800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 flipV="1">
            <a:off x="4645025" y="476672"/>
            <a:ext cx="4041775" cy="144016"/>
          </a:xfrm>
        </p:spPr>
        <p:txBody>
          <a:bodyPr>
            <a:normAutofit fontScale="25000" lnSpcReduction="20000"/>
          </a:bodyPr>
          <a:lstStyle/>
          <a:p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588224" y="908720"/>
            <a:ext cx="2097559" cy="5391448"/>
          </a:xfrm>
        </p:spPr>
        <p:txBody>
          <a:bodyPr>
            <a:normAutofit fontScale="62500" lnSpcReduction="20000"/>
          </a:bodyPr>
          <a:lstStyle/>
          <a:p>
            <a:endParaRPr lang="cs-CZ" sz="6000" dirty="0" smtClean="0"/>
          </a:p>
          <a:p>
            <a:r>
              <a:rPr lang="cs-CZ" sz="12600" dirty="0" smtClean="0"/>
              <a:t>O</a:t>
            </a:r>
          </a:p>
          <a:p>
            <a:endParaRPr lang="cs-CZ" sz="6000" dirty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r>
              <a:rPr lang="cs-CZ" sz="12600" dirty="0" smtClean="0"/>
              <a:t>A</a:t>
            </a:r>
            <a:endParaRPr lang="cs-CZ" sz="12600" dirty="0"/>
          </a:p>
        </p:txBody>
      </p:sp>
      <p:cxnSp>
        <p:nvCxnSpPr>
          <p:cNvPr id="9" name="Přímá spojnice se šipkou 8"/>
          <p:cNvCxnSpPr/>
          <p:nvPr/>
        </p:nvCxnSpPr>
        <p:spPr>
          <a:xfrm>
            <a:off x="2555776" y="1556792"/>
            <a:ext cx="3960440" cy="3384376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se šipkou 11"/>
          <p:cNvCxnSpPr/>
          <p:nvPr/>
        </p:nvCxnSpPr>
        <p:spPr>
          <a:xfrm flipH="1">
            <a:off x="3419872" y="5157192"/>
            <a:ext cx="2808312" cy="288032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se šipkou 13"/>
          <p:cNvCxnSpPr/>
          <p:nvPr/>
        </p:nvCxnSpPr>
        <p:spPr>
          <a:xfrm flipV="1">
            <a:off x="3275856" y="2276872"/>
            <a:ext cx="3384376" cy="288032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se šipkou 17"/>
          <p:cNvCxnSpPr/>
          <p:nvPr/>
        </p:nvCxnSpPr>
        <p:spPr>
          <a:xfrm flipH="1">
            <a:off x="2555776" y="2120900"/>
            <a:ext cx="3933924" cy="1452116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" name="TextovéPole 6"/>
          <p:cNvSpPr txBox="1"/>
          <p:nvPr/>
        </p:nvSpPr>
        <p:spPr>
          <a:xfrm>
            <a:off x="251520" y="548680"/>
            <a:ext cx="3593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8.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925081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560" y="242088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Jaké zajímavosti můžeš ve městě objevit?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TextovéPole 6"/>
          <p:cNvSpPr txBox="1"/>
          <p:nvPr/>
        </p:nvSpPr>
        <p:spPr>
          <a:xfrm>
            <a:off x="683568" y="620688"/>
            <a:ext cx="3593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9.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91693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916832"/>
            <a:ext cx="8219256" cy="4209331"/>
          </a:xfrm>
        </p:spPr>
        <p:txBody>
          <a:bodyPr>
            <a:normAutofit/>
          </a:bodyPr>
          <a:lstStyle/>
          <a:p>
            <a:r>
              <a:rPr lang="cs-CZ" dirty="0" smtClean="0"/>
              <a:t>Nejcennější památkou je městské opevnění – patří mezi nejzachovalejší v České republice</a:t>
            </a:r>
          </a:p>
          <a:p>
            <a:r>
              <a:rPr lang="cs-CZ" dirty="0"/>
              <a:t>G</a:t>
            </a:r>
            <a:r>
              <a:rPr lang="cs-CZ" dirty="0" smtClean="0">
                <a:effectLst/>
              </a:rPr>
              <a:t>otický kostel Nanebevzetí Panny Marie ze 14. století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251520" y="476672"/>
            <a:ext cx="4764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10.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909216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7" name="Zástupný symbol pro obsah 6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620688"/>
            <a:ext cx="7669438" cy="5738669"/>
          </a:xfrm>
        </p:spPr>
      </p:pic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876256" y="2174875"/>
            <a:ext cx="1810544" cy="3951288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179512" y="404664"/>
            <a:ext cx="4764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11.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39869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887" y="764704"/>
            <a:ext cx="7646489" cy="5721500"/>
          </a:xfrm>
        </p:spPr>
      </p:pic>
      <p:sp>
        <p:nvSpPr>
          <p:cNvPr id="3" name="TextovéPole 2"/>
          <p:cNvSpPr txBox="1"/>
          <p:nvPr/>
        </p:nvSpPr>
        <p:spPr>
          <a:xfrm>
            <a:off x="179512" y="404664"/>
            <a:ext cx="4764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12.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45196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836712"/>
            <a:ext cx="8147248" cy="1080120"/>
          </a:xfrm>
        </p:spPr>
        <p:txBody>
          <a:bodyPr>
            <a:normAutofit/>
          </a:bodyPr>
          <a:lstStyle/>
          <a:p>
            <a:r>
              <a:rPr lang="cs-CZ" dirty="0" smtClean="0"/>
              <a:t>Pokus se najít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2349751"/>
            <a:ext cx="8229600" cy="4525963"/>
          </a:xfrm>
        </p:spPr>
        <p:txBody>
          <a:bodyPr/>
          <a:lstStyle/>
          <a:p>
            <a:r>
              <a:rPr lang="cs-CZ" dirty="0" smtClean="0"/>
              <a:t>Jakou zajímavou stavbu můžeme objevit </a:t>
            </a:r>
            <a:r>
              <a:rPr lang="cs-CZ" dirty="0" smtClean="0">
                <a:effectLst/>
              </a:rPr>
              <a:t>v údolí Mže ve Světcích, západně od města Tachova.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611560" y="620688"/>
            <a:ext cx="4764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13.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796106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Jízdárna Světce</a:t>
            </a:r>
            <a:endParaRPr lang="cs-CZ" dirty="0"/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009" y="2132857"/>
            <a:ext cx="4331791" cy="3241270"/>
          </a:xfrm>
        </p:spPr>
      </p:pic>
      <p:pic>
        <p:nvPicPr>
          <p:cNvPr id="6" name="Zástupný symbol pro obsah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199" y="2132857"/>
            <a:ext cx="4331791" cy="3241270"/>
          </a:xfrm>
        </p:spPr>
      </p:pic>
      <p:sp>
        <p:nvSpPr>
          <p:cNvPr id="3" name="TextovéPole 2"/>
          <p:cNvSpPr txBox="1"/>
          <p:nvPr/>
        </p:nvSpPr>
        <p:spPr>
          <a:xfrm>
            <a:off x="683568" y="692696"/>
            <a:ext cx="4764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14.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97684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1124744"/>
            <a:ext cx="6726645" cy="5001419"/>
          </a:xfrm>
        </p:spPr>
      </p:pic>
      <p:sp>
        <p:nvSpPr>
          <p:cNvPr id="3" name="TextovéPole 2"/>
          <p:cNvSpPr txBox="1"/>
          <p:nvPr/>
        </p:nvSpPr>
        <p:spPr>
          <a:xfrm>
            <a:off x="251520" y="692696"/>
            <a:ext cx="4764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15.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098655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Najdi další informace o této budově.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dirty="0" smtClean="0"/>
              <a:t>Jedná se o největší českou jízdárnu.</a:t>
            </a:r>
          </a:p>
          <a:p>
            <a:r>
              <a:rPr lang="cs-CZ" dirty="0" smtClean="0"/>
              <a:t>Budova jízdárny je opatřena velmi pozoruhodným krovem, kterým do jízdárenské haly přichází dobré osvětlení.</a:t>
            </a:r>
          </a:p>
          <a:p>
            <a:r>
              <a:rPr lang="cs-CZ" dirty="0" smtClean="0"/>
              <a:t>V roce 1861 jízdárna obsahovala v suterénu kovárnu, sklady, uhelnu, byt kováře, prostory pro odvoz hnoje (shoz přímo  na vozy), v patrech se nacházely lóže, ochozy a obytné pokoje s toaletami. </a:t>
            </a:r>
          </a:p>
          <a:p>
            <a:r>
              <a:rPr lang="cs-CZ" dirty="0" smtClean="0"/>
              <a:t>V Jízdárně bylo možno ustájit 24 koní. Jízdárna tak umožňovala jedinečné zázemí pro koně i pro návštěvníky a jezdce.</a:t>
            </a:r>
          </a:p>
          <a:p>
            <a:r>
              <a:rPr lang="cs-CZ" dirty="0" smtClean="0"/>
              <a:t>Nejkrásnější místností je knížecí lóže, odkud je krásný výhled do jízdárenské haly.</a:t>
            </a:r>
          </a:p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539552" y="404664"/>
            <a:ext cx="4764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16.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308517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dirty="0" smtClean="0">
                <a:solidFill>
                  <a:srgbClr val="7B9899"/>
                </a:solidFill>
              </a:rPr>
              <a:t>Citace a zdroje</a:t>
            </a:r>
          </a:p>
        </p:txBody>
      </p:sp>
      <p:sp>
        <p:nvSpPr>
          <p:cNvPr id="23555" name="Zástupný symbol pro obsah 2"/>
          <p:cNvSpPr>
            <a:spLocks noGrp="1"/>
          </p:cNvSpPr>
          <p:nvPr>
            <p:ph idx="1"/>
          </p:nvPr>
        </p:nvSpPr>
        <p:spPr>
          <a:xfrm>
            <a:off x="0" y="1527175"/>
            <a:ext cx="8964488" cy="4572000"/>
          </a:xfrm>
        </p:spPr>
        <p:txBody>
          <a:bodyPr/>
          <a:lstStyle/>
          <a:p>
            <a:pPr eaLnBrk="1" hangingPunct="1">
              <a:defRPr/>
            </a:pPr>
            <a:endParaRPr lang="cs-CZ" dirty="0" smtClean="0"/>
          </a:p>
          <a:p>
            <a:pPr eaLnBrk="1" hangingPunct="1">
              <a:buFont typeface="Wingdings 2" pitchFamily="18" charset="2"/>
              <a:buNone/>
              <a:defRPr/>
            </a:pPr>
            <a:endParaRPr lang="cs-CZ" sz="2800" dirty="0" smtClean="0"/>
          </a:p>
          <a:p>
            <a:pPr marL="0" indent="0" algn="ctr" eaLnBrk="1" hangingPunct="1">
              <a:buFont typeface="Wingdings 2" pitchFamily="18" charset="2"/>
              <a:buNone/>
              <a:defRPr/>
            </a:pPr>
            <a:r>
              <a:rPr lang="cs-CZ" sz="1600" dirty="0"/>
              <a:t>Autorem materiálu a všech jeho částí, není-li uvedeno jinak, je Mgr. </a:t>
            </a:r>
            <a:r>
              <a:rPr lang="cs-CZ" sz="1600" dirty="0" smtClean="0"/>
              <a:t>Hana Koudelková.</a:t>
            </a:r>
            <a:endParaRPr lang="cs-CZ" sz="1600" dirty="0"/>
          </a:p>
          <a:p>
            <a:pPr marL="0" indent="0" algn="ctr" eaLnBrk="1" hangingPunct="1">
              <a:buFont typeface="Wingdings 2" pitchFamily="18" charset="2"/>
              <a:buNone/>
              <a:defRPr/>
            </a:pPr>
            <a:r>
              <a:rPr lang="cs-CZ" sz="1600" dirty="0"/>
              <a:t> Materiál vznikl v OP Vzdělávání pro </a:t>
            </a:r>
            <a:r>
              <a:rPr lang="cs-CZ" sz="1600" dirty="0" smtClean="0"/>
              <a:t>konkurenceschopnost </a:t>
            </a:r>
            <a:r>
              <a:rPr lang="cs-CZ" sz="1600" dirty="0"/>
              <a:t>– projekt EU peníze </a:t>
            </a:r>
            <a:r>
              <a:rPr lang="cs-CZ" sz="1600" dirty="0" smtClean="0"/>
              <a:t>školám.</a:t>
            </a:r>
          </a:p>
        </p:txBody>
      </p:sp>
    </p:spTree>
    <p:extLst>
      <p:ext uri="{BB962C8B-B14F-4D97-AF65-F5344CB8AC3E}">
        <p14:creationId xmlns:p14="http://schemas.microsoft.com/office/powerpoint/2010/main" val="1660898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147</TotalTime>
  <Words>486</Words>
  <Application>Microsoft Office PowerPoint</Application>
  <PresentationFormat>Předvádění na obrazovce (4:3)</PresentationFormat>
  <Paragraphs>122</Paragraphs>
  <Slides>20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2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20</vt:i4>
      </vt:variant>
    </vt:vector>
  </HeadingPairs>
  <TitlesOfParts>
    <vt:vector size="23" baseType="lpstr">
      <vt:lpstr>Motiv systému Office</vt:lpstr>
      <vt:lpstr>1_Motiv systému Office</vt:lpstr>
      <vt:lpstr>Picture</vt:lpstr>
      <vt:lpstr>Prezentace aplikace PowerPoint</vt:lpstr>
      <vt:lpstr>Prezentace aplikace PowerPoint</vt:lpstr>
      <vt:lpstr>ANOTACE</vt:lpstr>
      <vt:lpstr>Plzeňský kraj</vt:lpstr>
      <vt:lpstr>Urči název chráněné krajinné oblasti</vt:lpstr>
      <vt:lpstr>Prezentace aplikace PowerPoint</vt:lpstr>
      <vt:lpstr>.</vt:lpstr>
      <vt:lpstr>Prezentace aplikace PowerPoint</vt:lpstr>
      <vt:lpstr>Prezentace aplikace PowerPoint</vt:lpstr>
      <vt:lpstr>Najdi název města</vt:lpstr>
      <vt:lpstr>Prezentace aplikace PowerPoint</vt:lpstr>
      <vt:lpstr>Jaké zajímavosti můžeš ve městě objevit?</vt:lpstr>
      <vt:lpstr>Prezentace aplikace PowerPoint</vt:lpstr>
      <vt:lpstr>Prezentace aplikace PowerPoint</vt:lpstr>
      <vt:lpstr>Prezentace aplikace PowerPoint</vt:lpstr>
      <vt:lpstr>Pokus se najít</vt:lpstr>
      <vt:lpstr>Jízdárna Světce</vt:lpstr>
      <vt:lpstr>Prezentace aplikace PowerPoint</vt:lpstr>
      <vt:lpstr>Najdi další informace o této budově.</vt:lpstr>
      <vt:lpstr>Citace a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Český les</dc:title>
  <dc:creator>ZSDV -Koudelková</dc:creator>
  <cp:lastModifiedBy>Učitel</cp:lastModifiedBy>
  <cp:revision>18</cp:revision>
  <dcterms:created xsi:type="dcterms:W3CDTF">2013-04-10T19:23:33Z</dcterms:created>
  <dcterms:modified xsi:type="dcterms:W3CDTF">2013-04-30T04:06:07Z</dcterms:modified>
</cp:coreProperties>
</file>