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7" r:id="rId3"/>
    <p:sldId id="278" r:id="rId4"/>
    <p:sldId id="279" r:id="rId5"/>
    <p:sldId id="256" r:id="rId6"/>
    <p:sldId id="258" r:id="rId7"/>
    <p:sldId id="259" r:id="rId8"/>
    <p:sldId id="260" r:id="rId9"/>
    <p:sldId id="262" r:id="rId10"/>
    <p:sldId id="276" r:id="rId11"/>
    <p:sldId id="269" r:id="rId12"/>
    <p:sldId id="271" r:id="rId13"/>
    <p:sldId id="273" r:id="rId14"/>
    <p:sldId id="28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0B4-0036-46B9-BD41-9BDCAA13F559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76C2-1157-41CE-A460-E9EC84CDDE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04905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0B4-0036-46B9-BD41-9BDCAA13F559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76C2-1157-41CE-A460-E9EC84CDDE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42050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0B4-0036-46B9-BD41-9BDCAA13F559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76C2-1157-41CE-A460-E9EC84CDDE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66990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0B4-0036-46B9-BD41-9BDCAA13F559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76C2-1157-41CE-A460-E9EC84CDDE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4030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0B4-0036-46B9-BD41-9BDCAA13F559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76C2-1157-41CE-A460-E9EC84CDDE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79644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0B4-0036-46B9-BD41-9BDCAA13F559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76C2-1157-41CE-A460-E9EC84CDDE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4762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0B4-0036-46B9-BD41-9BDCAA13F559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76C2-1157-41CE-A460-E9EC84CDDE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06999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0B4-0036-46B9-BD41-9BDCAA13F559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76C2-1157-41CE-A460-E9EC84CDDE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2348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0B4-0036-46B9-BD41-9BDCAA13F559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76C2-1157-41CE-A460-E9EC84CDDE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73446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0B4-0036-46B9-BD41-9BDCAA13F559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76C2-1157-41CE-A460-E9EC84CDDE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1259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0B4-0036-46B9-BD41-9BDCAA13F559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76C2-1157-41CE-A460-E9EC84CDDE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85778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0B4-0036-46B9-BD41-9BDCAA13F559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76C2-1157-41CE-A460-E9EC84CDDE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09629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0B4-0036-46B9-BD41-9BDCAA13F559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76C2-1157-41CE-A460-E9EC84CDDE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45185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0B4-0036-46B9-BD41-9BDCAA13F559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76C2-1157-41CE-A460-E9EC84CDDE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33329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0B4-0036-46B9-BD41-9BDCAA13F559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76C2-1157-41CE-A460-E9EC84CDDE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26886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0B4-0036-46B9-BD41-9BDCAA13F559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76C2-1157-41CE-A460-E9EC84CDDE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59724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0B4-0036-46B9-BD41-9BDCAA13F559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76C2-1157-41CE-A460-E9EC84CDDE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40081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0B4-0036-46B9-BD41-9BDCAA13F559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76C2-1157-41CE-A460-E9EC84CDDE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78774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0B4-0036-46B9-BD41-9BDCAA13F559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76C2-1157-41CE-A460-E9EC84CDDE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16735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0B4-0036-46B9-BD41-9BDCAA13F559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76C2-1157-41CE-A460-E9EC84CDDE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61623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0B4-0036-46B9-BD41-9BDCAA13F559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76C2-1157-41CE-A460-E9EC84CDDE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9359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E0B4-0036-46B9-BD41-9BDCAA13F559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C76C2-1157-41CE-A460-E9EC84CDDE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63578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B5E0B4-0036-46B9-BD41-9BDCAA13F559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4C76C2-1157-41CE-A460-E9EC84CDDE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6129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B5E0B4-0036-46B9-BD41-9BDCAA13F559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4C76C2-1157-41CE-A460-E9EC84CDDE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6482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p:oleObj spid="_x0000_s1028" name="Picture" r:id="rId3" imgW="1476756" imgH="1077468" progId="Word.Picture.8">
              <p:embed/>
            </p:oleObj>
          </a:graphicData>
        </a:graphic>
      </p:graphicFrame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500313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Georgia" pitchFamily="18" charset="0"/>
            </a:endParaRPr>
          </a:p>
        </p:txBody>
      </p:sp>
      <p:sp>
        <p:nvSpPr>
          <p:cNvPr id="13317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indent="449263" eaLnBrk="0" hangingPunct="0"/>
            <a:r>
              <a:rPr 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318" name="Rectangle 20"/>
          <p:cNvSpPr>
            <a:spLocks noChangeArrowheads="1"/>
          </p:cNvSpPr>
          <p:nvPr/>
        </p:nvSpPr>
        <p:spPr bwMode="auto">
          <a:xfrm>
            <a:off x="642938" y="4643438"/>
            <a:ext cx="79613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2955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40898360"/>
              </p:ext>
            </p:extLst>
          </p:nvPr>
        </p:nvGraphicFramePr>
        <p:xfrm>
          <a:off x="1979613" y="549275"/>
          <a:ext cx="5476875" cy="5516567"/>
        </p:xfrm>
        <a:graphic>
          <a:graphicData uri="http://schemas.openxmlformats.org/drawingml/2006/table">
            <a:tbl>
              <a:tblPr firstRow="1" firstCol="1" bandRow="1">
                <a:tableStyleId>{1FECB4D8-DB02-4DC6-A0A2-4F2EBAE1DC90}</a:tableStyleId>
              </a:tblPr>
              <a:tblGrid>
                <a:gridCol w="2716308"/>
                <a:gridCol w="2760567"/>
              </a:tblGrid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Mgr. Hana</a:t>
                      </a:r>
                      <a:r>
                        <a:rPr lang="cs-CZ" sz="1600" baseline="0" dirty="0" smtClean="0">
                          <a:effectLst/>
                        </a:rPr>
                        <a:t> Koudelková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 oblast/Obor: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Člověk</a:t>
                      </a:r>
                      <a:r>
                        <a:rPr lang="cs-CZ" sz="1600" baseline="0" dirty="0" smtClean="0">
                          <a:effectLst/>
                        </a:rPr>
                        <a:t> a jeho svět/Vlastivěda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dirty="0" smtClean="0">
                          <a:effectLst/>
                        </a:rPr>
                        <a:t> V.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Datum tvorby:</a:t>
                      </a:r>
                      <a:endParaRPr lang="cs-CZ" sz="1300" dirty="0">
                        <a:effectLst/>
                        <a:latin typeface="Georgia" pitchFamily="18" charset="0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16.4.2013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smtClean="0">
                          <a:effectLst/>
                        </a:rPr>
                        <a:t>19.4.2013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Název </a:t>
                      </a:r>
                      <a:r>
                        <a:rPr lang="cs-CZ" sz="1300" dirty="0" smtClean="0">
                          <a:effectLst/>
                        </a:rPr>
                        <a:t>DUM: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/>
                        <a:t>VY_32_INOVACE_ČS.5.10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Česká republika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274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</a:t>
                      </a:r>
                      <a:r>
                        <a:rPr lang="cs-CZ" sz="1300" dirty="0" smtClean="0">
                          <a:effectLst/>
                        </a:rPr>
                        <a:t>slova: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+mn-lt"/>
                          <a:cs typeface="+mn-cs"/>
                        </a:rPr>
                        <a:t>Znojmo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76630555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89581218"/>
              </p:ext>
            </p:extLst>
          </p:nvPr>
        </p:nvGraphicFramePr>
        <p:xfrm>
          <a:off x="900113" y="1557338"/>
          <a:ext cx="7488237" cy="4776791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2448078"/>
                <a:gridCol w="5040159"/>
              </a:tblGrid>
              <a:tr h="4183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119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5.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598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-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6019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Materiál podporuje aktivní opakování učiva s užitím interaktivní tabule, žáci sami vyhledávají informace.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25202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Str. </a:t>
                      </a:r>
                      <a:r>
                        <a:rPr lang="cs-CZ" sz="1400" baseline="0" dirty="0" smtClean="0">
                          <a:effectLst/>
                        </a:rPr>
                        <a:t>2: </a:t>
                      </a:r>
                      <a:r>
                        <a:rPr lang="cs-CZ" sz="1400" baseline="0" dirty="0" smtClean="0">
                          <a:effectLst/>
                        </a:rPr>
                        <a:t>žác</a:t>
                      </a:r>
                      <a:r>
                        <a:rPr lang="cs-CZ" sz="1400" dirty="0" smtClean="0">
                          <a:effectLst/>
                        </a:rPr>
                        <a:t>i </a:t>
                      </a:r>
                      <a:r>
                        <a:rPr lang="cs-CZ" sz="1400" baseline="0" dirty="0" smtClean="0">
                          <a:effectLst/>
                        </a:rPr>
                        <a:t>šipkami spojují informace týkající se polohy města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Str. 3: </a:t>
                      </a:r>
                      <a:r>
                        <a:rPr lang="cs-CZ" sz="1400" baseline="0" dirty="0" smtClean="0">
                          <a:effectLst/>
                        </a:rPr>
                        <a:t>žáci vyhledávají informace z oblasti historie města, po kliknutí se některé informace dozvídají.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4,5: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žáci určují plodiny typické pro tuto oblast. Nápovědou jsou první písmena slova, po kliknutí se objeví správná odpověď (str.4),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po kliknutí se chybné odpovědi ztrácejí, zůstane pouze správné slovo (str.5).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6: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žáci šipkami spojují slova a tvoří tak názvy historicky zajímavých budov a památek. 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. 7,8,9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: žáci si prohlížejí fotografie.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5645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effectLst/>
                        </a:rPr>
                        <a:t>Žáci si procvičili</a:t>
                      </a:r>
                      <a:r>
                        <a:rPr kumimoji="0" lang="cs-CZ" sz="1400" kern="1200" baseline="0" dirty="0" smtClean="0">
                          <a:effectLst/>
                        </a:rPr>
                        <a:t> a rozšířili své znalosti o městu Znojmo.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302" marB="3330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1237116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Znojmo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69269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7013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Znojmo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96752"/>
            <a:ext cx="4040188" cy="72008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5536" y="908720"/>
            <a:ext cx="4101852" cy="5217443"/>
          </a:xfrm>
        </p:spPr>
        <p:txBody>
          <a:bodyPr/>
          <a:lstStyle/>
          <a:p>
            <a:r>
              <a:rPr lang="cs-CZ" dirty="0" smtClean="0"/>
              <a:t>nachází se na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rozprostírá se  nad řekou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leží přibližně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 flipV="1">
            <a:off x="4645025" y="1052736"/>
            <a:ext cx="4041775" cy="72008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908720"/>
            <a:ext cx="4042793" cy="5217443"/>
          </a:xfrm>
        </p:spPr>
        <p:txBody>
          <a:bodyPr/>
          <a:lstStyle/>
          <a:p>
            <a:r>
              <a:rPr lang="cs-CZ" dirty="0" smtClean="0"/>
              <a:t>jihu Moravy</a:t>
            </a:r>
          </a:p>
          <a:p>
            <a:r>
              <a:rPr lang="cs-CZ" dirty="0" smtClean="0"/>
              <a:t>severu Moravy</a:t>
            </a:r>
          </a:p>
          <a:p>
            <a:r>
              <a:rPr lang="cs-CZ" dirty="0" smtClean="0"/>
              <a:t>ve středu Moravy</a:t>
            </a:r>
          </a:p>
          <a:p>
            <a:endParaRPr lang="cs-CZ" dirty="0" smtClean="0"/>
          </a:p>
          <a:p>
            <a:r>
              <a:rPr lang="cs-CZ" dirty="0" smtClean="0"/>
              <a:t>Moravou</a:t>
            </a:r>
          </a:p>
          <a:p>
            <a:r>
              <a:rPr lang="cs-CZ" dirty="0" smtClean="0"/>
              <a:t>Labem</a:t>
            </a:r>
          </a:p>
          <a:p>
            <a:r>
              <a:rPr lang="cs-CZ" dirty="0" smtClean="0"/>
              <a:t>Dyjí</a:t>
            </a:r>
          </a:p>
          <a:p>
            <a:endParaRPr lang="cs-CZ" dirty="0"/>
          </a:p>
          <a:p>
            <a:r>
              <a:rPr lang="cs-CZ" dirty="0" smtClean="0"/>
              <a:t>100 km od Brna</a:t>
            </a:r>
          </a:p>
          <a:p>
            <a:r>
              <a:rPr lang="cs-CZ" dirty="0" smtClean="0"/>
              <a:t>50 km od Brna</a:t>
            </a:r>
          </a:p>
          <a:p>
            <a:r>
              <a:rPr lang="cs-CZ" dirty="0" smtClean="0"/>
              <a:t>20 km od Brna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699792" y="1124744"/>
            <a:ext cx="187220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995936" y="2924944"/>
            <a:ext cx="720080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627784" y="4653136"/>
            <a:ext cx="2088232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95536" y="26064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3098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Najdi zajímavé informace o historii města.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 období Velkomoravské říše se v této oblasti rozkládá hradiště, chránící brod přes Dyji, později zde byl vybudován hrad.</a:t>
            </a:r>
          </a:p>
          <a:p>
            <a:r>
              <a:rPr lang="cs-CZ" sz="2800" dirty="0" smtClean="0"/>
              <a:t>Znojmo se za Přemysla Otakara I. </a:t>
            </a:r>
            <a:r>
              <a:rPr lang="cs-CZ" sz="2800" dirty="0" smtClean="0"/>
              <a:t>stává </a:t>
            </a:r>
            <a:r>
              <a:rPr lang="cs-CZ" sz="2800" dirty="0" smtClean="0"/>
              <a:t>královským městem.</a:t>
            </a:r>
          </a:p>
          <a:p>
            <a:r>
              <a:rPr lang="cs-CZ" sz="2800" dirty="0" smtClean="0"/>
              <a:t>Ve 13. a 14. století se město velmi pěkně rozvíjí – jsou zde dlážděné ulice, vodovod, dva špitály.</a:t>
            </a:r>
          </a:p>
          <a:p>
            <a:r>
              <a:rPr lang="cs-CZ" sz="2800" dirty="0" smtClean="0"/>
              <a:t>Naopak v 17. století město zasáhl mor a uvádí se, že zde zemřelo přibližně 800 lidí.</a:t>
            </a:r>
          </a:p>
          <a:p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47944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555776" y="1484784"/>
            <a:ext cx="4029844" cy="4713387"/>
          </a:xfrm>
        </p:spPr>
        <p:txBody>
          <a:bodyPr>
            <a:normAutofit/>
          </a:bodyPr>
          <a:lstStyle/>
          <a:p>
            <a:r>
              <a:rPr lang="cs-CZ" dirty="0" smtClean="0"/>
              <a:t>Pro okolí Znojma je typické pěstování:</a:t>
            </a:r>
          </a:p>
          <a:p>
            <a:endParaRPr lang="cs-CZ" dirty="0" smtClean="0"/>
          </a:p>
          <a:p>
            <a:r>
              <a:rPr lang="cs-CZ" sz="4400" b="1" dirty="0" smtClean="0">
                <a:solidFill>
                  <a:srgbClr val="FF0000"/>
                </a:solidFill>
              </a:rPr>
              <a:t>VR</a:t>
            </a:r>
          </a:p>
          <a:p>
            <a:r>
              <a:rPr lang="cs-CZ" sz="4400" b="1" dirty="0" smtClean="0"/>
              <a:t>VINNÉ RÉVY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O</a:t>
            </a:r>
          </a:p>
          <a:p>
            <a:r>
              <a:rPr lang="cs-CZ" sz="4400" b="1" dirty="0" smtClean="0"/>
              <a:t>OVOCE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69269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4043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plodinu, která Znojmo přímo proslavila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75856" y="2204864"/>
            <a:ext cx="2448272" cy="3951288"/>
          </a:xfrm>
        </p:spPr>
        <p:txBody>
          <a:bodyPr/>
          <a:lstStyle/>
          <a:p>
            <a:r>
              <a:rPr lang="cs-CZ" sz="2800" dirty="0" smtClean="0">
                <a:solidFill>
                  <a:srgbClr val="FF0000"/>
                </a:solidFill>
              </a:rPr>
              <a:t>JABLKA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PŠENICE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ZELÍ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OKURKY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SALÁT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JAHODY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BRAMBORY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76776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Co zajímavého můžeš ve městě objevit?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844824"/>
            <a:ext cx="4040188" cy="4281339"/>
          </a:xfrm>
        </p:spPr>
        <p:txBody>
          <a:bodyPr>
            <a:noAutofit/>
          </a:bodyPr>
          <a:lstStyle/>
          <a:p>
            <a:r>
              <a:rPr lang="cs-CZ" sz="3600" dirty="0" smtClean="0"/>
              <a:t>Kostel</a:t>
            </a:r>
          </a:p>
          <a:p>
            <a:endParaRPr lang="cs-CZ" sz="3600" dirty="0"/>
          </a:p>
          <a:p>
            <a:r>
              <a:rPr lang="cs-CZ" sz="3600" dirty="0" err="1" smtClean="0"/>
              <a:t>Loucký</a:t>
            </a:r>
            <a:endParaRPr lang="cs-CZ" sz="3600" dirty="0" smtClean="0"/>
          </a:p>
          <a:p>
            <a:endParaRPr lang="cs-CZ" sz="3600" dirty="0"/>
          </a:p>
          <a:p>
            <a:r>
              <a:rPr lang="cs-CZ" sz="3600" dirty="0" smtClean="0"/>
              <a:t>Znojemské</a:t>
            </a:r>
          </a:p>
          <a:p>
            <a:endParaRPr lang="cs-CZ" sz="3600" dirty="0"/>
          </a:p>
          <a:p>
            <a:r>
              <a:rPr lang="cs-CZ" sz="3600" dirty="0" smtClean="0"/>
              <a:t>Znojemská</a:t>
            </a:r>
            <a:endParaRPr lang="cs-CZ" sz="36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72001" y="1988840"/>
            <a:ext cx="4114800" cy="4137323"/>
          </a:xfrm>
        </p:spPr>
        <p:txBody>
          <a:bodyPr>
            <a:noAutofit/>
          </a:bodyPr>
          <a:lstStyle/>
          <a:p>
            <a:r>
              <a:rPr lang="cs-CZ" sz="3600" dirty="0" smtClean="0"/>
              <a:t>klášter</a:t>
            </a:r>
          </a:p>
          <a:p>
            <a:endParaRPr lang="cs-CZ" sz="3600" dirty="0"/>
          </a:p>
          <a:p>
            <a:r>
              <a:rPr lang="cs-CZ" sz="3600" dirty="0" smtClean="0"/>
              <a:t>podzemní</a:t>
            </a:r>
          </a:p>
          <a:p>
            <a:endParaRPr lang="cs-CZ" sz="3600" dirty="0"/>
          </a:p>
          <a:p>
            <a:r>
              <a:rPr lang="cs-CZ" sz="3600" dirty="0" smtClean="0"/>
              <a:t>radniční věž</a:t>
            </a:r>
          </a:p>
          <a:p>
            <a:endParaRPr lang="cs-CZ" sz="3600" dirty="0"/>
          </a:p>
          <a:p>
            <a:r>
              <a:rPr lang="cs-CZ" sz="3600" dirty="0" smtClean="0"/>
              <a:t>svatého Mikuláše</a:t>
            </a:r>
            <a:endParaRPr lang="cs-CZ" sz="3600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267744" y="2276872"/>
            <a:ext cx="2304256" cy="38164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411760" y="2276872"/>
            <a:ext cx="2160240" cy="12961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3203848" y="3717032"/>
            <a:ext cx="1368152" cy="10801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3203848" y="5085184"/>
            <a:ext cx="1368152" cy="10081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79512" y="5486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92566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339752" y="332656"/>
            <a:ext cx="4245868" cy="690091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Radniční věž</a:t>
            </a:r>
            <a:endParaRPr lang="cs-CZ" sz="40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7784" y="1196752"/>
            <a:ext cx="3808209" cy="5328592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2483768" y="5877272"/>
            <a:ext cx="4041775" cy="63976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endParaRPr lang="cs-CZ" sz="4400" dirty="0" smtClean="0"/>
          </a:p>
          <a:p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95841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Kostel svatého Mikuláše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65617" y="1600200"/>
            <a:ext cx="6812765" cy="4525963"/>
          </a:xfrm>
        </p:spPr>
      </p:pic>
      <p:sp>
        <p:nvSpPr>
          <p:cNvPr id="3" name="TextovéPole 2"/>
          <p:cNvSpPr txBox="1"/>
          <p:nvPr/>
        </p:nvSpPr>
        <p:spPr>
          <a:xfrm>
            <a:off x="539552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84713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Znojemské podzemí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771800" y="1412776"/>
            <a:ext cx="4040188" cy="64807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525" y="2564904"/>
            <a:ext cx="4406863" cy="2927635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5025" y="2564905"/>
            <a:ext cx="4407655" cy="2928162"/>
          </a:xfrm>
        </p:spPr>
      </p:pic>
      <p:sp>
        <p:nvSpPr>
          <p:cNvPr id="4" name="TextovéPole 3"/>
          <p:cNvSpPr txBox="1"/>
          <p:nvPr/>
        </p:nvSpPr>
        <p:spPr>
          <a:xfrm>
            <a:off x="611560" y="5486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46771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7B9899"/>
                </a:solidFill>
              </a:rPr>
              <a:t>Citace a zdroje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>
          <a:xfrm>
            <a:off x="0" y="1527175"/>
            <a:ext cx="8964488" cy="4572000"/>
          </a:xfrm>
        </p:spPr>
        <p:txBody>
          <a:bodyPr/>
          <a:lstStyle/>
          <a:p>
            <a:pPr eaLnBrk="1" hangingPunct="1">
              <a:defRPr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Autorem materiálu a všech jeho částí, není-li uvedeno jinak, je Mgr. </a:t>
            </a:r>
            <a:r>
              <a:rPr lang="cs-CZ" sz="1600" dirty="0" smtClean="0"/>
              <a:t>Hana Koudelková.</a:t>
            </a:r>
            <a:endParaRPr lang="cs-CZ" sz="1600" dirty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 Materiál vznikl v OP Vzdělávání pro </a:t>
            </a:r>
            <a:r>
              <a:rPr lang="cs-CZ" sz="1600" dirty="0" smtClean="0"/>
              <a:t>konkurenceschopnost </a:t>
            </a:r>
            <a:r>
              <a:rPr lang="cs-CZ" sz="1600" dirty="0"/>
              <a:t>– projekt EU peníze </a:t>
            </a:r>
            <a:r>
              <a:rPr lang="cs-CZ" sz="1600" dirty="0" smtClean="0"/>
              <a:t>školám.</a:t>
            </a:r>
          </a:p>
        </p:txBody>
      </p:sp>
    </p:spTree>
    <p:extLst>
      <p:ext uri="{BB962C8B-B14F-4D97-AF65-F5344CB8AC3E}">
        <p14:creationId xmlns:p14="http://schemas.microsoft.com/office/powerpoint/2010/main" xmlns="" val="758723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112</TotalTime>
  <Words>426</Words>
  <Application>Microsoft Office PowerPoint</Application>
  <PresentationFormat>Předvádění na obrazovce (4:3)</PresentationFormat>
  <Paragraphs>117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Motiv systému Office</vt:lpstr>
      <vt:lpstr>1_Motiv systému Office</vt:lpstr>
      <vt:lpstr>Picture</vt:lpstr>
      <vt:lpstr>Snímek 1</vt:lpstr>
      <vt:lpstr>Snímek 2</vt:lpstr>
      <vt:lpstr>ANOTACE</vt:lpstr>
      <vt:lpstr>Znojmo</vt:lpstr>
      <vt:lpstr>Znojmo</vt:lpstr>
      <vt:lpstr>Najdi zajímavé informace o historii města.</vt:lpstr>
      <vt:lpstr>Zemědělství</vt:lpstr>
      <vt:lpstr>Vyber plodinu, která Znojmo přímo proslavila</vt:lpstr>
      <vt:lpstr>Co zajímavého můžeš ve městě objevit?</vt:lpstr>
      <vt:lpstr>Snímek 10</vt:lpstr>
      <vt:lpstr>Kostel svatého Mikuláše</vt:lpstr>
      <vt:lpstr>Znojemské podzemí</vt:lpstr>
      <vt:lpstr>Citace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Znojmo</dc:title>
  <dc:creator>ZSDV -Koudelková</dc:creator>
  <cp:lastModifiedBy>Škola</cp:lastModifiedBy>
  <cp:revision>14</cp:revision>
  <dcterms:created xsi:type="dcterms:W3CDTF">2013-04-11T19:19:48Z</dcterms:created>
  <dcterms:modified xsi:type="dcterms:W3CDTF">2013-04-30T12:33:26Z</dcterms:modified>
</cp:coreProperties>
</file>