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8033312-12BF-4244-B3D1-844962C70E5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C89059A-3866-47BA-AD22-C3BD8F9FDA0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wQ7shP4NRt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cs-CZ" dirty="0" smtClean="0"/>
              <a:t>DEUTSCH MIT MAX</a:t>
            </a:r>
            <a:br>
              <a:rPr lang="cs-CZ" dirty="0" smtClean="0"/>
            </a:br>
            <a:r>
              <a:rPr lang="cs-CZ" dirty="0" smtClean="0"/>
              <a:t>LEKTION 4	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45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76672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0988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1174" y="500042"/>
            <a:ext cx="885202" cy="1485899"/>
          </a:xfrm>
          <a:prstGeom prst="rect">
            <a:avLst/>
          </a:prstGeom>
          <a:noFill/>
        </p:spPr>
      </p:pic>
      <p:graphicFrame>
        <p:nvGraphicFramePr>
          <p:cNvPr id="8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02086819"/>
              </p:ext>
            </p:extLst>
          </p:nvPr>
        </p:nvGraphicFramePr>
        <p:xfrm>
          <a:off x="827584" y="1985942"/>
          <a:ext cx="7470799" cy="4556842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VY_32_INOVACE_07_01_5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Max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Lektion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4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interaktivní výuce pro žáky 2. stupně. V této lekci procvičují názvy školních potřeb, tvoří věty podle daných obrázků. Součástí je také čtení s porozuměním. Při kliknutí myší se zobrazí správná odpověď. Dále si žáci procvičí uvedené pokyny. Kliknutím na  tlačítko se žáci dostanou do online prostředí, kde mají zpětnou vazbu – procvičení daného učiva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prezentace je pracovní list.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212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Schulsachen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sagt</a:t>
            </a:r>
            <a:r>
              <a:rPr lang="cs-CZ" sz="2800" dirty="0" smtClean="0"/>
              <a:t> man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auf</a:t>
            </a:r>
            <a:r>
              <a:rPr lang="cs-CZ" sz="2800" dirty="0" smtClean="0"/>
              <a:t> </a:t>
            </a:r>
            <a:r>
              <a:rPr lang="cs-CZ" sz="2800" dirty="0" err="1" smtClean="0">
                <a:hlinkClick r:id="rId2"/>
              </a:rPr>
              <a:t>Deutsch</a:t>
            </a:r>
            <a:r>
              <a:rPr lang="cs-CZ" sz="2800" dirty="0" smtClean="0"/>
              <a:t>?</a:t>
            </a:r>
          </a:p>
          <a:p>
            <a:endParaRPr lang="cs-CZ" sz="2800" dirty="0"/>
          </a:p>
        </p:txBody>
      </p:sp>
      <p:pic>
        <p:nvPicPr>
          <p:cNvPr id="1026" name="Picture 2" descr="C:\Users\Maruška\AppData\Local\Microsoft\Windows\Temporary Internet Files\Content.IE5\TNS2R17D\MP9004394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68960"/>
            <a:ext cx="2624336" cy="26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77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Výbuch 2 4"/>
          <p:cNvSpPr/>
          <p:nvPr/>
        </p:nvSpPr>
        <p:spPr>
          <a:xfrm>
            <a:off x="539552" y="548680"/>
            <a:ext cx="2294977" cy="1692188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DER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600" b="1" dirty="0" err="1" smtClean="0">
                <a:solidFill>
                  <a:schemeClr val="accent1"/>
                </a:solidFill>
              </a:rPr>
              <a:t>Bleistift</a:t>
            </a:r>
            <a:r>
              <a:rPr lang="cs-CZ" sz="3600" b="1" dirty="0" smtClean="0">
                <a:solidFill>
                  <a:schemeClr val="accent1"/>
                </a:solidFill>
              </a:rPr>
              <a:t>		</a:t>
            </a:r>
            <a:r>
              <a:rPr lang="cs-CZ" sz="3600" b="1" dirty="0" err="1" smtClean="0">
                <a:solidFill>
                  <a:schemeClr val="accent1"/>
                </a:solidFill>
              </a:rPr>
              <a:t>Spitzer</a:t>
            </a:r>
            <a:r>
              <a:rPr lang="cs-CZ" sz="3600" b="1" dirty="0" smtClean="0">
                <a:solidFill>
                  <a:schemeClr val="accent1"/>
                </a:solidFill>
              </a:rPr>
              <a:t>  	</a:t>
            </a:r>
            <a:r>
              <a:rPr lang="cs-CZ" sz="3600" b="1" dirty="0" err="1" smtClean="0">
                <a:solidFill>
                  <a:schemeClr val="accent1"/>
                </a:solidFill>
              </a:rPr>
              <a:t>Tafel</a:t>
            </a:r>
            <a:endParaRPr lang="cs-CZ" sz="3600" b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sz="3600" b="1" dirty="0" err="1" smtClean="0">
                <a:solidFill>
                  <a:schemeClr val="accent1"/>
                </a:solidFill>
              </a:rPr>
              <a:t>Pinsel</a:t>
            </a:r>
            <a:r>
              <a:rPr lang="cs-CZ" sz="3600" b="1" dirty="0" smtClean="0">
                <a:solidFill>
                  <a:schemeClr val="accent1"/>
                </a:solidFill>
              </a:rPr>
              <a:t>  	</a:t>
            </a:r>
            <a:r>
              <a:rPr lang="cs-CZ" sz="3600" b="1" dirty="0" err="1" smtClean="0">
                <a:solidFill>
                  <a:schemeClr val="accent1"/>
                </a:solidFill>
              </a:rPr>
              <a:t>Schultasche</a:t>
            </a:r>
            <a:r>
              <a:rPr lang="cs-CZ" sz="3600" b="1" dirty="0" smtClean="0">
                <a:solidFill>
                  <a:schemeClr val="accent1"/>
                </a:solidFill>
              </a:rPr>
              <a:t>	Heft</a:t>
            </a:r>
          </a:p>
          <a:p>
            <a:pPr marL="0" indent="0">
              <a:buNone/>
            </a:pPr>
            <a:r>
              <a:rPr lang="cs-CZ" sz="3600" b="1" dirty="0" err="1" smtClean="0">
                <a:solidFill>
                  <a:schemeClr val="accent1"/>
                </a:solidFill>
              </a:rPr>
              <a:t>Mappe</a:t>
            </a:r>
            <a:r>
              <a:rPr lang="cs-CZ" sz="3600" b="1" dirty="0">
                <a:solidFill>
                  <a:schemeClr val="accent1"/>
                </a:solidFill>
              </a:rPr>
              <a:t>	</a:t>
            </a:r>
            <a:r>
              <a:rPr lang="cs-CZ" sz="3600" b="1" dirty="0" err="1" smtClean="0">
                <a:solidFill>
                  <a:schemeClr val="accent1"/>
                </a:solidFill>
              </a:rPr>
              <a:t>Kreide</a:t>
            </a:r>
            <a:r>
              <a:rPr lang="cs-CZ" sz="3600" b="1" dirty="0" smtClean="0">
                <a:solidFill>
                  <a:schemeClr val="accent1"/>
                </a:solidFill>
              </a:rPr>
              <a:t>	</a:t>
            </a:r>
            <a:r>
              <a:rPr lang="cs-CZ" sz="3600" b="1" dirty="0" err="1" smtClean="0">
                <a:solidFill>
                  <a:schemeClr val="accent1"/>
                </a:solidFill>
              </a:rPr>
              <a:t>Lineal</a:t>
            </a:r>
            <a:r>
              <a:rPr lang="cs-CZ" sz="3600" b="1" dirty="0" smtClean="0">
                <a:solidFill>
                  <a:schemeClr val="accent1"/>
                </a:solidFill>
              </a:rPr>
              <a:t>	Buch		</a:t>
            </a:r>
            <a:r>
              <a:rPr lang="cs-CZ" sz="3600" b="1" dirty="0" err="1" smtClean="0">
                <a:solidFill>
                  <a:schemeClr val="accent1"/>
                </a:solidFill>
              </a:rPr>
              <a:t>Radiergummi</a:t>
            </a:r>
            <a:r>
              <a:rPr lang="cs-CZ" sz="3600" b="1" dirty="0" smtClean="0">
                <a:solidFill>
                  <a:schemeClr val="accent1"/>
                </a:solidFill>
              </a:rPr>
              <a:t> 			</a:t>
            </a:r>
            <a:r>
              <a:rPr lang="cs-CZ" sz="3600" b="1" dirty="0" err="1" smtClean="0">
                <a:solidFill>
                  <a:schemeClr val="accent1"/>
                </a:solidFill>
              </a:rPr>
              <a:t>Schere</a:t>
            </a:r>
            <a:r>
              <a:rPr lang="cs-CZ" sz="3600" b="1" dirty="0" smtClean="0">
                <a:solidFill>
                  <a:schemeClr val="accent1"/>
                </a:solidFill>
              </a:rPr>
              <a:t> </a:t>
            </a:r>
            <a:endParaRPr lang="cs-CZ" sz="36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endParaRPr lang="cs-CZ" sz="3200" b="1" dirty="0"/>
          </a:p>
        </p:txBody>
      </p:sp>
      <p:sp>
        <p:nvSpPr>
          <p:cNvPr id="7" name="Výbuch 2 6"/>
          <p:cNvSpPr/>
          <p:nvPr/>
        </p:nvSpPr>
        <p:spPr>
          <a:xfrm>
            <a:off x="3419872" y="494674"/>
            <a:ext cx="2016224" cy="1800200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DIE</a:t>
            </a:r>
            <a:endParaRPr lang="cs-CZ" sz="3200" b="1" dirty="0"/>
          </a:p>
        </p:txBody>
      </p:sp>
      <p:sp>
        <p:nvSpPr>
          <p:cNvPr id="8" name="Výbuch 2 7"/>
          <p:cNvSpPr/>
          <p:nvPr/>
        </p:nvSpPr>
        <p:spPr>
          <a:xfrm>
            <a:off x="5796136" y="435427"/>
            <a:ext cx="2160239" cy="172819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DAS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82423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Kontrolblatt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DER, </a:t>
            </a:r>
            <a:r>
              <a:rPr lang="cs-CZ" b="1" dirty="0" smtClean="0">
                <a:solidFill>
                  <a:srgbClr val="FF0000"/>
                </a:solidFill>
              </a:rPr>
              <a:t>DIE, </a:t>
            </a:r>
            <a:r>
              <a:rPr lang="cs-CZ" b="1" dirty="0" smtClean="0">
                <a:solidFill>
                  <a:srgbClr val="00B050"/>
                </a:solidFill>
              </a:rPr>
              <a:t>DAS</a:t>
            </a:r>
            <a:endParaRPr lang="cs-CZ" b="1" dirty="0">
              <a:solidFill>
                <a:srgbClr val="0070C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der </a:t>
            </a:r>
            <a:r>
              <a:rPr lang="cs-CZ" dirty="0" err="1" smtClean="0">
                <a:solidFill>
                  <a:srgbClr val="0070C0"/>
                </a:solidFill>
              </a:rPr>
              <a:t>Bleistift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der </a:t>
            </a:r>
            <a:r>
              <a:rPr lang="cs-CZ" dirty="0" err="1" smtClean="0">
                <a:solidFill>
                  <a:srgbClr val="0070C0"/>
                </a:solidFill>
              </a:rPr>
              <a:t>Spitzer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der </a:t>
            </a:r>
            <a:r>
              <a:rPr lang="cs-CZ" dirty="0" err="1" smtClean="0">
                <a:solidFill>
                  <a:srgbClr val="0070C0"/>
                </a:solidFill>
              </a:rPr>
              <a:t>Radiergummi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der </a:t>
            </a:r>
            <a:r>
              <a:rPr lang="cs-CZ" dirty="0" err="1" smtClean="0">
                <a:solidFill>
                  <a:srgbClr val="0070C0"/>
                </a:solidFill>
              </a:rPr>
              <a:t>Pinsel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de-DE" dirty="0"/>
              <a:t> </a:t>
            </a:r>
            <a:r>
              <a:rPr lang="de-DE" dirty="0">
                <a:solidFill>
                  <a:srgbClr val="FF0000"/>
                </a:solidFill>
              </a:rPr>
              <a:t>die Schultasche</a:t>
            </a:r>
          </a:p>
          <a:p>
            <a:r>
              <a:rPr lang="de-DE" dirty="0">
                <a:solidFill>
                  <a:srgbClr val="FF0000"/>
                </a:solidFill>
              </a:rPr>
              <a:t> die Schere</a:t>
            </a:r>
          </a:p>
          <a:p>
            <a:r>
              <a:rPr lang="de-DE" dirty="0">
                <a:solidFill>
                  <a:srgbClr val="FF0000"/>
                </a:solidFill>
              </a:rPr>
              <a:t> die Mappe</a:t>
            </a:r>
          </a:p>
          <a:p>
            <a:r>
              <a:rPr lang="de-DE" dirty="0">
                <a:solidFill>
                  <a:srgbClr val="FF0000"/>
                </a:solidFill>
              </a:rPr>
              <a:t> die Kreide </a:t>
            </a:r>
          </a:p>
          <a:p>
            <a:r>
              <a:rPr lang="de-DE" dirty="0">
                <a:solidFill>
                  <a:srgbClr val="FF0000"/>
                </a:solidFill>
              </a:rPr>
              <a:t> die Tafel</a:t>
            </a:r>
          </a:p>
          <a:p>
            <a:r>
              <a:rPr lang="de-DE" dirty="0"/>
              <a:t> </a:t>
            </a:r>
            <a:r>
              <a:rPr lang="de-DE" dirty="0">
                <a:solidFill>
                  <a:srgbClr val="00B050"/>
                </a:solidFill>
              </a:rPr>
              <a:t>das Buch</a:t>
            </a:r>
          </a:p>
          <a:p>
            <a:r>
              <a:rPr lang="de-DE" dirty="0">
                <a:solidFill>
                  <a:srgbClr val="00B050"/>
                </a:solidFill>
              </a:rPr>
              <a:t> das Heft</a:t>
            </a:r>
          </a:p>
          <a:p>
            <a:r>
              <a:rPr lang="de-DE" dirty="0">
                <a:solidFill>
                  <a:srgbClr val="00B050"/>
                </a:solidFill>
              </a:rPr>
              <a:t> das Lineal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556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Sätze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Beispiel</a:t>
            </a:r>
            <a:r>
              <a:rPr lang="cs-CZ" sz="3200" dirty="0" smtClean="0"/>
              <a:t>: </a:t>
            </a: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?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Spitzer</a:t>
            </a:r>
            <a:r>
              <a:rPr lang="cs-CZ" sz="3200" dirty="0" smtClean="0"/>
              <a:t>. Er </a:t>
            </a:r>
            <a:r>
              <a:rPr lang="cs-CZ" sz="3200" dirty="0" err="1" smtClean="0"/>
              <a:t>ist</a:t>
            </a:r>
            <a:r>
              <a:rPr lang="cs-CZ" sz="3200" dirty="0" smtClean="0"/>
              <a:t> lila.</a:t>
            </a:r>
            <a:endParaRPr lang="cs-CZ" sz="3200" dirty="0"/>
          </a:p>
        </p:txBody>
      </p:sp>
      <p:pic>
        <p:nvPicPr>
          <p:cNvPr id="3074" name="Picture 2" descr="C:\Users\Maruška\AppData\Local\Microsoft\Windows\Temporary Internet Files\Content.IE5\L9D3MQF3\MC9003514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93134">
            <a:off x="5155555" y="2463762"/>
            <a:ext cx="1315770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uška\AppData\Local\Microsoft\Windows\Temporary Internet Files\Content.IE5\ZBBLK2U5\MC90044173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589" y="3512601"/>
            <a:ext cx="1438282" cy="14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uška\AppData\Local\Microsoft\Windows\Temporary Internet Files\Content.IE5\5WHM8U7Z\MP9003414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929" y="4733543"/>
            <a:ext cx="1711602" cy="122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uška\AppData\Local\Microsoft\Windows\Temporary Internet Files\Content.IE5\ZBBLK2U5\MC9004134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097" y="3726754"/>
            <a:ext cx="2222715" cy="216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431" y="4044951"/>
            <a:ext cx="1816100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 descr="C:\Users\Maruška\AppData\Local\Microsoft\Windows\Temporary Internet Files\Content.IE5\ZBBLK2U5\MC90044174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378" y="3060486"/>
            <a:ext cx="1487610" cy="148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16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Leseverstehen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err="1" smtClean="0"/>
              <a:t>Hallo</a:t>
            </a:r>
            <a:r>
              <a:rPr lang="cs-CZ" sz="2800" dirty="0" smtClean="0"/>
              <a:t> </a:t>
            </a:r>
            <a:r>
              <a:rPr lang="cs-CZ" sz="2800" dirty="0" err="1" smtClean="0"/>
              <a:t>Kinder</a:t>
            </a:r>
            <a:r>
              <a:rPr lang="cs-CZ" sz="2800" dirty="0" smtClean="0"/>
              <a:t>, </a:t>
            </a:r>
          </a:p>
          <a:p>
            <a:pPr marL="0" indent="0" algn="just"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heiße</a:t>
            </a:r>
            <a:r>
              <a:rPr lang="cs-CZ" sz="2800" dirty="0" smtClean="0"/>
              <a:t> Katrin </a:t>
            </a:r>
            <a:r>
              <a:rPr lang="cs-CZ" sz="2800" dirty="0" err="1" smtClean="0"/>
              <a:t>und</a:t>
            </a:r>
            <a:r>
              <a:rPr lang="cs-CZ" sz="2800" dirty="0" smtClean="0"/>
              <a:t> bin 14 </a:t>
            </a:r>
            <a:r>
              <a:rPr lang="cs-CZ" sz="2800" dirty="0" err="1" smtClean="0"/>
              <a:t>Jahre</a:t>
            </a:r>
            <a:r>
              <a:rPr lang="cs-CZ" sz="2800" dirty="0" smtClean="0"/>
              <a:t> alt.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wohne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meinen</a:t>
            </a:r>
            <a:r>
              <a:rPr lang="cs-CZ" sz="2800" dirty="0" smtClean="0"/>
              <a:t> </a:t>
            </a:r>
            <a:r>
              <a:rPr lang="cs-CZ" sz="2800" dirty="0" err="1" smtClean="0"/>
              <a:t>Eltern</a:t>
            </a:r>
            <a:r>
              <a:rPr lang="cs-CZ" sz="2800" dirty="0" smtClean="0"/>
              <a:t> in </a:t>
            </a:r>
            <a:r>
              <a:rPr lang="cs-CZ" sz="2800" dirty="0" err="1" smtClean="0"/>
              <a:t>Berlin</a:t>
            </a:r>
            <a:r>
              <a:rPr lang="cs-CZ" sz="2800" dirty="0" smtClean="0"/>
              <a:t>.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wohnen</a:t>
            </a:r>
            <a:r>
              <a:rPr lang="cs-CZ" sz="2800" dirty="0" smtClean="0"/>
              <a:t> fast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Zentrum</a:t>
            </a:r>
            <a:r>
              <a:rPr lang="cs-CZ" sz="2800" dirty="0" smtClean="0"/>
              <a:t>.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habe</a:t>
            </a:r>
            <a:r>
              <a:rPr lang="cs-CZ" sz="2800" dirty="0" smtClean="0"/>
              <a:t> </a:t>
            </a:r>
            <a:r>
              <a:rPr lang="cs-CZ" sz="2800" dirty="0" err="1" smtClean="0"/>
              <a:t>eine</a:t>
            </a:r>
            <a:r>
              <a:rPr lang="cs-CZ" sz="2800" dirty="0" smtClean="0"/>
              <a:t> </a:t>
            </a:r>
            <a:r>
              <a:rPr lang="cs-CZ" sz="2800" dirty="0" err="1" smtClean="0"/>
              <a:t>Schwester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heißt</a:t>
            </a:r>
            <a:r>
              <a:rPr lang="cs-CZ" sz="2800" dirty="0" smtClean="0"/>
              <a:t> </a:t>
            </a:r>
            <a:r>
              <a:rPr lang="cs-CZ" sz="2800" dirty="0" err="1" smtClean="0"/>
              <a:t>Heike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16 </a:t>
            </a:r>
            <a:r>
              <a:rPr lang="cs-CZ" sz="2800" dirty="0" err="1" smtClean="0"/>
              <a:t>Jahre</a:t>
            </a:r>
            <a:r>
              <a:rPr lang="cs-CZ" sz="2800" dirty="0" smtClean="0"/>
              <a:t> alt.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Mutter</a:t>
            </a:r>
            <a:r>
              <a:rPr lang="cs-CZ" sz="2800" dirty="0" smtClean="0"/>
              <a:t> </a:t>
            </a:r>
            <a:r>
              <a:rPr lang="cs-CZ" sz="2800" dirty="0" err="1" smtClean="0"/>
              <a:t>arbeitet</a:t>
            </a:r>
            <a:r>
              <a:rPr lang="cs-CZ" sz="2800" dirty="0" smtClean="0"/>
              <a:t> </a:t>
            </a:r>
            <a:r>
              <a:rPr lang="cs-CZ" sz="2800" dirty="0" err="1" smtClean="0"/>
              <a:t>als</a:t>
            </a:r>
            <a:r>
              <a:rPr lang="cs-CZ" sz="2800" dirty="0" smtClean="0"/>
              <a:t> </a:t>
            </a:r>
            <a:r>
              <a:rPr lang="cs-CZ" sz="2800" dirty="0" err="1" smtClean="0"/>
              <a:t>Verkäuferin</a:t>
            </a:r>
            <a:r>
              <a:rPr lang="cs-CZ" sz="2800" dirty="0" smtClean="0"/>
              <a:t>. Mein Vater </a:t>
            </a:r>
            <a:r>
              <a:rPr lang="cs-CZ" sz="2800" dirty="0" err="1" smtClean="0"/>
              <a:t>ist</a:t>
            </a:r>
            <a:r>
              <a:rPr lang="cs-CZ" sz="2800" dirty="0" smtClean="0"/>
              <a:t> 40 </a:t>
            </a:r>
            <a:r>
              <a:rPr lang="cs-CZ" sz="2800" dirty="0" err="1" smtClean="0"/>
              <a:t>Jahre</a:t>
            </a:r>
            <a:r>
              <a:rPr lang="cs-CZ" sz="2800" dirty="0" smtClean="0"/>
              <a:t> alt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arbeitet</a:t>
            </a:r>
            <a:r>
              <a:rPr lang="cs-CZ" sz="2800" dirty="0" smtClean="0"/>
              <a:t> </a:t>
            </a:r>
            <a:r>
              <a:rPr lang="cs-CZ" sz="2800" dirty="0" err="1" smtClean="0"/>
              <a:t>als</a:t>
            </a:r>
            <a:r>
              <a:rPr lang="cs-CZ" sz="2800" dirty="0" smtClean="0"/>
              <a:t> </a:t>
            </a:r>
            <a:r>
              <a:rPr lang="cs-CZ" sz="2800" dirty="0" err="1" smtClean="0"/>
              <a:t>Lehrer</a:t>
            </a:r>
            <a:r>
              <a:rPr lang="cs-CZ" sz="2800" dirty="0" smtClean="0"/>
              <a:t>. </a:t>
            </a:r>
            <a:r>
              <a:rPr lang="cs-CZ" sz="2800" dirty="0" err="1" smtClean="0"/>
              <a:t>Also</a:t>
            </a:r>
            <a:r>
              <a:rPr lang="cs-CZ" sz="2800" dirty="0" smtClean="0"/>
              <a:t>,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sind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, </a:t>
            </a:r>
            <a:r>
              <a:rPr lang="cs-CZ" sz="2800" dirty="0" err="1" smtClean="0"/>
              <a:t>Familie</a:t>
            </a:r>
            <a:r>
              <a:rPr lang="cs-CZ" sz="2800" dirty="0" smtClean="0"/>
              <a:t> Neumann.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4966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Richtig</a:t>
            </a:r>
            <a:r>
              <a:rPr lang="cs-CZ" dirty="0" smtClean="0"/>
              <a:t> oder </a:t>
            </a:r>
            <a:r>
              <a:rPr lang="cs-CZ" dirty="0" err="1" smtClean="0"/>
              <a:t>falsch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Katrin </a:t>
            </a:r>
            <a:r>
              <a:rPr lang="cs-CZ" sz="3200" dirty="0" err="1" smtClean="0"/>
              <a:t>wohnt</a:t>
            </a:r>
            <a:r>
              <a:rPr lang="cs-CZ" sz="3200" dirty="0" smtClean="0"/>
              <a:t> in </a:t>
            </a:r>
            <a:r>
              <a:rPr lang="cs-CZ" sz="3200" dirty="0" err="1" smtClean="0"/>
              <a:t>Deutschland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Ihre</a:t>
            </a:r>
            <a:r>
              <a:rPr lang="cs-CZ" sz="3200" dirty="0" smtClean="0"/>
              <a:t> </a:t>
            </a:r>
            <a:r>
              <a:rPr lang="cs-CZ" sz="3200" dirty="0" err="1" smtClean="0"/>
              <a:t>Schwester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14 </a:t>
            </a:r>
            <a:r>
              <a:rPr lang="cs-CZ" sz="3200" dirty="0" err="1" smtClean="0"/>
              <a:t>Jahre</a:t>
            </a:r>
            <a:r>
              <a:rPr lang="cs-CZ" sz="3200" dirty="0" smtClean="0"/>
              <a:t> alt.</a:t>
            </a:r>
          </a:p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heißen</a:t>
            </a:r>
            <a:r>
              <a:rPr lang="cs-CZ" sz="3200" dirty="0" smtClean="0"/>
              <a:t> Neumann.</a:t>
            </a:r>
          </a:p>
          <a:p>
            <a:r>
              <a:rPr lang="cs-CZ" sz="3200" dirty="0" smtClean="0"/>
              <a:t>Katrin </a:t>
            </a:r>
            <a:r>
              <a:rPr lang="cs-CZ" sz="3200" dirty="0" err="1" smtClean="0"/>
              <a:t>hat</a:t>
            </a:r>
            <a:r>
              <a:rPr lang="cs-CZ" sz="3200" dirty="0" smtClean="0"/>
              <a:t> </a:t>
            </a:r>
            <a:r>
              <a:rPr lang="cs-CZ" sz="3200" dirty="0" err="1" smtClean="0"/>
              <a:t>einen</a:t>
            </a:r>
            <a:r>
              <a:rPr lang="cs-CZ" sz="3200" dirty="0" smtClean="0"/>
              <a:t> </a:t>
            </a:r>
            <a:r>
              <a:rPr lang="cs-CZ" sz="3200" dirty="0" err="1" smtClean="0"/>
              <a:t>Bruder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wohnen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Zentrum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Ihr</a:t>
            </a:r>
            <a:r>
              <a:rPr lang="cs-CZ" sz="3200" dirty="0" smtClean="0"/>
              <a:t> Vater </a:t>
            </a:r>
            <a:r>
              <a:rPr lang="cs-CZ" sz="3200" dirty="0" err="1" smtClean="0"/>
              <a:t>ist</a:t>
            </a:r>
            <a:r>
              <a:rPr lang="cs-CZ" sz="3200" dirty="0" smtClean="0"/>
              <a:t> 40 </a:t>
            </a:r>
            <a:r>
              <a:rPr lang="cs-CZ" sz="3200" dirty="0" err="1" smtClean="0"/>
              <a:t>Jahre</a:t>
            </a:r>
            <a:r>
              <a:rPr lang="cs-CZ" sz="3200" dirty="0" smtClean="0"/>
              <a:t> alt.</a:t>
            </a:r>
            <a:endParaRPr lang="cs-CZ" sz="3200" dirty="0"/>
          </a:p>
        </p:txBody>
      </p:sp>
      <p:pic>
        <p:nvPicPr>
          <p:cNvPr id="6146" name="Picture 2" descr="C:\Users\Maruška\AppData\Local\Microsoft\Windows\Temporary Internet Files\Content.IE5\TNS2R17D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441" y="2060848"/>
            <a:ext cx="524757" cy="482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uška\AppData\Local\Microsoft\Windows\Temporary Internet Files\Content.IE5\TNS2R17D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030" y="3284984"/>
            <a:ext cx="524757" cy="482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uška\AppData\Local\Microsoft\Windows\Temporary Internet Files\Content.IE5\TNS2R17D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347" y="5158546"/>
            <a:ext cx="524757" cy="482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uška\AppData\Local\Microsoft\Windows\Temporary Internet Files\Content.IE5\TNS2R17D\MC900432537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660" y="2852935"/>
            <a:ext cx="432047" cy="43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Maruška\AppData\Local\Microsoft\Windows\Temporary Internet Files\Content.IE5\TNS2R17D\MC900432537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4869" y="3892877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Maruška\AppData\Local\Microsoft\Windows\Temporary Internet Files\Content.IE5\TNS2R17D\MC900432537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7035786" y="4482927"/>
            <a:ext cx="539748" cy="53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61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Schreib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/>
              <a:t>!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Zavřít sešit!</a:t>
            </a:r>
          </a:p>
          <a:p>
            <a:r>
              <a:rPr lang="cs-CZ" sz="3200" dirty="0" smtClean="0"/>
              <a:t>Piš!</a:t>
            </a:r>
          </a:p>
          <a:p>
            <a:r>
              <a:rPr lang="cs-CZ" sz="3200" dirty="0" smtClean="0"/>
              <a:t>Otevřít sešit!</a:t>
            </a:r>
          </a:p>
          <a:p>
            <a:r>
              <a:rPr lang="cs-CZ" sz="3200" dirty="0" smtClean="0"/>
              <a:t>Přestaň!</a:t>
            </a:r>
          </a:p>
          <a:p>
            <a:r>
              <a:rPr lang="cs-CZ" sz="3200" dirty="0" smtClean="0"/>
              <a:t>Čti!</a:t>
            </a:r>
          </a:p>
          <a:p>
            <a:r>
              <a:rPr lang="cs-CZ" sz="3200" dirty="0" smtClean="0"/>
              <a:t>Dávej pozor!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Opakuj!</a:t>
            </a:r>
          </a:p>
          <a:p>
            <a:r>
              <a:rPr lang="cs-CZ" sz="3200" dirty="0" smtClean="0"/>
              <a:t>Poslouchej!</a:t>
            </a:r>
          </a:p>
          <a:p>
            <a:r>
              <a:rPr lang="cs-CZ" sz="3200" dirty="0" smtClean="0"/>
              <a:t>Pojď sem!</a:t>
            </a:r>
          </a:p>
          <a:p>
            <a:r>
              <a:rPr lang="cs-CZ" sz="3200" dirty="0" smtClean="0"/>
              <a:t>Nech toho!</a:t>
            </a:r>
          </a:p>
          <a:p>
            <a:r>
              <a:rPr lang="cs-CZ" sz="3200" dirty="0" smtClean="0"/>
              <a:t>Postav se!</a:t>
            </a:r>
          </a:p>
          <a:p>
            <a:r>
              <a:rPr lang="cs-CZ" sz="3200" dirty="0" smtClean="0"/>
              <a:t>Mluv!</a:t>
            </a:r>
            <a:endParaRPr lang="cs-CZ" sz="3200" dirty="0"/>
          </a:p>
        </p:txBody>
      </p:sp>
      <p:pic>
        <p:nvPicPr>
          <p:cNvPr id="7170" name="Picture 2" descr="C:\Users\Maruška\AppData\Local\Microsoft\Windows\Temporary Internet Files\Content.IE5\TNS2R17D\MC900441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567" y="4963787"/>
            <a:ext cx="228917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66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88921" y="1845372"/>
            <a:ext cx="6965245" cy="1202485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547664" y="3068960"/>
            <a:ext cx="6196405" cy="2893919"/>
          </a:xfrm>
        </p:spPr>
        <p:txBody>
          <a:bodyPr>
            <a:normAutofit/>
          </a:bodyPr>
          <a:lstStyle/>
          <a:p>
            <a:r>
              <a:rPr lang="cs-CZ" dirty="0"/>
              <a:t>FIŠAROVÁ, Olga; ZBRANKOVÁ, Milena. </a:t>
            </a:r>
            <a:r>
              <a:rPr lang="cs-CZ" i="1" dirty="0" err="1"/>
              <a:t>Deutsch</a:t>
            </a:r>
            <a:r>
              <a:rPr lang="cs-CZ" i="1" dirty="0"/>
              <a:t> </a:t>
            </a:r>
            <a:r>
              <a:rPr lang="cs-CZ" i="1" dirty="0" err="1"/>
              <a:t>mit</a:t>
            </a:r>
            <a:r>
              <a:rPr lang="cs-CZ" i="1" dirty="0"/>
              <a:t> Max, díl 1</a:t>
            </a:r>
            <a:r>
              <a:rPr lang="cs-CZ" dirty="0"/>
              <a:t>. Plzeň: Fraus, 2006, ISBN 80-7238-531-3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Pracovní list </a:t>
            </a:r>
            <a:r>
              <a:rPr lang="cs-CZ" dirty="0" err="1" smtClean="0"/>
              <a:t>Lektion</a:t>
            </a:r>
            <a:r>
              <a:rPr lang="cs-CZ" dirty="0" smtClean="0"/>
              <a:t> 4 –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</a:t>
            </a:r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9882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182" y="500042"/>
            <a:ext cx="885202" cy="14858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3045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98</TotalTime>
  <Words>347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DEUTSCH MIT MAX LEKTION 4  </vt:lpstr>
      <vt:lpstr>Prezentace aplikace PowerPoint</vt:lpstr>
      <vt:lpstr>Die Schulsachen</vt:lpstr>
      <vt:lpstr>Prezentace aplikace PowerPoint</vt:lpstr>
      <vt:lpstr>Kontrolblatt</vt:lpstr>
      <vt:lpstr>Bilde die Sätze</vt:lpstr>
      <vt:lpstr>Leseverstehen</vt:lpstr>
      <vt:lpstr>Richtig oder falsch?</vt:lpstr>
      <vt:lpstr>Schreib das auf Deutsch!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LEKTION 4</dc:title>
  <dc:creator>Maruška</dc:creator>
  <cp:lastModifiedBy>Maruška</cp:lastModifiedBy>
  <cp:revision>12</cp:revision>
  <dcterms:created xsi:type="dcterms:W3CDTF">2013-02-03T15:18:57Z</dcterms:created>
  <dcterms:modified xsi:type="dcterms:W3CDTF">2013-04-04T15:26:37Z</dcterms:modified>
</cp:coreProperties>
</file>