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81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6334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47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551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810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3943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9066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5858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0179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2195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362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5AC9D4F-D284-4427-85CC-14BB0B518A9D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37E43C2-33CB-4CCB-BC52-EA83C5BBBD0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0608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gi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web.vic.gov.au/languagesonline/german/sect15/no_3/no_3.htm" TargetMode="External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duweb.vic.gov.au/languagesonline/german/sect15/no_5/no_5.htm" TargetMode="External"/><Relationship Id="rId5" Type="http://schemas.openxmlformats.org/officeDocument/2006/relationships/hyperlink" Target="http://www.eduweb.vic.gov.au/languagesonline/german/sect15/no_6/no_6.htm" TargetMode="Externa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</a:t>
            </a:r>
            <a:br>
              <a:rPr lang="cs-CZ" dirty="0" smtClean="0"/>
            </a:br>
            <a:r>
              <a:rPr lang="cs-CZ" dirty="0" err="1" smtClean="0"/>
              <a:t>Lektion</a:t>
            </a:r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3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83196" y="0"/>
            <a:ext cx="885202" cy="1351440"/>
          </a:xfrm>
          <a:prstGeom prst="rect">
            <a:avLst/>
          </a:prstGeom>
          <a:noFill/>
        </p:spPr>
      </p:pic>
      <p:graphicFrame>
        <p:nvGraphicFramePr>
          <p:cNvPr id="5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960947"/>
              </p:ext>
            </p:extLst>
          </p:nvPr>
        </p:nvGraphicFramePr>
        <p:xfrm>
          <a:off x="323528" y="1361157"/>
          <a:ext cx="8676456" cy="5196922"/>
        </p:xfrm>
        <a:graphic>
          <a:graphicData uri="http://schemas.openxmlformats.org/drawingml/2006/table">
            <a:tbl>
              <a:tblPr/>
              <a:tblGrid>
                <a:gridCol w="3117052"/>
                <a:gridCol w="555940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VY_32_INOVACE_07_01_7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6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určen k interaktivní výuce žáků 2. stupně. Žáci doplňují správná slovíčka. Při kliknutí myší se objeví řešení a obrázek. Prezentace slouží k procvičení časování sloves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haben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sein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Dále také k upevnění znalostí 4. pádu. Kliknutím na tlačítka se žáci dostanou do online prostředí, kde si procvičí dané učivo a upevní tak své znalosti. V závěru vybírají správná řešení, téma je opět časování sloves. Při výběru správné varianty se zobrazí usměvavý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při výběru chybné varianty se zobrazí zamračený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V dalším cvičení se při kliknutí objeví, zda je sloveso vyčasováno správně – zdůraznění rámečku – či nikoli – rámeček zmizí v koši.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727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Ergänze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R_ _ h _ _ _ </a:t>
            </a:r>
          </a:p>
          <a:p>
            <a:r>
              <a:rPr lang="cs-CZ" sz="3200" dirty="0" smtClean="0"/>
              <a:t>der   _ </a:t>
            </a:r>
            <a:r>
              <a:rPr lang="cs-CZ" sz="3200" dirty="0" err="1" smtClean="0"/>
              <a:t>ebu</a:t>
            </a:r>
            <a:r>
              <a:rPr lang="cs-CZ" sz="3200" dirty="0" smtClean="0"/>
              <a:t> _ _ _ _ _ g</a:t>
            </a:r>
          </a:p>
          <a:p>
            <a:r>
              <a:rPr lang="cs-CZ" sz="3200" dirty="0" smtClean="0"/>
              <a:t>d _ _    M _ _ _ _ </a:t>
            </a:r>
          </a:p>
          <a:p>
            <a:r>
              <a:rPr lang="cs-CZ" sz="3200" dirty="0" err="1" smtClean="0"/>
              <a:t>im</a:t>
            </a:r>
            <a:r>
              <a:rPr lang="cs-CZ" sz="3200" dirty="0" smtClean="0"/>
              <a:t> _ _ _ _ _ _ _ _   s _ c_  _ n</a:t>
            </a:r>
          </a:p>
          <a:p>
            <a:r>
              <a:rPr lang="cs-CZ" sz="3200" dirty="0" smtClean="0"/>
              <a:t>der _ _ _ </a:t>
            </a:r>
            <a:r>
              <a:rPr lang="cs-CZ" sz="3200" dirty="0" err="1" smtClean="0"/>
              <a:t>ef</a:t>
            </a:r>
            <a:endParaRPr lang="cs-CZ" sz="3200" dirty="0" smtClean="0"/>
          </a:p>
          <a:p>
            <a:r>
              <a:rPr lang="cs-CZ" sz="3200" dirty="0" smtClean="0"/>
              <a:t>d _ _  K _ _ _ _ _ _ _ n</a:t>
            </a:r>
            <a:endParaRPr lang="cs-CZ" sz="3200" dirty="0"/>
          </a:p>
        </p:txBody>
      </p:sp>
      <p:pic>
        <p:nvPicPr>
          <p:cNvPr id="1025" name="Picture 1" descr="C:\Users\Maruška\AppData\Local\Microsoft\Windows\Temporary Internet Files\Content.IE5\50FB5H8Z\MC9001007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879" y="4995422"/>
            <a:ext cx="1171355" cy="184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uška\AppData\Local\Microsoft\Windows\Temporary Internet Files\Content.IE5\ZGF6VZ32\MC900142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" y="5129648"/>
            <a:ext cx="1258165" cy="172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50FB5H8Z\MC9003537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549" y="5184551"/>
            <a:ext cx="1488541" cy="159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234" y="5362488"/>
            <a:ext cx="1556370" cy="133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uška\AppData\Local\Microsoft\Windows\Temporary Internet Files\Content.IE5\ZGF6VZ32\MC90044145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604" y="5433272"/>
            <a:ext cx="1445003" cy="144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uška\AppData\Local\Microsoft\Windows\Temporary Internet Files\Content.IE5\2KO4ITBM\MC9001922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529330"/>
            <a:ext cx="1512168" cy="92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911766" y="1058466"/>
            <a:ext cx="2826314" cy="576064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das</a:t>
            </a:r>
            <a:r>
              <a:rPr lang="cs-CZ" sz="3200" b="1" dirty="0" smtClean="0"/>
              <a:t> Rathaus</a:t>
            </a:r>
            <a:endParaRPr lang="cs-CZ" sz="32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896318" y="2887918"/>
            <a:ext cx="5043833" cy="72008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im</a:t>
            </a:r>
            <a:r>
              <a:rPr lang="cs-CZ" sz="3200" b="1" dirty="0" smtClean="0"/>
              <a:t> Internet </a:t>
            </a:r>
            <a:r>
              <a:rPr lang="cs-CZ" sz="3200" b="1" dirty="0" err="1" smtClean="0"/>
              <a:t>suchen</a:t>
            </a:r>
            <a:endParaRPr lang="cs-CZ" sz="32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911766" y="2239846"/>
            <a:ext cx="2916324" cy="64807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Mütze</a:t>
            </a:r>
            <a:endParaRPr lang="cs-CZ" sz="32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940216" y="1663782"/>
            <a:ext cx="3701739" cy="576064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der </a:t>
            </a:r>
            <a:r>
              <a:rPr lang="cs-CZ" sz="3200" b="1" dirty="0" err="1" smtClean="0"/>
              <a:t>Geburtstag</a:t>
            </a:r>
            <a:endParaRPr lang="cs-CZ" sz="32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940216" y="3607998"/>
            <a:ext cx="3168352" cy="576064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der </a:t>
            </a:r>
            <a:r>
              <a:rPr lang="cs-CZ" sz="3200" b="1" dirty="0" err="1" smtClean="0"/>
              <a:t>Brief</a:t>
            </a:r>
            <a:endParaRPr lang="cs-CZ" sz="32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940215" y="4178896"/>
            <a:ext cx="3965204" cy="70232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Kaninchen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0897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>
                <a:solidFill>
                  <a:schemeClr val="accent2">
                    <a:lumMod val="50000"/>
                  </a:schemeClr>
                </a:solidFill>
              </a:rPr>
              <a:t>grammatik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80913"/>
              </p:ext>
            </p:extLst>
          </p:nvPr>
        </p:nvGraphicFramePr>
        <p:xfrm>
          <a:off x="1187624" y="1196752"/>
          <a:ext cx="6552728" cy="3960448"/>
        </p:xfrm>
        <a:graphic>
          <a:graphicData uri="http://schemas.openxmlformats.org/drawingml/2006/table">
            <a:tbl>
              <a:tblPr/>
              <a:tblGrid>
                <a:gridCol w="1484376"/>
                <a:gridCol w="1728403"/>
                <a:gridCol w="1683765"/>
                <a:gridCol w="1656184"/>
              </a:tblGrid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kommen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haben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sein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ich</a:t>
                      </a:r>
                      <a:endParaRPr lang="cs-CZ" sz="28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komm</a:t>
                      </a:r>
                      <a:r>
                        <a:rPr lang="cs-CZ" sz="28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e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habe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0070C0"/>
                          </a:solidFill>
                          <a:effectLst/>
                          <a:latin typeface="Times New Roman"/>
                          <a:ea typeface="Times New Roman"/>
                        </a:rPr>
                        <a:t>bin</a:t>
                      </a:r>
                      <a:endParaRPr lang="cs-CZ" sz="2800">
                        <a:solidFill>
                          <a:srgbClr val="0070C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du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komm</a:t>
                      </a:r>
                      <a:r>
                        <a:rPr lang="cs-CZ" sz="28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st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70C0"/>
                          </a:solidFill>
                          <a:effectLst/>
                          <a:latin typeface="Times New Roman"/>
                          <a:ea typeface="Times New Roman"/>
                        </a:rPr>
                        <a:t>hast</a:t>
                      </a:r>
                      <a:endParaRPr lang="cs-CZ" sz="2800" dirty="0">
                        <a:solidFill>
                          <a:srgbClr val="0070C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70C0"/>
                          </a:solidFill>
                          <a:effectLst/>
                          <a:latin typeface="Times New Roman"/>
                          <a:ea typeface="Times New Roman"/>
                        </a:rPr>
                        <a:t>bist</a:t>
                      </a:r>
                      <a:endParaRPr lang="cs-CZ" sz="2800" dirty="0">
                        <a:solidFill>
                          <a:srgbClr val="0070C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er, sie, es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komm</a:t>
                      </a:r>
                      <a:r>
                        <a:rPr lang="cs-CZ" sz="28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t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70C0"/>
                          </a:solidFill>
                          <a:effectLst/>
                          <a:latin typeface="Times New Roman"/>
                          <a:ea typeface="Times New Roman"/>
                        </a:rPr>
                        <a:t>hat</a:t>
                      </a:r>
                      <a:endParaRPr lang="cs-CZ" sz="2800" dirty="0">
                        <a:solidFill>
                          <a:srgbClr val="0070C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70C0"/>
                          </a:solidFill>
                          <a:effectLst/>
                          <a:latin typeface="Times New Roman"/>
                          <a:ea typeface="Times New Roman"/>
                        </a:rPr>
                        <a:t>ist</a:t>
                      </a:r>
                      <a:endParaRPr lang="cs-CZ" sz="2800" dirty="0">
                        <a:solidFill>
                          <a:srgbClr val="0070C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wir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komm</a:t>
                      </a:r>
                      <a:r>
                        <a:rPr lang="cs-CZ" sz="28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en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haben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sind</a:t>
                      </a:r>
                      <a:endParaRPr lang="cs-CZ" sz="2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ihr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komm</a:t>
                      </a:r>
                      <a:r>
                        <a:rPr lang="cs-CZ" sz="28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t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habt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seid</a:t>
                      </a:r>
                      <a:endParaRPr lang="cs-CZ" sz="2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</a:rPr>
                        <a:t>sie</a:t>
                      </a:r>
                      <a:endParaRPr lang="cs-CZ" sz="28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komm</a:t>
                      </a:r>
                      <a:r>
                        <a:rPr lang="cs-CZ" sz="28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en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haben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sind</a:t>
                      </a:r>
                      <a:endParaRPr lang="cs-CZ" sz="2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925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 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haben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 -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sein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andere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verben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416604"/>
          </a:xfrm>
        </p:spPr>
        <p:txBody>
          <a:bodyPr>
            <a:normAutofit/>
          </a:bodyPr>
          <a:lstStyle/>
          <a:p>
            <a:pPr marL="0" algn="just"/>
            <a:r>
              <a:rPr lang="cs-CZ" sz="3200" dirty="0" smtClean="0"/>
              <a:t>Der </a:t>
            </a:r>
            <a:r>
              <a:rPr lang="cs-CZ" sz="3200" dirty="0" err="1" smtClean="0"/>
              <a:t>Spitzer</a:t>
            </a:r>
            <a:r>
              <a:rPr lang="cs-CZ" sz="3200" dirty="0" smtClean="0"/>
              <a:t> __________ </a:t>
            </a:r>
            <a:r>
              <a:rPr lang="cs-CZ" sz="3200" dirty="0" err="1" smtClean="0"/>
              <a:t>klein</a:t>
            </a:r>
            <a:r>
              <a:rPr lang="cs-CZ" sz="3200" dirty="0" smtClean="0"/>
              <a:t>. Die </a:t>
            </a:r>
            <a:r>
              <a:rPr lang="cs-CZ" sz="3200" dirty="0" err="1" smtClean="0"/>
              <a:t>Bleistifte</a:t>
            </a:r>
            <a:r>
              <a:rPr lang="cs-CZ" sz="3200" dirty="0" smtClean="0"/>
              <a:t> _______ rot.  </a:t>
            </a:r>
            <a:r>
              <a:rPr lang="cs-CZ" sz="3200" dirty="0" err="1" smtClean="0"/>
              <a:t>Ihr</a:t>
            </a:r>
            <a:r>
              <a:rPr lang="cs-CZ" sz="3200" dirty="0" smtClean="0"/>
              <a:t> _________ </a:t>
            </a:r>
            <a:r>
              <a:rPr lang="cs-CZ" sz="3200" dirty="0" err="1" smtClean="0"/>
              <a:t>viel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tun. </a:t>
            </a:r>
            <a:r>
              <a:rPr lang="cs-CZ" sz="3200" dirty="0" err="1" smtClean="0"/>
              <a:t>Ich</a:t>
            </a:r>
            <a:r>
              <a:rPr lang="cs-CZ" sz="3200" dirty="0" smtClean="0"/>
              <a:t> __________ um </a:t>
            </a:r>
            <a:r>
              <a:rPr lang="cs-CZ" sz="3200" dirty="0" err="1" smtClean="0"/>
              <a:t>fünf</a:t>
            </a:r>
            <a:r>
              <a:rPr lang="cs-CZ" sz="3200" dirty="0" smtClean="0"/>
              <a:t> Uhr. Er _______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  </a:t>
            </a:r>
            <a:r>
              <a:rPr lang="cs-CZ" sz="3200" dirty="0" err="1" smtClean="0"/>
              <a:t>Wir</a:t>
            </a:r>
            <a:r>
              <a:rPr lang="cs-CZ" sz="3200" dirty="0" smtClean="0"/>
              <a:t> _______ </a:t>
            </a:r>
            <a:r>
              <a:rPr lang="cs-CZ" sz="3200" dirty="0" err="1" smtClean="0"/>
              <a:t>keine</a:t>
            </a:r>
            <a:r>
              <a:rPr lang="cs-CZ" sz="3200" dirty="0" smtClean="0"/>
              <a:t> </a:t>
            </a:r>
            <a:r>
              <a:rPr lang="cs-CZ" sz="3200" dirty="0" err="1" smtClean="0"/>
              <a:t>Aufgabe</a:t>
            </a:r>
            <a:r>
              <a:rPr lang="cs-CZ" sz="3200" dirty="0" smtClean="0"/>
              <a:t>. _____________ </a:t>
            </a:r>
            <a:r>
              <a:rPr lang="cs-CZ" sz="3200" dirty="0" err="1" smtClean="0"/>
              <a:t>du</a:t>
            </a:r>
            <a:r>
              <a:rPr lang="cs-CZ" sz="3200" dirty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</a:t>
            </a:r>
            <a:r>
              <a:rPr lang="cs-CZ" sz="3200" dirty="0" err="1" smtClean="0"/>
              <a:t>Torte</a:t>
            </a:r>
            <a:r>
              <a:rPr lang="cs-CZ" sz="3200" dirty="0" smtClean="0"/>
              <a:t>, </a:t>
            </a:r>
            <a:r>
              <a:rPr lang="cs-CZ" sz="3200" dirty="0" err="1" smtClean="0"/>
              <a:t>bitte</a:t>
            </a:r>
            <a:r>
              <a:rPr lang="cs-CZ" sz="3200" dirty="0" smtClean="0"/>
              <a:t>?  </a:t>
            </a:r>
            <a:r>
              <a:rPr lang="cs-CZ" sz="3200" dirty="0" err="1" smtClean="0"/>
              <a:t>Ihr</a:t>
            </a:r>
            <a:r>
              <a:rPr lang="cs-CZ" sz="3200" dirty="0" smtClean="0"/>
              <a:t> ______ </a:t>
            </a:r>
            <a:r>
              <a:rPr lang="cs-CZ" sz="3200" dirty="0" err="1" smtClean="0"/>
              <a:t>aber</a:t>
            </a:r>
            <a:r>
              <a:rPr lang="cs-CZ" sz="3200" dirty="0" smtClean="0"/>
              <a:t> </a:t>
            </a:r>
            <a:r>
              <a:rPr lang="cs-CZ" sz="3200" dirty="0" err="1" smtClean="0"/>
              <a:t>groß</a:t>
            </a:r>
            <a:r>
              <a:rPr lang="cs-CZ" sz="3200" dirty="0" smtClean="0"/>
              <a:t>, </a:t>
            </a:r>
            <a:r>
              <a:rPr lang="cs-CZ" sz="3200" dirty="0" err="1" smtClean="0"/>
              <a:t>Kinder</a:t>
            </a:r>
            <a:r>
              <a:rPr lang="cs-CZ" sz="3200" dirty="0" smtClean="0"/>
              <a:t>! __________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neues</a:t>
            </a:r>
            <a:r>
              <a:rPr lang="cs-CZ" sz="3200" dirty="0" smtClean="0"/>
              <a:t> Auto, </a:t>
            </a:r>
            <a:r>
              <a:rPr lang="cs-CZ" sz="3200" dirty="0" err="1" smtClean="0"/>
              <a:t>Herr</a:t>
            </a:r>
            <a:r>
              <a:rPr lang="cs-CZ" sz="3200" dirty="0" smtClean="0"/>
              <a:t> </a:t>
            </a:r>
            <a:r>
              <a:rPr lang="cs-CZ" sz="3200" dirty="0" err="1" smtClean="0"/>
              <a:t>Novak</a:t>
            </a:r>
            <a:r>
              <a:rPr lang="cs-CZ" sz="3200" dirty="0" smtClean="0"/>
              <a:t>? </a:t>
            </a:r>
            <a:r>
              <a:rPr lang="cs-CZ" sz="3200" dirty="0" err="1" smtClean="0"/>
              <a:t>Wer</a:t>
            </a:r>
            <a:r>
              <a:rPr lang="cs-CZ" sz="3200" dirty="0" smtClean="0"/>
              <a:t> ________ </a:t>
            </a:r>
            <a:r>
              <a:rPr lang="cs-CZ" sz="3200" dirty="0" err="1" smtClean="0"/>
              <a:t>das</a:t>
            </a:r>
            <a:r>
              <a:rPr lang="cs-CZ" sz="3200" dirty="0" smtClean="0"/>
              <a:t>? </a:t>
            </a:r>
            <a:endParaRPr lang="cs-CZ" sz="3200" dirty="0"/>
          </a:p>
        </p:txBody>
      </p:sp>
      <p:pic>
        <p:nvPicPr>
          <p:cNvPr id="3074" name="Picture 2" descr="C:\Users\Maruška\AppData\Local\Microsoft\Windows\Temporary Internet Files\Content.IE5\50FB5H8Z\MC9004298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210" y="5154500"/>
            <a:ext cx="14128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07973" y="5942414"/>
            <a:ext cx="609600" cy="6096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635896" y="1052736"/>
            <a:ext cx="2372077" cy="43204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ist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14500" y="2586055"/>
            <a:ext cx="1368152" cy="57875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ist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24835" y="1581422"/>
            <a:ext cx="1585475" cy="50057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habt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9772" y="1581422"/>
            <a:ext cx="1548172" cy="49853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sind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55490" y="2081999"/>
            <a:ext cx="1872208" cy="50405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komme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41126" y="2969519"/>
            <a:ext cx="1699084" cy="53420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Kaufst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59632" y="4095480"/>
            <a:ext cx="1416510" cy="48564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Haben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46647" y="2586055"/>
            <a:ext cx="1391802" cy="5691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haben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91074" y="4496693"/>
            <a:ext cx="1123020" cy="64807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ist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63745" y="3526283"/>
            <a:ext cx="1259632" cy="5691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seid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81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akkusativ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2448450"/>
              </p:ext>
            </p:extLst>
          </p:nvPr>
        </p:nvGraphicFramePr>
        <p:xfrm>
          <a:off x="611560" y="1340768"/>
          <a:ext cx="7776864" cy="3707559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3884681"/>
                <a:gridCol w="3892183"/>
              </a:tblGrid>
              <a:tr h="7814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b="1" dirty="0" err="1">
                          <a:effectLst/>
                          <a:latin typeface="Times New Roman"/>
                          <a:ea typeface="Times New Roman"/>
                        </a:rPr>
                        <a:t>Akkusativ</a:t>
                      </a:r>
                      <a:r>
                        <a:rPr lang="cs-CZ" sz="3200" b="1" dirty="0">
                          <a:effectLst/>
                          <a:latin typeface="Times New Roman"/>
                          <a:ea typeface="Times New Roman"/>
                        </a:rPr>
                        <a:t> 4. </a:t>
                      </a:r>
                      <a:r>
                        <a:rPr lang="cs-CZ" sz="3200" b="1" dirty="0" err="1">
                          <a:effectLst/>
                          <a:latin typeface="Times New Roman"/>
                          <a:ea typeface="Times New Roman"/>
                        </a:rPr>
                        <a:t>Fall</a:t>
                      </a:r>
                      <a:endParaRPr lang="cs-CZ" sz="3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Times New Roman"/>
                          <a:ea typeface="Times New Roman"/>
                        </a:rPr>
                        <a:t>Nominativ 1. </a:t>
                      </a:r>
                      <a:r>
                        <a:rPr lang="cs-CZ" sz="3200" b="1" dirty="0" err="1">
                          <a:effectLst/>
                          <a:latin typeface="Times New Roman"/>
                          <a:ea typeface="Times New Roman"/>
                        </a:rPr>
                        <a:t>Fall</a:t>
                      </a:r>
                      <a:endParaRPr lang="cs-CZ" sz="3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14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Mario hat </a:t>
                      </a:r>
                      <a:r>
                        <a:rPr lang="cs-CZ" sz="3200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einen (den)</a:t>
                      </a: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 Bruder.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Der (</a:t>
                      </a:r>
                      <a:r>
                        <a:rPr lang="cs-CZ" sz="3200" dirty="0" err="1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ein</a:t>
                      </a:r>
                      <a:r>
                        <a:rPr lang="cs-CZ" sz="3200" dirty="0">
                          <a:solidFill>
                            <a:srgbClr val="0000FF"/>
                          </a:solidFill>
                          <a:effectLst/>
                          <a:latin typeface="Times New Roman"/>
                          <a:ea typeface="Times New Roman"/>
                        </a:rPr>
                        <a:t>)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Bruder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ist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groß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14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Sie haben </a:t>
                      </a:r>
                      <a:r>
                        <a:rPr lang="cs-CZ" sz="320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eine (die)</a:t>
                      </a: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 Katze.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Die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(</a:t>
                      </a:r>
                      <a:r>
                        <a:rPr lang="cs-CZ" sz="3200" dirty="0" err="1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eine</a:t>
                      </a:r>
                      <a:r>
                        <a:rPr lang="cs-CZ" sz="32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)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Katze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ist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grau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14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Patrik hat </a:t>
                      </a:r>
                      <a:r>
                        <a:rPr lang="cs-CZ" sz="3200">
                          <a:solidFill>
                            <a:srgbClr val="008000"/>
                          </a:solidFill>
                          <a:effectLst/>
                          <a:latin typeface="Times New Roman"/>
                          <a:ea typeface="Times New Roman"/>
                        </a:rPr>
                        <a:t>ein</a:t>
                      </a: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  </a:t>
                      </a:r>
                      <a:r>
                        <a:rPr lang="cs-CZ" sz="3200">
                          <a:solidFill>
                            <a:srgbClr val="008000"/>
                          </a:solidFill>
                          <a:effectLst/>
                          <a:latin typeface="Times New Roman"/>
                          <a:ea typeface="Times New Roman"/>
                        </a:rPr>
                        <a:t>(das) </a:t>
                      </a:r>
                      <a:r>
                        <a:rPr lang="cs-CZ" sz="3200">
                          <a:effectLst/>
                          <a:latin typeface="Times New Roman"/>
                          <a:ea typeface="Times New Roman"/>
                        </a:rPr>
                        <a:t>Auto.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 err="1">
                          <a:solidFill>
                            <a:srgbClr val="008000"/>
                          </a:solidFill>
                          <a:effectLst/>
                          <a:latin typeface="Times New Roman"/>
                          <a:ea typeface="Times New Roman"/>
                        </a:rPr>
                        <a:t>Das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3200" dirty="0">
                          <a:solidFill>
                            <a:srgbClr val="008000"/>
                          </a:solidFill>
                          <a:effectLst/>
                          <a:latin typeface="Times New Roman"/>
                          <a:ea typeface="Times New Roman"/>
                        </a:rPr>
                        <a:t>(</a:t>
                      </a:r>
                      <a:r>
                        <a:rPr lang="cs-CZ" sz="3200" dirty="0" err="1">
                          <a:solidFill>
                            <a:srgbClr val="008000"/>
                          </a:solidFill>
                          <a:effectLst/>
                          <a:latin typeface="Times New Roman"/>
                          <a:ea typeface="Times New Roman"/>
                        </a:rPr>
                        <a:t>ein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) Auto </a:t>
                      </a:r>
                      <a:r>
                        <a:rPr lang="cs-CZ" sz="3200" dirty="0" err="1">
                          <a:effectLst/>
                          <a:latin typeface="Times New Roman"/>
                          <a:ea typeface="Times New Roman"/>
                        </a:rPr>
                        <a:t>ist</a:t>
                      </a:r>
                      <a:r>
                        <a:rPr lang="cs-CZ" sz="3200" dirty="0">
                          <a:effectLst/>
                          <a:latin typeface="Times New Roman"/>
                          <a:ea typeface="Times New Roman"/>
                        </a:rPr>
                        <a:t> rot.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83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Akkusativ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ergänzen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272588"/>
          </a:xfrm>
        </p:spPr>
        <p:txBody>
          <a:bodyPr>
            <a:normAutofit/>
          </a:bodyPr>
          <a:lstStyle/>
          <a:p>
            <a:pPr marL="0" algn="just"/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besuche</a:t>
            </a:r>
            <a:r>
              <a:rPr lang="cs-CZ" sz="3200" dirty="0" smtClean="0"/>
              <a:t> m________ Vater </a:t>
            </a:r>
            <a:r>
              <a:rPr lang="cs-CZ" sz="3200" dirty="0" err="1" smtClean="0"/>
              <a:t>morgen</a:t>
            </a:r>
            <a:r>
              <a:rPr lang="cs-CZ" sz="3200" dirty="0" smtClean="0"/>
              <a:t>. </a:t>
            </a:r>
            <a:r>
              <a:rPr lang="cs-CZ" sz="3200" dirty="0" err="1" smtClean="0"/>
              <a:t>Hörst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d_______ </a:t>
            </a:r>
            <a:r>
              <a:rPr lang="cs-CZ" sz="3200" dirty="0" err="1" smtClean="0"/>
              <a:t>Musik</a:t>
            </a:r>
            <a:r>
              <a:rPr lang="cs-CZ" sz="3200" dirty="0" smtClean="0"/>
              <a:t>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e______ Auto. 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trinken</a:t>
            </a:r>
            <a:r>
              <a:rPr lang="cs-CZ" sz="3200" dirty="0" smtClean="0"/>
              <a:t> e________ </a:t>
            </a:r>
            <a:r>
              <a:rPr lang="cs-CZ" sz="3200" dirty="0" err="1" smtClean="0"/>
              <a:t>Kaffee</a:t>
            </a:r>
            <a:r>
              <a:rPr lang="cs-CZ" sz="3200" dirty="0" smtClean="0"/>
              <a:t>. </a:t>
            </a:r>
            <a:r>
              <a:rPr lang="cs-CZ" sz="3200" dirty="0" err="1" smtClean="0"/>
              <a:t>Können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d_____ </a:t>
            </a:r>
            <a:r>
              <a:rPr lang="cs-CZ" sz="3200" dirty="0" err="1" smtClean="0"/>
              <a:t>Tür</a:t>
            </a:r>
            <a:r>
              <a:rPr lang="cs-CZ" sz="3200" dirty="0" smtClean="0"/>
              <a:t> </a:t>
            </a:r>
            <a:r>
              <a:rPr lang="cs-CZ" sz="3200" dirty="0" err="1"/>
              <a:t>ö</a:t>
            </a:r>
            <a:r>
              <a:rPr lang="cs-CZ" sz="3200" dirty="0" err="1" smtClean="0"/>
              <a:t>ffnen</a:t>
            </a:r>
            <a:r>
              <a:rPr lang="cs-CZ" sz="3200" dirty="0" smtClean="0"/>
              <a:t>? Eva </a:t>
            </a:r>
            <a:r>
              <a:rPr lang="cs-CZ" sz="3200" dirty="0" err="1" smtClean="0"/>
              <a:t>hat</a:t>
            </a:r>
            <a:r>
              <a:rPr lang="cs-CZ" sz="3200" dirty="0" smtClean="0"/>
              <a:t> e______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. </a:t>
            </a: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e______ </a:t>
            </a:r>
            <a:r>
              <a:rPr lang="cs-CZ" sz="3200" dirty="0" err="1" smtClean="0"/>
              <a:t>Katze</a:t>
            </a:r>
            <a:r>
              <a:rPr lang="cs-CZ" sz="3200" dirty="0" smtClean="0"/>
              <a:t>?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e________ </a:t>
            </a:r>
            <a:r>
              <a:rPr lang="cs-CZ" sz="3200" dirty="0" err="1" smtClean="0"/>
              <a:t>Hund</a:t>
            </a:r>
            <a:r>
              <a:rPr lang="cs-CZ" sz="3200" dirty="0" smtClean="0"/>
              <a:t>.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fotografiere</a:t>
            </a:r>
            <a:r>
              <a:rPr lang="cs-CZ" sz="3200" dirty="0" smtClean="0"/>
              <a:t> m_________ </a:t>
            </a:r>
            <a:r>
              <a:rPr lang="cs-CZ" sz="3200" dirty="0" err="1" smtClean="0"/>
              <a:t>Tante</a:t>
            </a:r>
            <a:r>
              <a:rPr lang="cs-CZ" sz="3200" dirty="0" smtClean="0"/>
              <a:t>.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suche</a:t>
            </a:r>
            <a:r>
              <a:rPr lang="cs-CZ" sz="3200" dirty="0" smtClean="0"/>
              <a:t> e_______ </a:t>
            </a:r>
            <a:r>
              <a:rPr lang="cs-CZ" sz="3200" dirty="0" err="1" smtClean="0"/>
              <a:t>Parkplatz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3291843" y="1052736"/>
            <a:ext cx="1440160" cy="50405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meinen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300192" y="2185626"/>
            <a:ext cx="1296144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einen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775324" y="3088645"/>
            <a:ext cx="1296144" cy="432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eine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60867" y="2212240"/>
            <a:ext cx="1095229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ein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951820" y="1556792"/>
            <a:ext cx="1152128" cy="432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die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32003" y="2694325"/>
            <a:ext cx="108012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die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286550" y="3581003"/>
            <a:ext cx="1368152" cy="432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einen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971600" y="3653011"/>
            <a:ext cx="1296144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eine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935262" y="4153807"/>
            <a:ext cx="1152128" cy="432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meine</a:t>
            </a:r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703316" y="4653136"/>
            <a:ext cx="1368152" cy="432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dk1"/>
                </a:solidFill>
              </a:rPr>
              <a:t>einen</a:t>
            </a:r>
            <a:endParaRPr lang="cs-CZ" dirty="0">
              <a:solidFill>
                <a:schemeClr val="dk1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435945" y="5445224"/>
            <a:ext cx="3672408" cy="1421929"/>
            <a:chOff x="5435945" y="5445224"/>
            <a:chExt cx="3672408" cy="1421929"/>
          </a:xfrm>
        </p:grpSpPr>
        <p:sp>
          <p:nvSpPr>
            <p:cNvPr id="14" name="Ovál 13"/>
            <p:cNvSpPr/>
            <p:nvPr/>
          </p:nvSpPr>
          <p:spPr>
            <a:xfrm>
              <a:off x="5435945" y="5445224"/>
              <a:ext cx="3672408" cy="1268760"/>
            </a:xfrm>
            <a:prstGeom prst="ellips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dk1"/>
                  </a:solidFill>
                </a:rPr>
                <a:t>Gut </a:t>
              </a:r>
              <a:r>
                <a:rPr lang="cs-CZ" sz="3200" b="1" dirty="0" err="1" smtClean="0">
                  <a:solidFill>
                    <a:schemeClr val="dk1"/>
                  </a:solidFill>
                </a:rPr>
                <a:t>gemacht</a:t>
              </a:r>
              <a:r>
                <a:rPr lang="cs-CZ" sz="3200" b="1" dirty="0" smtClean="0">
                  <a:solidFill>
                    <a:schemeClr val="dk1"/>
                  </a:solidFill>
                </a:rPr>
                <a:t>!</a:t>
              </a:r>
              <a:endParaRPr lang="cs-CZ" sz="3200" b="1" dirty="0">
                <a:solidFill>
                  <a:schemeClr val="dk1"/>
                </a:solidFill>
              </a:endParaRPr>
            </a:p>
          </p:txBody>
        </p:sp>
        <p:pic>
          <p:nvPicPr>
            <p:cNvPr id="5123" name="Picture 3" descr="C:\Users\Maruška\AppData\Local\Microsoft\Windows\Temporary Internet Files\Content.IE5\50FB5H8Z\MC90044132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28384" y="6079604"/>
              <a:ext cx="787549" cy="787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8277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Wie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sieht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dein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haustier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aus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146" name="Picture 2" descr="C:\Users\Maruška\AppData\Local\Microsoft\Windows\Temporary Internet Files\Content.IE5\2KO4ITBM\MC9001555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517232"/>
            <a:ext cx="1830629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</a:pPr>
            <a:endParaRPr lang="cs-CZ" sz="3200" cap="all" dirty="0" smtClean="0">
              <a:solidFill>
                <a:schemeClr val="accent2">
                  <a:lumMod val="75000"/>
                </a:schemeClr>
              </a:solidFill>
              <a:latin typeface="+mj-lt"/>
              <a:ea typeface="+mj-ea"/>
              <a:cs typeface="+mj-cs"/>
              <a:hlinkClick r:id="rId3"/>
            </a:endParaRPr>
          </a:p>
          <a:p>
            <a:pPr marL="0" indent="0">
              <a:spcBef>
                <a:spcPct val="0"/>
              </a:spcBef>
            </a:pPr>
            <a:endParaRPr lang="cs-CZ" sz="3200" cap="all" dirty="0">
              <a:solidFill>
                <a:schemeClr val="accent2">
                  <a:lumMod val="75000"/>
                </a:schemeClr>
              </a:solidFill>
              <a:latin typeface="+mj-lt"/>
              <a:ea typeface="+mj-ea"/>
              <a:cs typeface="+mj-cs"/>
              <a:hlinkClick r:id="rId3"/>
            </a:endParaRPr>
          </a:p>
          <a:p>
            <a:pPr marL="0" indent="0">
              <a:spcBef>
                <a:spcPct val="0"/>
              </a:spcBef>
            </a:pPr>
            <a:r>
              <a:rPr lang="cs-CZ" sz="3200" cap="all" dirty="0" err="1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Welche</a:t>
            </a:r>
            <a:r>
              <a:rPr lang="cs-CZ" sz="3200" cap="all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200" cap="all" dirty="0" err="1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Farbe</a:t>
            </a:r>
            <a:r>
              <a:rPr lang="cs-CZ" sz="3200" cap="all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200" cap="all" dirty="0" err="1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hat</a:t>
            </a:r>
            <a:r>
              <a:rPr lang="cs-CZ" sz="3200" cap="all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200" cap="all" dirty="0" err="1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dein</a:t>
            </a:r>
            <a:r>
              <a:rPr lang="cs-CZ" sz="3200" cap="all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200" cap="all" dirty="0" err="1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Haustier</a:t>
            </a:r>
            <a:r>
              <a:rPr lang="cs-CZ" sz="3200" cap="all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? </a:t>
            </a:r>
          </a:p>
          <a:p>
            <a:pPr marL="0" indent="0">
              <a:spcBef>
                <a:spcPct val="0"/>
              </a:spcBef>
            </a:pPr>
            <a:endParaRPr lang="cs-CZ" sz="3200" cap="all" dirty="0" smtClean="0">
              <a:solidFill>
                <a:schemeClr val="accent2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  <a:p>
            <a:pPr marL="0" indent="0">
              <a:spcBef>
                <a:spcPct val="0"/>
              </a:spcBef>
            </a:pPr>
            <a:endParaRPr lang="cs-CZ" sz="3200" cap="all" dirty="0">
              <a:solidFill>
                <a:schemeClr val="accent2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54676" y="3161505"/>
            <a:ext cx="4376824" cy="2999881"/>
            <a:chOff x="1707344" y="1844824"/>
            <a:chExt cx="4376824" cy="2999881"/>
          </a:xfrm>
        </p:grpSpPr>
        <p:pic>
          <p:nvPicPr>
            <p:cNvPr id="6148" name="Picture 4" descr="C:\Users\Maruška\AppData\Local\Microsoft\Windows\Temporary Internet Files\Content.IE5\NSLWGLOG\MC90042806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07344" y="3565180"/>
              <a:ext cx="2098675" cy="1279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ný popisek 4"/>
            <p:cNvSpPr/>
            <p:nvPr/>
          </p:nvSpPr>
          <p:spPr>
            <a:xfrm>
              <a:off x="2443088" y="1844824"/>
              <a:ext cx="3641080" cy="2008388"/>
            </a:xfrm>
            <a:prstGeom prst="wedgeEllipseCallou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/>
                <a:t>Gut </a:t>
              </a:r>
              <a:r>
                <a:rPr lang="cs-CZ" sz="2400" b="1" dirty="0" err="1" smtClean="0"/>
                <a:t>gemacht</a:t>
              </a:r>
              <a:r>
                <a:rPr lang="cs-CZ" sz="2400" b="1" dirty="0" smtClean="0"/>
                <a:t>! </a:t>
              </a:r>
              <a:r>
                <a:rPr lang="cs-CZ" sz="2400" b="1" dirty="0" err="1" smtClean="0"/>
                <a:t>Jetzt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kannst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du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dieses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Lied</a:t>
              </a:r>
              <a:r>
                <a:rPr lang="cs-CZ" sz="2400" b="1" dirty="0" smtClean="0"/>
                <a:t> </a:t>
              </a:r>
              <a:r>
                <a:rPr lang="cs-CZ" sz="2400" b="1" dirty="0" err="1" smtClean="0">
                  <a:hlinkClick r:id="rId5"/>
                </a:rPr>
                <a:t>singen</a:t>
              </a:r>
              <a:r>
                <a:rPr lang="cs-CZ" sz="2400" b="1" dirty="0" smtClean="0"/>
                <a:t>!</a:t>
              </a:r>
              <a:endParaRPr lang="cs-CZ" sz="2400" b="1" dirty="0"/>
            </a:p>
          </p:txBody>
        </p:sp>
      </p:grpSp>
      <p:sp>
        <p:nvSpPr>
          <p:cNvPr id="3" name="Zkosené hrany 2">
            <a:hlinkClick r:id="rId6"/>
          </p:cNvPr>
          <p:cNvSpPr/>
          <p:nvPr/>
        </p:nvSpPr>
        <p:spPr>
          <a:xfrm>
            <a:off x="7045880" y="404664"/>
            <a:ext cx="915315" cy="8640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>
            <a:hlinkClick r:id="rId3"/>
          </p:cNvPr>
          <p:cNvSpPr/>
          <p:nvPr/>
        </p:nvSpPr>
        <p:spPr>
          <a:xfrm>
            <a:off x="7954738" y="1988840"/>
            <a:ext cx="915315" cy="8640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92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611560" y="1065387"/>
            <a:ext cx="374441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schwimmen</a:t>
            </a:r>
            <a:endParaRPr lang="cs-CZ" sz="28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Konjugation</a:t>
            </a:r>
            <a:r>
              <a:rPr lang="cs-CZ" dirty="0" smtClean="0"/>
              <a:t> –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antwort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5252580" y="1209403"/>
            <a:ext cx="720080" cy="5760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348198" y="1844824"/>
            <a:ext cx="720080" cy="576064"/>
          </a:xfrm>
          <a:prstGeom prst="smileyFace">
            <a:avLst/>
          </a:prstGeom>
          <a:solidFill>
            <a:srgbClr val="FFFF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380856" y="2569306"/>
            <a:ext cx="720080" cy="5760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349322" y="3212976"/>
            <a:ext cx="720080" cy="576064"/>
          </a:xfrm>
          <a:prstGeom prst="smileyFace">
            <a:avLst/>
          </a:prstGeom>
          <a:solidFill>
            <a:srgbClr val="FFFF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371615" y="3861048"/>
            <a:ext cx="720080" cy="5760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371615" y="4509120"/>
            <a:ext cx="720080" cy="5760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611560" y="1772816"/>
            <a:ext cx="374441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liest</a:t>
            </a:r>
            <a:endParaRPr lang="cs-CZ" sz="28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611560" y="2492896"/>
            <a:ext cx="374441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seht</a:t>
            </a:r>
            <a:endParaRPr lang="cs-CZ" sz="2800" b="1" dirty="0"/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611560" y="3212976"/>
            <a:ext cx="374441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kommst</a:t>
            </a:r>
            <a:endParaRPr lang="cs-CZ" sz="2800" b="1" dirty="0"/>
          </a:p>
        </p:txBody>
      </p:sp>
      <p:sp>
        <p:nvSpPr>
          <p:cNvPr id="19" name="Obdélník 18">
            <a:hlinkClick r:id="rId2" action="ppaction://hlinksldjump"/>
          </p:cNvPr>
          <p:cNvSpPr/>
          <p:nvPr/>
        </p:nvSpPr>
        <p:spPr>
          <a:xfrm>
            <a:off x="611560" y="3861048"/>
            <a:ext cx="374441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ihr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singen</a:t>
            </a:r>
            <a:endParaRPr lang="cs-CZ" sz="2800" b="1" dirty="0"/>
          </a:p>
        </p:txBody>
      </p:sp>
      <p:sp>
        <p:nvSpPr>
          <p:cNvPr id="20" name="Obdélník 19">
            <a:hlinkClick r:id="rId2" action="ppaction://hlinksldjump"/>
          </p:cNvPr>
          <p:cNvSpPr/>
          <p:nvPr/>
        </p:nvSpPr>
        <p:spPr>
          <a:xfrm>
            <a:off x="611560" y="4581128"/>
            <a:ext cx="374441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tanzt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0237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OYQRP04J\MC90043821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31663"/>
            <a:ext cx="2558455" cy="2925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899592" y="1268760"/>
            <a:ext cx="3240360" cy="936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ich</a:t>
            </a:r>
            <a:r>
              <a:rPr lang="cs-CZ" sz="3600" dirty="0" smtClean="0"/>
              <a:t> bin</a:t>
            </a:r>
            <a:endParaRPr lang="cs-CZ" sz="36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899592" y="3641079"/>
            <a:ext cx="3240360" cy="936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899592" y="2446029"/>
            <a:ext cx="3240360" cy="936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dirty="0" err="1" smtClean="0"/>
              <a:t>seid</a:t>
            </a:r>
            <a:endParaRPr lang="cs-CZ" sz="3600" dirty="0"/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090137" y="2493084"/>
            <a:ext cx="3240360" cy="936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hast</a:t>
            </a:r>
            <a:endParaRPr lang="cs-CZ" sz="36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5076056" y="1268760"/>
            <a:ext cx="3240360" cy="936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er</a:t>
            </a:r>
            <a:r>
              <a:rPr lang="cs-CZ" sz="3600" dirty="0" smtClean="0"/>
              <a:t> </a:t>
            </a:r>
            <a:r>
              <a:rPr lang="cs-CZ" sz="3600" dirty="0" err="1" smtClean="0"/>
              <a:t>sein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0497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72 -0.07026 C 0.0941 -0.07234 0.09965 -0.07349 0.10486 -0.07626 C 0.10747 -0.07765 0.10938 -0.08135 0.11198 -0.0825 C 0.11649 -0.08458 0.12136 -0.08412 0.12587 -0.08574 C 0.13056 -0.08736 0.13976 -0.09175 0.13976 -0.09175 C 0.15226 -0.08967 0.16493 -0.09013 0.17709 -0.08574 C 0.17986 -0.08482 0.17986 -0.07904 0.1816 -0.07626 C 0.1875 -0.06679 0.19375 -0.05708 0.20035 -0.04853 C 0.20625 -0.0245 0.19809 -0.05477 0.20729 -0.03004 C 0.20834 -0.02704 0.20834 -0.02334 0.20955 -0.02057 C 0.21146 -0.01618 0.21459 -0.01271 0.21649 -0.00832 C 0.22327 0.00763 0.22188 0.01364 0.23056 0.02889 C 0.2349 0.04692 0.23177 0.03513 0.24219 0.06286 C 0.24618 0.07372 0.2474 0.08852 0.24913 0.10007 C 0.24827 0.16062 0.24809 0.22186 0.2467 0.28264 C 0.24618 0.30437 0.23316 0.31454 0.22118 0.32609 C 0.18785 0.35799 0.15174 0.367 0.11198 0.37555 C 0.07986 0.38965 0.09827 0.3841 0.05608 0.38803 C 0.05139 0.38895 0.0467 0.38919 0.04219 0.39103 C 0.03889 0.39242 0.03629 0.39612 0.03281 0.39727 C 0.02448 0.39935 0.0158 0.39935 0.00729 0.40028 C 0.00486 0.40097 -0.00764 0.40398 -0.01128 0.40629 C -0.01614 0.40998 -0.02535 0.419 -0.02535 0.419 C -0.02691 0.422 -0.02899 0.42454 -0.03003 0.42824 C -0.03194 0.43425 -0.03455 0.44673 -0.03455 0.44673 C -0.03385 0.47146 -0.03368 0.49619 -0.03229 0.52092 C -0.03107 0.54287 -0.02361 0.57153 -0.02066 0.5921 C -0.01441 0.63832 -0.02205 0.60596 -0.01597 0.62954 C -0.01528 0.64595 -0.01371 0.67876 -0.01371 0.67876 L -0.00903 0.65403 " pathEditMode="relative" ptsTypes="ffffffffffffffffffffffffffff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7199E-6 C 0.00538 -0.00207 0.01111 -0.00323 0.01632 -0.006 C 0.03143 -0.01432 0.04427 -0.02865 0.06042 -0.03397 C 0.10191 -0.06124 0.16667 -0.04437 0.20469 -0.04321 C 0.22674 -0.02819 0.22222 -0.01224 0.23264 0.01249 C 0.23542 0.01896 0.23993 0.02404 0.24184 0.03097 C 0.24271 0.03398 0.24323 0.03721 0.24427 0.04022 C 0.25504 0.06934 0.2415 0.0215 0.25347 0.06818 C 0.25434 0.07119 0.25591 0.07743 0.25591 0.07743 C 0.25643 0.11648 0.23889 0.24544 0.26979 0.30645 C 0.27709 0.33719 0.32066 0.34135 0.33959 0.34366 C 0.35573 0.34551 0.37205 0.34574 0.38837 0.3469 C 0.40052 0.35013 0.41077 0.35337 0.42101 0.36238 C 0.42847 0.38249 0.42309 0.37139 0.43959 0.39335 C 0.44184 0.39635 0.44653 0.40259 0.44653 0.40259 C 0.44948 0.41831 0.45608 0.4294 0.46285 0.44281 C 0.46441 0.44581 0.46597 0.44905 0.46754 0.45205 C 0.4691 0.45506 0.47205 0.4613 0.47205 0.4613 C 0.475 0.47655 0.47222 0.47678 0.47917 0.46754 L 0.44879 0.44581 " pathEditMode="relative" ptsTypes="ffffffffffffffffff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14629E-6 C -0.05503 0.00139 -0.11354 -0.01895 -0.16042 0.0215 C -0.16198 0.02473 -0.16476 0.02727 -0.1651 0.03097 C -0.16736 0.05293 -0.14462 0.05963 -0.13472 0.06795 C -0.07812 0.06656 -0.04201 0.07581 0.00469 0.0557 C 0.0132 0.05662 0.02257 0.05385 0.03038 0.0587 C 0.03542 0.06171 0.03958 0.07719 0.03958 0.07719 C 0.04045 0.08135 0.04236 0.08528 0.04202 0.08967 C 0.03976 0.11972 0.01563 0.12526 -0.00226 0.12989 C -0.22222 0.12549 -0.10069 0.14745 -0.16962 0.11764 C -0.1743 0.11856 -0.18003 0.11671 -0.18368 0.12064 C -0.18559 0.12272 -0.18281 0.12734 -0.18125 0.12989 C -0.17639 0.13774 -0.15885 0.15115 -0.15104 0.15461 C -0.1434 0.16501 -0.1342 0.16964 -0.12309 0.1701 C -0.08055 0.17195 -0.03785 0.17218 0.00469 0.17333 C 0.01302 0.20523 -0.0059 0.20661 -0.02309 0.21355 C -0.02708 0.21516 -0.03055 0.21932 -0.03472 0.21979 C -0.06267 0.22256 -0.09062 0.22187 -0.11858 0.22279 C -0.11771 0.22788 -0.11788 0.23365 -0.11614 0.23828 C -0.10816 0.25931 -0.07239 0.26046 -0.05798 0.263 C -0.01146 0.27132 0.03472 0.28565 0.08142 0.29097 C 0.09149 0.28981 0.10174 0.29004 0.11163 0.28773 C 0.12708 0.28427 0.13785 0.26647 0.14896 0.25376 C 0.16267 0.23804 0.17361 0.2214 0.18386 0.20107 C 0.18577 0.19737 0.18663 0.19275 0.18837 0.18882 C 0.19063 0.1835 0.19288 0.17819 0.19549 0.17333 C 0.2007 0.16386 0.20833 0.15623 0.21163 0.14537 C 0.21736 0.12619 0.22431 0.10146 0.23733 0.08967 C 0.23976 0.07974 0.24271 0.06587 0.24896 0.0587 C 0.25313 0.05385 0.26285 0.04646 0.26285 0.04646 C 0.28681 0.04854 0.31111 0.04715 0.3349 0.05247 C 0.33976 0.05362 0.34236 0.06148 0.34653 0.06494 C 0.36042 0.07673 0.37986 0.08598 0.39549 0.09268 C 0.40851 0.10446 0.40608 0.11394 0.41406 0.12989 C 0.41667 0.14468 0.41754 0.14999 0.4257 0.16085 C 0.42795 0.1768 0.43195 0.19159 0.4349 0.20731 C 0.43577 0.22279 0.43438 0.23874 0.43733 0.25376 C 0.43802 0.25746 0.44028 0.24729 0.44202 0.24451 C 0.45174 0.22903 0.44896 0.24267 0.44896 0.21979 " pathEditMode="relative" ptsTypes="ffffffffffffffffffffffffffffffffffffff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2082" y="1700808"/>
            <a:ext cx="7520940" cy="548640"/>
          </a:xfrm>
        </p:spPr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04864"/>
            <a:ext cx="7520940" cy="3579849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0" dirty="0"/>
              <a:t>FIŠAROVÁ, Olga; ZBRANKOVÁ, Milena. </a:t>
            </a:r>
            <a:r>
              <a:rPr lang="cs-CZ" sz="2800" b="0" i="1" dirty="0" err="1"/>
              <a:t>Deutsch</a:t>
            </a:r>
            <a:r>
              <a:rPr lang="cs-CZ" sz="2800" b="0" i="1" dirty="0"/>
              <a:t> </a:t>
            </a:r>
            <a:r>
              <a:rPr lang="cs-CZ" sz="2800" b="0" i="1" dirty="0" err="1"/>
              <a:t>mit</a:t>
            </a:r>
            <a:r>
              <a:rPr lang="cs-CZ" sz="2800" b="0" i="1" dirty="0"/>
              <a:t> Max, díl 1</a:t>
            </a:r>
            <a:r>
              <a:rPr lang="cs-CZ" sz="2800" b="0" dirty="0"/>
              <a:t>. Plzeň: Fraus, 2006, ISBN 80-7238-531-3</a:t>
            </a:r>
            <a:r>
              <a:rPr lang="cs-CZ" sz="2800" b="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0" dirty="0" smtClean="0"/>
              <a:t>Pracovní list </a:t>
            </a:r>
            <a:r>
              <a:rPr lang="cs-CZ" sz="2800" b="0" dirty="0" err="1" smtClean="0"/>
              <a:t>Lektion</a:t>
            </a:r>
            <a:r>
              <a:rPr lang="cs-CZ" sz="2800" b="0" dirty="0" smtClean="0"/>
              <a:t> 6 – </a:t>
            </a:r>
            <a:r>
              <a:rPr lang="cs-CZ" sz="2800" b="0" dirty="0" err="1" smtClean="0"/>
              <a:t>Deutsch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mit</a:t>
            </a:r>
            <a:r>
              <a:rPr lang="cs-CZ" sz="2800" b="0" dirty="0" smtClean="0"/>
              <a:t> Max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0" dirty="0" smtClean="0"/>
              <a:t>Obrázky: MS Office – Klipart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0" dirty="0" smtClean="0"/>
              <a:t>Vlastní zdroje</a:t>
            </a:r>
            <a:endParaRPr lang="cs-CZ" sz="2800" b="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5"/>
            <a:ext cx="6083300" cy="134364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1470" y="340524"/>
            <a:ext cx="885202" cy="13602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663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306</TotalTime>
  <Words>548</Words>
  <Application>Microsoft Office PowerPoint</Application>
  <PresentationFormat>Předvádění na obrazovce (4:3)</PresentationFormat>
  <Paragraphs>120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Úhly</vt:lpstr>
      <vt:lpstr>Motiv sady Office</vt:lpstr>
      <vt:lpstr>Deutsch mit Max Lektion 6</vt:lpstr>
      <vt:lpstr>Prezentace aplikace PowerPoint</vt:lpstr>
      <vt:lpstr>Ergänze:</vt:lpstr>
      <vt:lpstr>grammatik</vt:lpstr>
      <vt:lpstr> haben  - sein – andere verben</vt:lpstr>
      <vt:lpstr>akkusativ</vt:lpstr>
      <vt:lpstr>Akkusativ ergänzen</vt:lpstr>
      <vt:lpstr>Wie sieht dein haustier aus?</vt:lpstr>
      <vt:lpstr>Konjugation – welche antwort ist richtig?</vt:lpstr>
      <vt:lpstr>Was ist richtig?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Lektion 6</dc:title>
  <dc:creator>Maruška</dc:creator>
  <cp:lastModifiedBy>Maruška</cp:lastModifiedBy>
  <cp:revision>28</cp:revision>
  <dcterms:created xsi:type="dcterms:W3CDTF">2013-02-10T11:44:51Z</dcterms:created>
  <dcterms:modified xsi:type="dcterms:W3CDTF">2013-04-15T17:37:55Z</dcterms:modified>
</cp:coreProperties>
</file>