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67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0000"/>
              </a:schemeClr>
            </a:gs>
            <a:gs pos="100000">
              <a:schemeClr val="bg2">
                <a:shade val="100000"/>
                <a:satMod val="115000"/>
                <a:lumMod val="91000"/>
                <a:alpha val="7000"/>
              </a:schemeClr>
            </a:gs>
            <a:gs pos="100000">
              <a:schemeClr val="bg2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84C3668-4B01-4E1A-B575-3F6E97D78E9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C5FA58F-9F9A-4E46-93AA-824F585FAF77}" type="datetimeFigureOut">
              <a:rPr lang="cs-CZ" smtClean="0"/>
              <a:t>11.4.2013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duweb.vic.gov.au/languagesonline/german/sect19/no_6/no_6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eduweb.vic.gov.au/languagesonline/german/sect18/no_2/no_2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slide" Target="slide10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DEUTSCH MIT MAX</a:t>
            </a:r>
            <a:br>
              <a:rPr lang="cs-CZ" dirty="0" smtClean="0"/>
            </a:br>
            <a:r>
              <a:rPr lang="cs-CZ" dirty="0" smtClean="0"/>
              <a:t>LEKTION 8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47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6972" y="1166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72146" y="116632"/>
            <a:ext cx="885202" cy="1502401"/>
          </a:xfrm>
          <a:prstGeom prst="rect">
            <a:avLst/>
          </a:prstGeom>
          <a:noFill/>
        </p:spPr>
      </p:pic>
      <p:graphicFrame>
        <p:nvGraphicFramePr>
          <p:cNvPr id="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61250335"/>
              </p:ext>
            </p:extLst>
          </p:nvPr>
        </p:nvGraphicFramePr>
        <p:xfrm>
          <a:off x="179512" y="1703750"/>
          <a:ext cx="8093763" cy="5154250"/>
        </p:xfrm>
        <a:graphic>
          <a:graphicData uri="http://schemas.openxmlformats.org/drawingml/2006/table">
            <a:tbl>
              <a:tblPr/>
              <a:tblGrid>
                <a:gridCol w="2907717"/>
                <a:gridCol w="5186046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VY_32_INOVACE_07_01_9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8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je určen k interaktivní výuce žáků 2. stupně. Slouží k procvičení témat 8. lekce. Nejprve žáci seřadí věty do správného slovosledu. Je zde také vysvětlen gramatiky – modální sloveso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müssen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ke kterému je cvičení. Při kliknutí se objeví správná odpověď. Další procvičení je formou čtení s porozuměním. Při kliknutí na tlačítko a obálku se žáci dostanou do online prostředí, kde mají zpětnou vazbu – procvičení probraného učiva . Poslední cvičení je zaměřeno na vybírání správné odpovědi – při výběru chybné odpovědi se rámeček přesune do koše, při správné odpovědi se rámeček zvýrazní – vše je doplněno o zvukové animace.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759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Hollywood   </a:t>
            </a:r>
            <a:r>
              <a:rPr lang="cs-CZ" sz="3200" dirty="0" err="1" smtClean="0"/>
              <a:t>möchte</a:t>
            </a:r>
            <a:r>
              <a:rPr lang="cs-CZ" sz="3200" dirty="0" smtClean="0"/>
              <a:t>   nach   </a:t>
            </a:r>
            <a:r>
              <a:rPr lang="cs-CZ" sz="3200" dirty="0" err="1" smtClean="0"/>
              <a:t>fahren</a:t>
            </a:r>
            <a:r>
              <a:rPr lang="cs-CZ" sz="3200" dirty="0" smtClean="0"/>
              <a:t>   </a:t>
            </a:r>
            <a:r>
              <a:rPr lang="cs-CZ" sz="3200" dirty="0" err="1" smtClean="0"/>
              <a:t>ich</a:t>
            </a:r>
            <a:r>
              <a:rPr lang="cs-CZ" sz="3200" dirty="0" smtClean="0"/>
              <a:t>  .</a:t>
            </a:r>
          </a:p>
          <a:p>
            <a:r>
              <a:rPr lang="cs-CZ" sz="3200" dirty="0" smtClean="0"/>
              <a:t> </a:t>
            </a:r>
            <a:r>
              <a:rPr lang="cs-CZ" sz="3200" dirty="0" err="1" smtClean="0"/>
              <a:t>Schweiz</a:t>
            </a:r>
            <a:r>
              <a:rPr lang="cs-CZ" sz="3200" dirty="0" smtClean="0"/>
              <a:t>    Peter    in   </a:t>
            </a:r>
            <a:r>
              <a:rPr lang="cs-CZ" sz="3200" dirty="0" err="1" smtClean="0"/>
              <a:t>wohnt</a:t>
            </a:r>
            <a:r>
              <a:rPr lang="cs-CZ" sz="3200" dirty="0" smtClean="0"/>
              <a:t>   der   .</a:t>
            </a:r>
          </a:p>
          <a:p>
            <a:r>
              <a:rPr lang="cs-CZ" sz="3200" dirty="0" smtClean="0"/>
              <a:t> ? </a:t>
            </a:r>
            <a:r>
              <a:rPr lang="cs-CZ" sz="3200" dirty="0" err="1" smtClean="0"/>
              <a:t>deine</a:t>
            </a:r>
            <a:r>
              <a:rPr lang="cs-CZ" sz="3200" dirty="0" smtClean="0"/>
              <a:t>    </a:t>
            </a:r>
            <a:r>
              <a:rPr lang="cs-CZ" sz="3200" dirty="0" err="1" smtClean="0"/>
              <a:t>wie</a:t>
            </a:r>
            <a:r>
              <a:rPr lang="cs-CZ" sz="3200" dirty="0" smtClean="0"/>
              <a:t>   </a:t>
            </a:r>
            <a:r>
              <a:rPr lang="cs-CZ" sz="3200" dirty="0" err="1" smtClean="0"/>
              <a:t>Tochter</a:t>
            </a:r>
            <a:r>
              <a:rPr lang="cs-CZ" sz="3200" dirty="0" smtClean="0"/>
              <a:t>   </a:t>
            </a:r>
            <a:r>
              <a:rPr lang="cs-CZ" sz="3200" dirty="0" err="1" smtClean="0"/>
              <a:t>heißt</a:t>
            </a:r>
            <a:endParaRPr lang="cs-CZ" sz="3200" dirty="0" smtClean="0"/>
          </a:p>
          <a:p>
            <a:r>
              <a:rPr lang="cs-CZ" sz="3200" dirty="0" err="1"/>
              <a:t>f</a:t>
            </a:r>
            <a:r>
              <a:rPr lang="cs-CZ" sz="3200" dirty="0" err="1" smtClean="0"/>
              <a:t>ahren</a:t>
            </a:r>
            <a:r>
              <a:rPr lang="cs-CZ" sz="3200" dirty="0" smtClean="0"/>
              <a:t>   Prag   </a:t>
            </a:r>
            <a:r>
              <a:rPr lang="cs-CZ" sz="3200" dirty="0" err="1" smtClean="0"/>
              <a:t>ich</a:t>
            </a:r>
            <a:r>
              <a:rPr lang="cs-CZ" sz="3200" dirty="0" smtClean="0"/>
              <a:t>   nach    </a:t>
            </a:r>
            <a:r>
              <a:rPr lang="cs-CZ" sz="3200" dirty="0" err="1" smtClean="0"/>
              <a:t>möchte</a:t>
            </a:r>
            <a:endParaRPr lang="cs-CZ" sz="3200" dirty="0" smtClean="0"/>
          </a:p>
          <a:p>
            <a:r>
              <a:rPr lang="cs-CZ" sz="3200" dirty="0" smtClean="0"/>
              <a:t>  ?   </a:t>
            </a:r>
            <a:r>
              <a:rPr lang="cs-CZ" sz="3200" dirty="0" err="1" smtClean="0"/>
              <a:t>Sie</a:t>
            </a:r>
            <a:r>
              <a:rPr lang="cs-CZ" sz="3200" dirty="0" smtClean="0"/>
              <a:t>   </a:t>
            </a:r>
            <a:r>
              <a:rPr lang="cs-CZ" sz="3200" dirty="0" err="1" smtClean="0"/>
              <a:t>was</a:t>
            </a:r>
            <a:r>
              <a:rPr lang="cs-CZ" sz="3200" dirty="0" smtClean="0"/>
              <a:t>   </a:t>
            </a:r>
            <a:r>
              <a:rPr lang="cs-CZ" sz="3200" dirty="0" err="1" smtClean="0"/>
              <a:t>wünschen</a:t>
            </a:r>
            <a:endParaRPr lang="cs-CZ" sz="3200" dirty="0" smtClean="0"/>
          </a:p>
          <a:p>
            <a:r>
              <a:rPr lang="cs-CZ" sz="3200" dirty="0" err="1" smtClean="0"/>
              <a:t>Englisch</a:t>
            </a:r>
            <a:r>
              <a:rPr lang="cs-CZ" sz="3200" dirty="0" smtClean="0"/>
              <a:t>   </a:t>
            </a:r>
            <a:r>
              <a:rPr lang="cs-CZ" sz="3200" dirty="0" err="1" smtClean="0"/>
              <a:t>lernt</a:t>
            </a:r>
            <a:r>
              <a:rPr lang="cs-CZ" sz="3200" dirty="0" smtClean="0"/>
              <a:t>    </a:t>
            </a:r>
            <a:r>
              <a:rPr lang="cs-CZ" sz="3200" dirty="0" err="1" smtClean="0"/>
              <a:t>er</a:t>
            </a:r>
            <a:r>
              <a:rPr lang="cs-CZ" sz="3200" dirty="0" smtClean="0"/>
              <a:t>   .</a:t>
            </a:r>
          </a:p>
          <a:p>
            <a:r>
              <a:rPr lang="cs-CZ" sz="3200" dirty="0" err="1" smtClean="0"/>
              <a:t>Tschechien</a:t>
            </a:r>
            <a:r>
              <a:rPr lang="cs-CZ" sz="3200" dirty="0" smtClean="0"/>
              <a:t>   nach   Tereza   </a:t>
            </a:r>
            <a:r>
              <a:rPr lang="cs-CZ" sz="3200" dirty="0" err="1" smtClean="0"/>
              <a:t>fährt</a:t>
            </a:r>
            <a:r>
              <a:rPr lang="cs-CZ" sz="3200" dirty="0" smtClean="0"/>
              <a:t> .</a:t>
            </a:r>
          </a:p>
          <a:p>
            <a:r>
              <a:rPr lang="cs-CZ" sz="3200" dirty="0" err="1" smtClean="0"/>
              <a:t>Deutschland</a:t>
            </a:r>
            <a:r>
              <a:rPr lang="cs-CZ" sz="3200" dirty="0" smtClean="0"/>
              <a:t>  Jana  </a:t>
            </a:r>
            <a:r>
              <a:rPr lang="cs-CZ" sz="3200" dirty="0" err="1" smtClean="0"/>
              <a:t>ein</a:t>
            </a:r>
            <a:r>
              <a:rPr lang="cs-CZ" sz="3200" dirty="0" smtClean="0"/>
              <a:t>   </a:t>
            </a:r>
            <a:r>
              <a:rPr lang="cs-CZ" sz="3200" dirty="0" err="1" smtClean="0"/>
              <a:t>bucht</a:t>
            </a:r>
            <a:r>
              <a:rPr lang="cs-CZ" sz="3200" dirty="0" smtClean="0"/>
              <a:t>  </a:t>
            </a:r>
            <a:r>
              <a:rPr lang="cs-CZ" sz="3200" dirty="0" err="1" smtClean="0"/>
              <a:t>Zimmer</a:t>
            </a:r>
            <a:r>
              <a:rPr lang="cs-CZ" sz="3200" dirty="0" smtClean="0"/>
              <a:t>   in.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2373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möchte</a:t>
            </a:r>
            <a:r>
              <a:rPr lang="cs-CZ" sz="3200" dirty="0" smtClean="0"/>
              <a:t> nach Hollywood </a:t>
            </a:r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Peter </a:t>
            </a:r>
            <a:r>
              <a:rPr lang="cs-CZ" sz="3200" dirty="0" err="1" smtClean="0"/>
              <a:t>wohnt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Schweiz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heißt</a:t>
            </a:r>
            <a:r>
              <a:rPr lang="cs-CZ" sz="3200" dirty="0" smtClean="0"/>
              <a:t> </a:t>
            </a:r>
            <a:r>
              <a:rPr lang="cs-CZ" sz="3200" dirty="0" err="1" smtClean="0"/>
              <a:t>deine</a:t>
            </a:r>
            <a:r>
              <a:rPr lang="cs-CZ" sz="3200" dirty="0" smtClean="0"/>
              <a:t> </a:t>
            </a:r>
            <a:r>
              <a:rPr lang="cs-CZ" sz="3200" dirty="0" err="1" smtClean="0"/>
              <a:t>Tochter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möchte</a:t>
            </a:r>
            <a:r>
              <a:rPr lang="cs-CZ" sz="3200" dirty="0" smtClean="0"/>
              <a:t> nach Prag </a:t>
            </a:r>
            <a:r>
              <a:rPr lang="cs-CZ" sz="3200" dirty="0" err="1" smtClean="0"/>
              <a:t>fahren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wünschen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Er </a:t>
            </a:r>
            <a:r>
              <a:rPr lang="cs-CZ" sz="3200" dirty="0" err="1" smtClean="0"/>
              <a:t>lernt</a:t>
            </a:r>
            <a:r>
              <a:rPr lang="cs-CZ" sz="3200" dirty="0" smtClean="0"/>
              <a:t> </a:t>
            </a:r>
            <a:r>
              <a:rPr lang="cs-CZ" sz="3200" dirty="0" err="1" smtClean="0"/>
              <a:t>Englisch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Tereza </a:t>
            </a:r>
            <a:r>
              <a:rPr lang="cs-CZ" sz="3200" dirty="0" err="1" smtClean="0"/>
              <a:t>fährt</a:t>
            </a:r>
            <a:r>
              <a:rPr lang="cs-CZ" sz="3200" dirty="0" smtClean="0"/>
              <a:t> nach </a:t>
            </a:r>
            <a:r>
              <a:rPr lang="cs-CZ" sz="3200" dirty="0" err="1" smtClean="0"/>
              <a:t>Tschechien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Jana </a:t>
            </a:r>
            <a:r>
              <a:rPr lang="cs-CZ" sz="3200" dirty="0" err="1" smtClean="0"/>
              <a:t>bucht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Zimmer</a:t>
            </a:r>
            <a:r>
              <a:rPr lang="cs-CZ" sz="3200" dirty="0" smtClean="0"/>
              <a:t> in </a:t>
            </a:r>
            <a:r>
              <a:rPr lang="cs-CZ" sz="3200" dirty="0" err="1" smtClean="0"/>
              <a:t>Deutschland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0882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Grammatik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706390"/>
              </p:ext>
            </p:extLst>
          </p:nvPr>
        </p:nvGraphicFramePr>
        <p:xfrm>
          <a:off x="0" y="2060848"/>
          <a:ext cx="8388424" cy="3607890"/>
        </p:xfrm>
        <a:graphic>
          <a:graphicData uri="http://schemas.openxmlformats.org/drawingml/2006/table">
            <a:tbl>
              <a:tblPr/>
              <a:tblGrid>
                <a:gridCol w="1341901"/>
                <a:gridCol w="1489668"/>
                <a:gridCol w="1495699"/>
                <a:gridCol w="961952"/>
                <a:gridCol w="1496453"/>
                <a:gridCol w="1602751"/>
              </a:tblGrid>
              <a:tr h="6336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effectLst/>
                          <a:latin typeface="Times New Roman"/>
                          <a:ea typeface="Times New Roman"/>
                        </a:rPr>
                        <a:t>mögen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podmiň. způsob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podmiň. způsob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ich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mag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wir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mögen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möchten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du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magst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möchtest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ihr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mögt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möchtet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er, sie, es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  <a:latin typeface="Times New Roman"/>
                          <a:ea typeface="Times New Roman"/>
                        </a:rPr>
                        <a:t>mag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sie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mögen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möchten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6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Sie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Times New Roman"/>
                          <a:ea typeface="Times New Roman"/>
                        </a:rPr>
                        <a:t>mögen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err="1">
                          <a:solidFill>
                            <a:srgbClr val="F79646"/>
                          </a:solidFill>
                          <a:effectLst/>
                          <a:latin typeface="Times New Roman"/>
                          <a:ea typeface="Times New Roman"/>
                        </a:rPr>
                        <a:t>möchten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778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Verb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cs-CZ" sz="3400" dirty="0" err="1" smtClean="0"/>
              <a:t>Ich</a:t>
            </a:r>
            <a:r>
              <a:rPr lang="cs-CZ" sz="3400" dirty="0" smtClean="0"/>
              <a:t> ___________ nach Prag </a:t>
            </a:r>
            <a:r>
              <a:rPr lang="cs-CZ" sz="3400" dirty="0" err="1" smtClean="0"/>
              <a:t>fahren</a:t>
            </a:r>
            <a:r>
              <a:rPr lang="cs-CZ" sz="3400" dirty="0" smtClean="0"/>
              <a:t>. </a:t>
            </a:r>
            <a:r>
              <a:rPr lang="cs-CZ" sz="3400" dirty="0" err="1" smtClean="0"/>
              <a:t>Meine</a:t>
            </a:r>
            <a:r>
              <a:rPr lang="cs-CZ" sz="3400" dirty="0" smtClean="0"/>
              <a:t> </a:t>
            </a:r>
            <a:r>
              <a:rPr lang="cs-CZ" sz="3400" dirty="0" err="1" smtClean="0"/>
              <a:t>Mutter</a:t>
            </a:r>
            <a:r>
              <a:rPr lang="cs-CZ" sz="3400" dirty="0" smtClean="0"/>
              <a:t> _________ </a:t>
            </a:r>
            <a:r>
              <a:rPr lang="cs-CZ" sz="3400" dirty="0" err="1" smtClean="0"/>
              <a:t>heute</a:t>
            </a:r>
            <a:r>
              <a:rPr lang="cs-CZ" sz="3400" dirty="0" smtClean="0"/>
              <a:t> </a:t>
            </a:r>
            <a:r>
              <a:rPr lang="cs-CZ" sz="3400" dirty="0" err="1" smtClean="0"/>
              <a:t>zu</a:t>
            </a:r>
            <a:r>
              <a:rPr lang="cs-CZ" sz="3400" dirty="0" smtClean="0"/>
              <a:t> </a:t>
            </a:r>
            <a:r>
              <a:rPr lang="cs-CZ" sz="3400" dirty="0" err="1" smtClean="0"/>
              <a:t>Hause</a:t>
            </a:r>
            <a:r>
              <a:rPr lang="cs-CZ" sz="3400" dirty="0" smtClean="0"/>
              <a:t> </a:t>
            </a:r>
            <a:r>
              <a:rPr lang="cs-CZ" sz="3400" dirty="0" err="1" smtClean="0"/>
              <a:t>bleiben</a:t>
            </a:r>
            <a:r>
              <a:rPr lang="cs-CZ" sz="3400" dirty="0" smtClean="0"/>
              <a:t>. _____________ </a:t>
            </a:r>
            <a:r>
              <a:rPr lang="cs-CZ" sz="3400" dirty="0" err="1" smtClean="0"/>
              <a:t>du</a:t>
            </a:r>
            <a:r>
              <a:rPr lang="cs-CZ" sz="3400" dirty="0" smtClean="0"/>
              <a:t> </a:t>
            </a:r>
            <a:r>
              <a:rPr lang="cs-CZ" sz="3400" dirty="0" err="1" smtClean="0"/>
              <a:t>mit</a:t>
            </a:r>
            <a:r>
              <a:rPr lang="cs-CZ" sz="3400" dirty="0" smtClean="0"/>
              <a:t> </a:t>
            </a:r>
            <a:r>
              <a:rPr lang="cs-CZ" sz="3400" dirty="0" err="1" smtClean="0"/>
              <a:t>mir</a:t>
            </a:r>
            <a:r>
              <a:rPr lang="cs-CZ" sz="3400" dirty="0" smtClean="0"/>
              <a:t> nach London </a:t>
            </a:r>
            <a:r>
              <a:rPr lang="cs-CZ" sz="3400" dirty="0" err="1" smtClean="0"/>
              <a:t>fliegen</a:t>
            </a:r>
            <a:r>
              <a:rPr lang="cs-CZ" sz="3400" dirty="0" smtClean="0"/>
              <a:t>? </a:t>
            </a:r>
            <a:r>
              <a:rPr lang="cs-CZ" sz="3400" dirty="0" err="1" smtClean="0"/>
              <a:t>Wir</a:t>
            </a:r>
            <a:r>
              <a:rPr lang="cs-CZ" sz="3400" dirty="0" smtClean="0"/>
              <a:t> ___________ </a:t>
            </a:r>
            <a:r>
              <a:rPr lang="cs-CZ" sz="3400" dirty="0" err="1" smtClean="0"/>
              <a:t>ein</a:t>
            </a:r>
            <a:r>
              <a:rPr lang="cs-CZ" sz="3400" dirty="0" smtClean="0"/>
              <a:t> </a:t>
            </a:r>
            <a:r>
              <a:rPr lang="cs-CZ" sz="3400" dirty="0" err="1" smtClean="0"/>
              <a:t>Zimmer</a:t>
            </a:r>
            <a:r>
              <a:rPr lang="cs-CZ" sz="3400" dirty="0" smtClean="0"/>
              <a:t> in Paris </a:t>
            </a:r>
            <a:r>
              <a:rPr lang="cs-CZ" sz="3400" dirty="0" err="1" smtClean="0"/>
              <a:t>buchen</a:t>
            </a:r>
            <a:r>
              <a:rPr lang="cs-CZ" sz="3400" dirty="0" smtClean="0"/>
              <a:t>. ___________</a:t>
            </a:r>
            <a:r>
              <a:rPr lang="cs-CZ" sz="3400" dirty="0" err="1" smtClean="0"/>
              <a:t>ihr</a:t>
            </a:r>
            <a:r>
              <a:rPr lang="cs-CZ" sz="3400" dirty="0" smtClean="0"/>
              <a:t> </a:t>
            </a:r>
            <a:r>
              <a:rPr lang="cs-CZ" sz="3400" dirty="0" err="1" smtClean="0"/>
              <a:t>die</a:t>
            </a:r>
            <a:r>
              <a:rPr lang="cs-CZ" sz="3400" dirty="0" smtClean="0"/>
              <a:t> </a:t>
            </a:r>
            <a:r>
              <a:rPr lang="cs-CZ" sz="3400" dirty="0" err="1" smtClean="0"/>
              <a:t>Tante</a:t>
            </a:r>
            <a:r>
              <a:rPr lang="cs-CZ" sz="3400" dirty="0" smtClean="0"/>
              <a:t> </a:t>
            </a:r>
            <a:r>
              <a:rPr lang="cs-CZ" sz="3400" dirty="0" err="1" smtClean="0"/>
              <a:t>besuchen</a:t>
            </a:r>
            <a:r>
              <a:rPr lang="cs-CZ" sz="3400" dirty="0" smtClean="0"/>
              <a:t>? Peter ____________in </a:t>
            </a:r>
            <a:r>
              <a:rPr lang="cs-CZ" sz="3400" dirty="0" err="1" smtClean="0"/>
              <a:t>Kroatien</a:t>
            </a:r>
            <a:r>
              <a:rPr lang="cs-CZ" sz="3400" dirty="0" smtClean="0"/>
              <a:t> </a:t>
            </a:r>
            <a:r>
              <a:rPr lang="cs-CZ" sz="3400" dirty="0" err="1" smtClean="0"/>
              <a:t>bleiben</a:t>
            </a:r>
            <a:r>
              <a:rPr lang="cs-CZ" sz="3400" dirty="0" smtClean="0"/>
              <a:t>.  ___________ </a:t>
            </a:r>
            <a:r>
              <a:rPr lang="cs-CZ" sz="3400" dirty="0" err="1" smtClean="0"/>
              <a:t>du</a:t>
            </a:r>
            <a:r>
              <a:rPr lang="cs-CZ" sz="3400" dirty="0" smtClean="0"/>
              <a:t> </a:t>
            </a:r>
            <a:r>
              <a:rPr lang="cs-CZ" sz="3400" dirty="0" err="1" smtClean="0"/>
              <a:t>meine</a:t>
            </a:r>
            <a:r>
              <a:rPr lang="cs-CZ" sz="3400" dirty="0" smtClean="0"/>
              <a:t> </a:t>
            </a:r>
            <a:r>
              <a:rPr lang="cs-CZ" sz="3400" dirty="0" err="1" smtClean="0"/>
              <a:t>Katze</a:t>
            </a:r>
            <a:r>
              <a:rPr lang="cs-CZ" sz="3400" dirty="0" smtClean="0"/>
              <a:t> </a:t>
            </a:r>
            <a:r>
              <a:rPr lang="cs-CZ" sz="3400" dirty="0" err="1" smtClean="0"/>
              <a:t>sehen</a:t>
            </a:r>
            <a:r>
              <a:rPr lang="cs-CZ" sz="3400" dirty="0" smtClean="0"/>
              <a:t>? </a:t>
            </a:r>
            <a:r>
              <a:rPr lang="cs-CZ" sz="3400" dirty="0" err="1" smtClean="0"/>
              <a:t>Ich</a:t>
            </a:r>
            <a:r>
              <a:rPr lang="cs-CZ" sz="3400" dirty="0" smtClean="0"/>
              <a:t> ___________ nach </a:t>
            </a:r>
            <a:r>
              <a:rPr lang="cs-CZ" sz="3400" dirty="0" err="1" smtClean="0"/>
              <a:t>Hause</a:t>
            </a:r>
            <a:r>
              <a:rPr lang="cs-CZ" sz="3400" dirty="0" smtClean="0"/>
              <a:t> </a:t>
            </a:r>
            <a:r>
              <a:rPr lang="cs-CZ" sz="3400" dirty="0" err="1" smtClean="0"/>
              <a:t>gehen</a:t>
            </a:r>
            <a:r>
              <a:rPr lang="cs-CZ" sz="3400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75656" y="1628800"/>
            <a:ext cx="2592288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möchte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347864" y="2248899"/>
            <a:ext cx="1872208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dk1"/>
                </a:solidFill>
              </a:rPr>
              <a:t>möchte</a:t>
            </a:r>
            <a:endParaRPr lang="cs-CZ" sz="3200" dirty="0">
              <a:solidFill>
                <a:schemeClr val="dk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2708920"/>
            <a:ext cx="2448272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dk1"/>
                </a:solidFill>
              </a:rPr>
              <a:t>Möchtest</a:t>
            </a:r>
            <a:endParaRPr lang="cs-CZ" sz="3200" dirty="0">
              <a:solidFill>
                <a:schemeClr val="dk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6056" y="3140968"/>
            <a:ext cx="194421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dk1"/>
                </a:solidFill>
              </a:rPr>
              <a:t>möchten</a:t>
            </a:r>
            <a:endParaRPr lang="cs-CZ" sz="3200" dirty="0">
              <a:solidFill>
                <a:schemeClr val="dk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3789040"/>
            <a:ext cx="2088232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dk1"/>
                </a:solidFill>
              </a:rPr>
              <a:t>Möchtet</a:t>
            </a:r>
            <a:endParaRPr lang="cs-CZ" sz="3200" dirty="0">
              <a:solidFill>
                <a:schemeClr val="dk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65864" y="4677222"/>
            <a:ext cx="1872208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möchte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865864" y="5350734"/>
            <a:ext cx="190593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dk1"/>
                </a:solidFill>
              </a:rPr>
              <a:t>Möchtest</a:t>
            </a:r>
            <a:endParaRPr lang="cs-CZ" sz="3200" dirty="0">
              <a:solidFill>
                <a:schemeClr val="dk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65864" y="5818892"/>
            <a:ext cx="1905936" cy="41841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dk1"/>
                </a:solidFill>
              </a:rPr>
              <a:t>möchte</a:t>
            </a:r>
            <a:endParaRPr lang="cs-CZ" sz="3200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1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Augen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Haare</a:t>
            </a:r>
            <a:r>
              <a:rPr lang="cs-CZ" dirty="0" smtClean="0"/>
              <a:t> – male </a:t>
            </a:r>
            <a:r>
              <a:rPr lang="cs-CZ" dirty="0" err="1" smtClean="0"/>
              <a:t>das</a:t>
            </a:r>
            <a:r>
              <a:rPr lang="cs-CZ" dirty="0"/>
              <a:t>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63444" cy="4800600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Seine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Haare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kurz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braun.</a:t>
            </a:r>
          </a:p>
          <a:p>
            <a:r>
              <a:rPr lang="cs-CZ" sz="2800" b="1" dirty="0" err="1" smtClean="0"/>
              <a:t>Seine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Augen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blau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Ihre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Haare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lang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rot.</a:t>
            </a:r>
          </a:p>
          <a:p>
            <a:r>
              <a:rPr lang="cs-CZ" sz="2800" b="1" dirty="0" err="1" smtClean="0"/>
              <a:t>Ihre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Augen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grün</a:t>
            </a:r>
            <a:r>
              <a:rPr lang="cs-CZ" sz="2800" b="1" dirty="0" smtClean="0"/>
              <a:t>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Seine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Haare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lockig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schwarz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Seine</a:t>
            </a:r>
            <a:r>
              <a:rPr lang="cs-CZ" sz="2800" b="1" dirty="0" smtClean="0"/>
              <a:t> </a:t>
            </a:r>
            <a:r>
              <a:rPr lang="cs-CZ" sz="2800" b="1" dirty="0" err="1"/>
              <a:t>A</a:t>
            </a:r>
            <a:r>
              <a:rPr lang="cs-CZ" sz="2800" b="1" dirty="0" err="1" smtClean="0"/>
              <a:t>ugen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braun.</a:t>
            </a:r>
            <a:endParaRPr lang="cs-CZ" sz="2800" b="1" dirty="0"/>
          </a:p>
        </p:txBody>
      </p:sp>
      <p:sp>
        <p:nvSpPr>
          <p:cNvPr id="4" name="Ovál 3"/>
          <p:cNvSpPr/>
          <p:nvPr/>
        </p:nvSpPr>
        <p:spPr>
          <a:xfrm>
            <a:off x="6516216" y="1484784"/>
            <a:ext cx="1440160" cy="136815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16216" y="3140968"/>
            <a:ext cx="1440160" cy="136815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12693" y="4725144"/>
            <a:ext cx="1440160" cy="144016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76256" y="1916832"/>
            <a:ext cx="216024" cy="2520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344308" y="1916832"/>
            <a:ext cx="216024" cy="2520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20644" y="3573016"/>
            <a:ext cx="216024" cy="2520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44308" y="3573016"/>
            <a:ext cx="216024" cy="2520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874172" y="5193196"/>
            <a:ext cx="216024" cy="2520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362564" y="5193196"/>
            <a:ext cx="216024" cy="2520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48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Online </a:t>
            </a:r>
            <a:r>
              <a:rPr lang="cs-CZ" sz="3600" dirty="0" err="1" smtClean="0"/>
              <a:t>Übung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r>
              <a:rPr lang="cs-CZ" sz="3600" dirty="0" smtClean="0"/>
              <a:t> </a:t>
            </a:r>
            <a:r>
              <a:rPr lang="cs-CZ" sz="3600" dirty="0" err="1" smtClean="0"/>
              <a:t>hier</a:t>
            </a:r>
            <a:r>
              <a:rPr lang="cs-CZ" sz="3600" dirty="0"/>
              <a:t>.</a:t>
            </a:r>
          </a:p>
        </p:txBody>
      </p:sp>
      <p:pic>
        <p:nvPicPr>
          <p:cNvPr id="2050" name="Picture 2" descr="C:\Users\Maruška\AppData\Local\Microsoft\Windows\Temporary Internet Files\Content.IE5\ZGF6VZ32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0831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937" t="28580" r="21076" b="6558"/>
          <a:stretch/>
        </p:blipFill>
        <p:spPr bwMode="auto">
          <a:xfrm>
            <a:off x="1115616" y="2492896"/>
            <a:ext cx="2729792" cy="3706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kosené hrany 3">
            <a:hlinkClick r:id="rId4"/>
          </p:cNvPr>
          <p:cNvSpPr/>
          <p:nvPr/>
        </p:nvSpPr>
        <p:spPr>
          <a:xfrm>
            <a:off x="5328084" y="1628800"/>
            <a:ext cx="1080120" cy="86409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93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Briefe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Hör</a:t>
            </a:r>
            <a:r>
              <a:rPr lang="cs-CZ" sz="3600" dirty="0" smtClean="0"/>
              <a:t> </a:t>
            </a:r>
            <a:r>
              <a:rPr lang="cs-CZ" sz="3600" dirty="0" err="1" smtClean="0"/>
              <a:t>zu</a:t>
            </a:r>
            <a:r>
              <a:rPr lang="cs-CZ" sz="3600" dirty="0" smtClean="0"/>
              <a:t>!  - Online </a:t>
            </a:r>
            <a:r>
              <a:rPr lang="cs-CZ" sz="3600" dirty="0" err="1" smtClean="0"/>
              <a:t>Übung</a:t>
            </a:r>
            <a:endParaRPr lang="cs-CZ" sz="3600" dirty="0"/>
          </a:p>
        </p:txBody>
      </p:sp>
      <p:pic>
        <p:nvPicPr>
          <p:cNvPr id="3074" name="Picture 2" descr="C:\Users\Maruška\AppData\Local\Microsoft\Windows\Temporary Internet Files\Content.IE5\ZGF6VZ32\MC900441456[2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3" y="2059209"/>
            <a:ext cx="2451548" cy="245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uška\AppData\Local\Microsoft\Windows\Temporary Internet Files\Content.IE5\ZGF6VZ32\MC900441456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907" y="4221088"/>
            <a:ext cx="1627085" cy="162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uška\AppData\Local\Microsoft\Windows\Temporary Internet Files\Content.IE5\ZGF6VZ32\MC900441456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10757"/>
            <a:ext cx="1927676" cy="1927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2469001" y="2483253"/>
            <a:ext cx="1172115" cy="5760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77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Welche</a:t>
            </a:r>
            <a:r>
              <a:rPr lang="cs-CZ" dirty="0" smtClean="0"/>
              <a:t> </a:t>
            </a:r>
            <a:r>
              <a:rPr lang="cs-CZ" dirty="0" err="1" smtClean="0"/>
              <a:t>Sätze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Maruška\AppData\Local\Microsoft\Windows\Temporary Internet Files\Content.IE5\I0YVP2XF\MC9004403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14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226003" y="1301209"/>
            <a:ext cx="4374307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Er </a:t>
            </a:r>
            <a:r>
              <a:rPr lang="cs-CZ" sz="2400" dirty="0" err="1" smtClean="0">
                <a:solidFill>
                  <a:schemeClr val="tx1"/>
                </a:solidFill>
              </a:rPr>
              <a:t>möchtet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zu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Hause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bleiben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1331640" y="3629482"/>
            <a:ext cx="40324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Ich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möchte</a:t>
            </a:r>
            <a:r>
              <a:rPr lang="cs-CZ" sz="2400" dirty="0" smtClean="0">
                <a:solidFill>
                  <a:schemeClr val="tx1"/>
                </a:solidFill>
              </a:rPr>
              <a:t> nach </a:t>
            </a:r>
            <a:r>
              <a:rPr lang="cs-CZ" sz="2400" dirty="0" err="1" smtClean="0">
                <a:solidFill>
                  <a:schemeClr val="tx1"/>
                </a:solidFill>
              </a:rPr>
              <a:t>Hause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fahren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1694329" y="2420888"/>
            <a:ext cx="513031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Meine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Haar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sind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schwarz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und</a:t>
            </a:r>
            <a:r>
              <a:rPr lang="cs-CZ" sz="2400" dirty="0" smtClean="0">
                <a:solidFill>
                  <a:schemeClr val="tx1"/>
                </a:solidFill>
              </a:rPr>
              <a:t> kurz.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5" action="ppaction://hlinksldjump"/>
          </p:cNvPr>
          <p:cNvSpPr/>
          <p:nvPr/>
        </p:nvSpPr>
        <p:spPr>
          <a:xfrm>
            <a:off x="4924265" y="1373217"/>
            <a:ext cx="2995587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Ich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lerne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Deutsch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226003" y="4725144"/>
            <a:ext cx="4698262" cy="6926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Welche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Farbe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hat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deine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Augen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5" action="ppaction://hlinksldjump"/>
          </p:cNvPr>
          <p:cNvSpPr/>
          <p:nvPr/>
        </p:nvSpPr>
        <p:spPr>
          <a:xfrm>
            <a:off x="211783" y="5664696"/>
            <a:ext cx="4374307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Wie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heißt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dein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Onkel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90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35798E-6 C 0.00069 -0.00509 0.00086 -0.01064 0.00225 -0.01549 C 0.00746 -0.03421 0.03211 -0.07119 0.04652 -0.07719 C 0.04965 -0.08043 0.05243 -0.08413 0.05572 -0.08667 C 0.05781 -0.08829 0.06059 -0.08806 0.06267 -0.08967 C 0.06684 -0.09314 0.06996 -0.09869 0.0743 -0.10215 C 0.07795 -0.10493 0.08211 -0.10562 0.08593 -0.10816 C 0.08854 -0.10978 0.09045 -0.11278 0.09305 -0.1144 C 0.09756 -0.11694 0.10694 -0.12064 0.10694 -0.12064 C 0.11631 -0.12896 0.12691 -0.13913 0.13715 -0.14537 C 0.14166 -0.14814 0.15104 -0.15161 0.15104 -0.15161 C 0.16336 -0.16247 0.16961 -0.16155 0.18593 -0.16409 C 0.19843 -0.17472 0.21545 -0.17472 0.2302 -0.17634 C 0.26875 -0.1805 0.3059 -0.18397 0.34409 -0.18882 C 0.36371 -0.19737 0.38402 -0.19876 0.40451 -0.20107 C 0.42326 -0.20615 0.44166 -0.21147 0.46041 -0.21655 C 0.47604 -0.22071 0.49097 -0.22857 0.50694 -0.23204 C 0.51927 -0.23874 0.53177 -0.24405 0.54409 -0.25076 C 0.54791 -0.2496 0.55225 -0.24983 0.55572 -0.24752 C 0.56718 -0.23989 0.56423 -0.22071 0.5743 -0.21031 C 0.57864 -0.20569 0.58368 -0.20222 0.58836 -0.19806 C 0.59861 -0.18905 0.59236 -0.18997 0.6 -0.17957 C 0.60763 -0.16941 0.61753 -0.16132 0.62552 -0.15161 C 0.64895 -0.12318 0.63489 -0.13104 0.65104 -0.12365 C 0.65729 -0.11533 0.66597 -0.10932 0.66979 -0.09892 C 0.67274 -0.09106 0.67378 -0.08205 0.67673 -0.07419 C 0.67916 -0.06749 0.68281 -0.06194 0.68593 -0.0557 C 0.68732 -0.05293 0.68732 -0.04946 0.68836 -0.04646 C 0.69635 -0.02312 0.69461 -0.02728 0.70225 -0.01225 C 0.70781 0.0097 0.70416 0.00092 0.71163 0.01548 C 0.71545 0.05731 0.72743 0.10561 0.70694 0.14259 C 0.70572 0.14883 0.70364 0.16246 0.7 0.16732 C 0.69531 0.17356 0.68836 0.17656 0.68368 0.1828 C 0.67291 0.19713 0.66128 0.20869 0.64652 0.21377 C 0.63316 0.2244 0.621 0.23018 0.60694 0.2385 C 0.58177 0.25352 0.61666 0.23757 0.59305 0.24774 C 0.56944 0.27848 0.6 0.24127 0.57899 0.26022 C 0.57083 0.26739 0.56788 0.28079 0.56267 0.29119 C 0.56197 0.29419 0.56145 0.29743 0.56041 0.30043 C 0.55902 0.30459 0.55694 0.30829 0.55572 0.31268 C 0.55468 0.31661 0.55503 0.32147 0.55347 0.32516 C 0.55191 0.32886 0.54878 0.3314 0.54652 0.33441 C 0.54566 0.38594 0.54548 0.43771 0.54409 0.48925 C 0.54375 0.50104 0.53715 0.52322 0.53715 0.52322 C 0.53333 0.56528 0.53489 0.53963 0.53489 0.60064 " pathEditMode="relative" ptsTypes="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1682E-6 C 0.01684 -0.01479 0.03021 -0.02473 0.04896 -0.0342 C 0.05764 -0.03859 0.06892 -0.04922 0.07691 -0.05269 C 0.08212 -0.055 0.08767 -0.05477 0.09305 -0.0557 C 0.11875 -0.08158 0.14184 -0.0832 0.17222 -0.0929 C 0.19201 -0.1107 0.21962 -0.1107 0.24201 -0.12087 C 0.2849 -0.11948 0.36823 -0.14236 0.38854 -0.06517 C 0.39271 -0.0312 0.39201 -0.04691 0.38611 0.00624 C 0.38576 0.00948 0.38576 0.01341 0.38385 0.01549 C 0.38125 0.01803 0.3776 0.01757 0.37448 0.01849 C 0.37222 0.02057 0.37014 0.02334 0.36753 0.02473 C 0.36458 0.02635 0.36094 0.02565 0.35816 0.02773 C 0.35538 0.02981 0.35399 0.03467 0.35121 0.03698 C 0.34774 0.03998 0.34358 0.04137 0.33958 0.04322 C 0.33507 0.04553 0.33038 0.04738 0.32569 0.04946 C 0.32344 0.05038 0.31875 0.05246 0.31875 0.05246 C 0.31406 0.0587 0.30937 0.06494 0.30469 0.07118 C 0.30035 0.07696 0.30017 0.09429 0.29774 0.10215 C 0.2967 0.10562 0.29462 0.10839 0.29305 0.11139 C 0.28993 0.13751 0.28559 0.16201 0.27691 0.18558 C 0.2776 0.21655 0.27708 0.24752 0.27917 0.27849 C 0.27986 0.28935 0.28646 0.29281 0.2908 0.30021 C 0.30139 0.31847 0.30955 0.33557 0.32101 0.3529 C 0.32483 0.35868 0.33038 0.37463 0.33733 0.37463 " pathEditMode="relative" ptsTypes="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75 -0.14075 C -0.02483 -0.18697 -0.03941 -0.23504 -0.06302 -0.27063 C -0.06459 -0.27294 -0.07952 -0.29282 -0.08386 -0.29859 C -0.08663 -0.30229 -0.09063 -0.30391 -0.09323 -0.30784 C -0.09775 -0.31454 -0.10486 -0.32956 -0.10486 -0.32956 C -0.10747 -0.34019 -0.11146 -0.3499 -0.11424 -0.36053 C -0.11337 -0.36885 -0.11354 -0.37717 -0.11181 -0.38526 C -0.11111 -0.38873 -0.10851 -0.39127 -0.10712 -0.3945 C -0.09618 -0.42016 -0.08542 -0.43217 -0.06528 -0.44096 C -0.05538 -0.45182 -0.04913 -0.4606 -0.03733 -0.46568 C -0.02344 -0.48417 -0.03768 -0.46846 -0.00955 -0.48117 C -0.00295 -0.48417 0.0026 -0.49041 0.00903 -0.49365 C 0.02482 -0.50151 0.04132 -0.50775 0.05798 -0.51214 C 0.10121 -0.54657 0.21111 -0.51815 0.27187 -0.51537 C 0.30278 -0.50844 0.33125 -0.50266 0.36267 -0.49989 C 0.38159 -0.49665 0.3967 -0.49272 0.41614 -0.49041 C 0.41927 -0.48949 0.42239 -0.48856 0.42534 -0.48741 C 0.43003 -0.48556 0.43941 -0.48117 0.43941 -0.48117 C 0.44548 -0.47516 0.46475 -0.4502 0.46718 -0.44396 C 0.47309 -0.42848 0.46996 -0.43541 0.47656 -0.42247 C 0.47569 -0.4019 0.47795 -0.38064 0.47413 -0.36053 C 0.47291 -0.35406 0.46666 -0.35198 0.46267 -0.34805 C 0.45555 -0.34089 0.45017 -0.33326 0.44166 -0.32956 C 0.42569 -0.31523 0.43316 -0.31939 0.42066 -0.31408 C 0.41059 -0.30414 0.40642 -0.30345 0.39514 -0.29859 C 0.37778 -0.28311 0.35069 -0.28011 0.33003 -0.27687 C 0.31371 -0.26947 0.29809 -0.26277 0.28125 -0.25838 C 0.27812 -0.2563 0.27517 -0.25399 0.27187 -0.25214 C 0.26736 -0.2496 0.2625 -0.24868 0.25798 -0.2459 C 0.25538 -0.24428 0.25364 -0.24105 0.25104 -0.23966 C 0.24184 -0.23435 0.23021 -0.22857 0.22066 -0.22418 C 0.21198 -0.2154 0.20573 -0.21008 0.20208 -0.19645 C 0.20295 -0.18928 0.20208 -0.18119 0.20451 -0.17472 C 0.20712 -0.16802 0.21545 -0.17125 0.22066 -0.16848 C 0.22708 -0.16501 0.23316 -0.16039 0.23941 -0.15623 C 0.24375 -0.15323 0.25868 -0.1493 0.26493 -0.14676 C 0.28038 -0.14075 0.29739 -0.12966 0.31371 -0.12827 C 0.34774 -0.12526 0.38194 -0.12411 0.41614 -0.12203 C 0.42968 -0.10839 0.446 -0.10377 0.46024 -0.09106 C 0.46823 -0.06287 0.46354 -0.07373 0.47187 -0.05709 C 0.47343 -0.05085 0.475 -0.04484 0.47656 -0.0386 C 0.47725 -0.03536 0.47725 -0.03167 0.47882 -0.02912 C 0.48055 -0.02635 0.4835 -0.02519 0.48576 -0.02311 C 0.48958 -0.00324 0.4934 0.01825 0.50451 0.03258 C 0.51111 0.07742 0.50087 0.0164 0.51371 0.06355 C 0.51528 0.06956 0.51458 0.07626 0.51614 0.08227 C 0.5184 0.09082 0.52222 0.09868 0.52534 0.107 C 0.52639 0.11 0.52778 0.11624 0.52778 0.11624 " pathEditMode="relative" ptsTypes="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746548"/>
            <a:ext cx="76200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8622" y="2996952"/>
            <a:ext cx="7620000" cy="302433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1</a:t>
            </a:r>
            <a:r>
              <a:rPr lang="cs-CZ" dirty="0"/>
              <a:t>. Plzeň: Fraus, 2006, ISBN 80-7238-531-3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Pracovní list </a:t>
            </a:r>
            <a:r>
              <a:rPr lang="cs-CZ" dirty="0" err="1" smtClean="0"/>
              <a:t>Lektion</a:t>
            </a:r>
            <a:r>
              <a:rPr lang="cs-CZ" dirty="0" smtClean="0"/>
              <a:t> 8 –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/>
              <a:t>AUTOR NEUVEDEN. </a:t>
            </a:r>
            <a:r>
              <a:rPr lang="cs-CZ" i="1" dirty="0" err="1"/>
              <a:t>Languages</a:t>
            </a:r>
            <a:r>
              <a:rPr lang="cs-CZ" i="1" dirty="0"/>
              <a:t> online - </a:t>
            </a:r>
            <a:r>
              <a:rPr lang="cs-CZ" i="1" dirty="0" err="1"/>
              <a:t>German</a:t>
            </a:r>
            <a:r>
              <a:rPr lang="cs-CZ" dirty="0"/>
              <a:t> [online]. [cit. 24.3.2013]. Dostupný na WWW: http://</a:t>
            </a:r>
            <a:r>
              <a:rPr lang="cs-CZ" dirty="0" smtClean="0"/>
              <a:t>www.eduweb.vic.gov.au/languagesonline/german/sect19/no_6/no_6.htm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6972" y="26064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72146" y="244146"/>
            <a:ext cx="885202" cy="15024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338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199</TotalTime>
  <Words>472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Sousedství</vt:lpstr>
      <vt:lpstr>DEUTSCH MIT MAX LEKTION 8</vt:lpstr>
      <vt:lpstr>Prezentace aplikace PowerPoint</vt:lpstr>
      <vt:lpstr>Ordne zu:</vt:lpstr>
      <vt:lpstr>Hast du das richtig?</vt:lpstr>
      <vt:lpstr>Grammatik</vt:lpstr>
      <vt:lpstr>Ergänze das Verb möchten</vt:lpstr>
      <vt:lpstr>Augen und Haare – male das!</vt:lpstr>
      <vt:lpstr>Wer ist das?</vt:lpstr>
      <vt:lpstr>Briefe</vt:lpstr>
      <vt:lpstr>Welche Sätze sind richtig?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LEKTION 8</dc:title>
  <dc:creator>Maruška</dc:creator>
  <cp:lastModifiedBy>Maruška</cp:lastModifiedBy>
  <cp:revision>19</cp:revision>
  <dcterms:created xsi:type="dcterms:W3CDTF">2013-02-10T18:28:16Z</dcterms:created>
  <dcterms:modified xsi:type="dcterms:W3CDTF">2013-04-11T15:22:05Z</dcterms:modified>
</cp:coreProperties>
</file>