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993" autoAdjust="0"/>
  </p:normalViewPr>
  <p:slideViewPr>
    <p:cSldViewPr>
      <p:cViewPr varScale="1">
        <p:scale>
          <a:sx n="64" d="100"/>
          <a:sy n="64" d="100"/>
        </p:scale>
        <p:origin x="-15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0245B6A-9BE9-4B44-A6C5-FFA8BE8C0200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F052B38-7C80-43D3-80E9-46F75A03A0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245B6A-9BE9-4B44-A6C5-FFA8BE8C0200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052B38-7C80-43D3-80E9-46F75A03A0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245B6A-9BE9-4B44-A6C5-FFA8BE8C0200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052B38-7C80-43D3-80E9-46F75A03A0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245B6A-9BE9-4B44-A6C5-FFA8BE8C0200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052B38-7C80-43D3-80E9-46F75A03A0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245B6A-9BE9-4B44-A6C5-FFA8BE8C0200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052B38-7C80-43D3-80E9-46F75A03A0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245B6A-9BE9-4B44-A6C5-FFA8BE8C0200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052B38-7C80-43D3-80E9-46F75A03A0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245B6A-9BE9-4B44-A6C5-FFA8BE8C0200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052B38-7C80-43D3-80E9-46F75A03A0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0245B6A-9BE9-4B44-A6C5-FFA8BE8C0200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052B38-7C80-43D3-80E9-46F75A03A0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0245B6A-9BE9-4B44-A6C5-FFA8BE8C0200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F052B38-7C80-43D3-80E9-46F75A03A0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245B6A-9BE9-4B44-A6C5-FFA8BE8C0200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052B38-7C80-43D3-80E9-46F75A03A0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245B6A-9BE9-4B44-A6C5-FFA8BE8C0200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052B38-7C80-43D3-80E9-46F75A03A0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0245B6A-9BE9-4B44-A6C5-FFA8BE8C0200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F052B38-7C80-43D3-80E9-46F75A03A0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60648"/>
            <a:ext cx="3504733" cy="77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Group 173"/>
          <p:cNvGraphicFramePr>
            <a:graphicFrameLocks noGrp="1"/>
          </p:cNvGraphicFramePr>
          <p:nvPr/>
        </p:nvGraphicFramePr>
        <p:xfrm>
          <a:off x="1691680" y="1340768"/>
          <a:ext cx="5688632" cy="3806424"/>
        </p:xfrm>
        <a:graphic>
          <a:graphicData uri="http://schemas.openxmlformats.org/drawingml/2006/table">
            <a:tbl>
              <a:tblPr/>
              <a:tblGrid>
                <a:gridCol w="1634018"/>
                <a:gridCol w="4054614"/>
              </a:tblGrid>
              <a:tr h="28510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Ročník: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 2. ročník strojírenských učebních oborů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538535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 Typ šablony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44822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Vzdělávací obor: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Strojnictví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45130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Téma: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Vodní turbíny - prezentace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44822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Jméno autora: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Ing. Klára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Valouchová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449766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Vytvořeno dne: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19. 9. 2012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47517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Metodický popis,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  <a:p>
                      <a:pPr marL="273050" marR="0" lvl="0" indent="-2730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(anotace):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 Seznamuje s druhy a činností vodních turbín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360429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VY_32_INOVACE_45Va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34964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Registrační číslo: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CZ.1.07/1.5.00/34.0153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691680" y="5445224"/>
            <a:ext cx="6912768" cy="6463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Střední průmyslová škola a Střední odborné učiliště </a:t>
            </a:r>
            <a:r>
              <a:rPr lang="cs-CZ" dirty="0" err="1" smtClean="0">
                <a:solidFill>
                  <a:schemeClr val="tx1"/>
                </a:solidFill>
              </a:rPr>
              <a:t>Uničov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</a:p>
          <a:p>
            <a:r>
              <a:rPr lang="cs-CZ" smtClean="0">
                <a:solidFill>
                  <a:schemeClr val="tx1"/>
                </a:solidFill>
              </a:rPr>
              <a:t>Školní 164</a:t>
            </a: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/>
          <p:nvPr/>
        </p:nvPicPr>
        <p:blipFill>
          <a:blip r:embed="rId3" cstate="print"/>
          <a:srcRect l="14545" t="25000" r="69587" b="63824"/>
          <a:stretch>
            <a:fillRect/>
          </a:stretch>
        </p:blipFill>
        <p:spPr bwMode="auto">
          <a:xfrm>
            <a:off x="6948264" y="6021288"/>
            <a:ext cx="1258814" cy="577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4810539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točivé mechanické zařízení měnící energii vody v pohybovou energii a poté v mechanickou práci,</a:t>
            </a:r>
          </a:p>
          <a:p>
            <a:r>
              <a:rPr lang="cs-CZ" sz="2400" dirty="0" smtClean="0"/>
              <a:t>tvoří hlavní část vodních elektráren,</a:t>
            </a:r>
          </a:p>
          <a:p>
            <a:r>
              <a:rPr lang="cs-CZ" sz="2400" dirty="0" smtClean="0"/>
              <a:t>hlavní části:</a:t>
            </a:r>
          </a:p>
          <a:p>
            <a:pPr lvl="1"/>
            <a:r>
              <a:rPr lang="cs-CZ" sz="2400" b="1" dirty="0" smtClean="0"/>
              <a:t>rozváděcí ústrojí </a:t>
            </a:r>
            <a:r>
              <a:rPr lang="cs-CZ" sz="2400" dirty="0" smtClean="0"/>
              <a:t>(pevné) nebo </a:t>
            </a:r>
            <a:r>
              <a:rPr lang="cs-CZ" sz="2400" b="1" dirty="0" smtClean="0"/>
              <a:t>rozváděcí kolo </a:t>
            </a:r>
            <a:r>
              <a:rPr lang="cs-CZ" sz="2400" dirty="0" smtClean="0"/>
              <a:t>– přivádí vodu do oběžného kola,</a:t>
            </a:r>
          </a:p>
          <a:p>
            <a:pPr lvl="1"/>
            <a:r>
              <a:rPr lang="cs-CZ" sz="2400" b="1" dirty="0" smtClean="0"/>
              <a:t>oběžné kolo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rozdělení podle způsobu přeměny energie:</a:t>
            </a:r>
          </a:p>
          <a:p>
            <a:pPr lvl="1"/>
            <a:r>
              <a:rPr lang="cs-CZ" sz="2400" b="1" dirty="0" smtClean="0"/>
              <a:t>rovnotlaké</a:t>
            </a:r>
            <a:r>
              <a:rPr lang="cs-CZ" sz="2400" dirty="0" smtClean="0"/>
              <a:t> – tlak před a za oběžným kolem je stejný (</a:t>
            </a:r>
            <a:r>
              <a:rPr lang="cs-CZ" sz="2400" dirty="0" err="1" smtClean="0"/>
              <a:t>Peltonova</a:t>
            </a:r>
            <a:r>
              <a:rPr lang="cs-CZ" sz="2400" dirty="0" smtClean="0"/>
              <a:t> turbína),</a:t>
            </a:r>
          </a:p>
          <a:p>
            <a:pPr lvl="1"/>
            <a:r>
              <a:rPr lang="cs-CZ" sz="2400" b="1" dirty="0" smtClean="0"/>
              <a:t>přetlakové</a:t>
            </a:r>
            <a:r>
              <a:rPr lang="cs-CZ" sz="2400" dirty="0" smtClean="0"/>
              <a:t> – tlak vody za oběžným kolem je nižší než před oběžným kolem – pracuje s přetlakem (</a:t>
            </a:r>
            <a:r>
              <a:rPr lang="cs-CZ" sz="2400" dirty="0" err="1" smtClean="0"/>
              <a:t>Francisova</a:t>
            </a:r>
            <a:r>
              <a:rPr lang="cs-CZ" sz="2400" dirty="0" smtClean="0"/>
              <a:t>, Kaplanova a </a:t>
            </a:r>
            <a:r>
              <a:rPr lang="cs-CZ" sz="2400" dirty="0" err="1" smtClean="0"/>
              <a:t>Dériazova</a:t>
            </a:r>
            <a:r>
              <a:rPr lang="cs-CZ" sz="2400" dirty="0" smtClean="0"/>
              <a:t> turbína).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Vodní turbíny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268760"/>
            <a:ext cx="8964488" cy="473853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vhodná pro malé průtoky a velké spády (100 - 1000m),</a:t>
            </a:r>
          </a:p>
          <a:p>
            <a:r>
              <a:rPr lang="cs-CZ" sz="2400" dirty="0" smtClean="0"/>
              <a:t>voda proudí na oběžné lopatky z jedné nebo až 6 trysek, lopatky oběžného kola mají tvar dvojité misky,</a:t>
            </a:r>
          </a:p>
          <a:p>
            <a:r>
              <a:rPr lang="cs-CZ" sz="2400" dirty="0" smtClean="0"/>
              <a:t>výkon lze regulovat průtokem vody </a:t>
            </a:r>
          </a:p>
          <a:p>
            <a:pPr>
              <a:buNone/>
            </a:pPr>
            <a:r>
              <a:rPr lang="cs-CZ" sz="2400" dirty="0" smtClean="0"/>
              <a:t>   dopadající na lopatky oběžného kola </a:t>
            </a:r>
          </a:p>
          <a:p>
            <a:pPr>
              <a:buNone/>
            </a:pPr>
            <a:r>
              <a:rPr lang="cs-CZ" sz="2400" dirty="0" smtClean="0"/>
              <a:t>   – proud vody je ostřím misky rozdělen </a:t>
            </a:r>
          </a:p>
          <a:p>
            <a:pPr>
              <a:buNone/>
            </a:pPr>
            <a:r>
              <a:rPr lang="cs-CZ" sz="2400" dirty="0" smtClean="0"/>
              <a:t>   souměrně na obě strany a současně </a:t>
            </a:r>
          </a:p>
          <a:p>
            <a:pPr>
              <a:buNone/>
            </a:pPr>
            <a:r>
              <a:rPr lang="cs-CZ" sz="2400" dirty="0" smtClean="0"/>
              <a:t>   odchýlen do protisměru,</a:t>
            </a:r>
          </a:p>
          <a:p>
            <a:pPr>
              <a:buNone/>
            </a:pPr>
            <a:r>
              <a:rPr lang="cs-CZ" sz="2400" dirty="0" smtClean="0"/>
              <a:t>   – změnou směru dochází ke vzniku </a:t>
            </a:r>
          </a:p>
          <a:p>
            <a:pPr>
              <a:buNone/>
            </a:pPr>
            <a:r>
              <a:rPr lang="cs-CZ" sz="2400" dirty="0" smtClean="0"/>
              <a:t>   vysokého tlaku, který je hnací silou </a:t>
            </a:r>
          </a:p>
          <a:p>
            <a:pPr>
              <a:buNone/>
            </a:pPr>
            <a:r>
              <a:rPr lang="cs-CZ" sz="2400" dirty="0" smtClean="0"/>
              <a:t>   turbíny – otáčí oběžné kolo.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Peltonova</a:t>
            </a:r>
            <a:r>
              <a:rPr lang="cs-CZ" sz="3200" dirty="0" smtClean="0"/>
              <a:t> turbína (rovnotlaká)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b="3470"/>
          <a:stretch>
            <a:fillRect/>
          </a:stretch>
        </p:blipFill>
        <p:spPr bwMode="auto">
          <a:xfrm>
            <a:off x="6372200" y="2636912"/>
            <a:ext cx="2223917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340768"/>
            <a:ext cx="8892480" cy="466652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vhodná pro spády 2 – 80 m při dostatečném průtoku,</a:t>
            </a:r>
          </a:p>
          <a:p>
            <a:r>
              <a:rPr lang="cs-CZ" sz="2400" dirty="0" smtClean="0"/>
              <a:t>oběžné kolo má tvar 3 – 10 </a:t>
            </a:r>
            <a:r>
              <a:rPr lang="cs-CZ" sz="2400" dirty="0" err="1" smtClean="0"/>
              <a:t>křídlé</a:t>
            </a:r>
            <a:r>
              <a:rPr lang="cs-CZ" sz="2400" dirty="0" smtClean="0"/>
              <a:t> vrtule s natáčivými lopatkami,</a:t>
            </a:r>
          </a:p>
          <a:p>
            <a:r>
              <a:rPr lang="cs-CZ" sz="2400" dirty="0" smtClean="0"/>
              <a:t>regulace výkonu je prováděna </a:t>
            </a:r>
          </a:p>
          <a:p>
            <a:pPr>
              <a:buNone/>
            </a:pPr>
            <a:r>
              <a:rPr lang="cs-CZ" sz="2400" dirty="0" smtClean="0"/>
              <a:t>   natáčením rozváděcích lopatek</a:t>
            </a:r>
          </a:p>
          <a:p>
            <a:pPr>
              <a:buNone/>
            </a:pPr>
            <a:r>
              <a:rPr lang="cs-CZ" sz="2400" dirty="0" smtClean="0"/>
              <a:t>   a s nimi souhlasně i lopatek </a:t>
            </a:r>
          </a:p>
          <a:p>
            <a:pPr>
              <a:buNone/>
            </a:pPr>
            <a:r>
              <a:rPr lang="cs-CZ" sz="2400" dirty="0" smtClean="0"/>
              <a:t>   oběžného kola, </a:t>
            </a:r>
          </a:p>
          <a:p>
            <a:r>
              <a:rPr lang="cs-CZ" sz="2400" dirty="0" smtClean="0"/>
              <a:t>náboj kola má velký průměr </a:t>
            </a:r>
          </a:p>
          <a:p>
            <a:pPr>
              <a:buNone/>
            </a:pPr>
            <a:r>
              <a:rPr lang="cs-CZ" sz="2400" dirty="0" smtClean="0"/>
              <a:t>   – obsahuje natáčecí zařízení lopatek,</a:t>
            </a:r>
          </a:p>
          <a:p>
            <a:r>
              <a:rPr lang="cs-CZ" sz="2400" dirty="0" smtClean="0"/>
              <a:t>vysoká účinnost i při malém zatížení.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Kaplanova turbína (přetlaková)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5297" t="6665" b="18355"/>
          <a:stretch>
            <a:fillRect/>
          </a:stretch>
        </p:blipFill>
        <p:spPr bwMode="auto">
          <a:xfrm>
            <a:off x="6084168" y="2492896"/>
            <a:ext cx="2574930" cy="3624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466652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Používá se pro spády 1 – 500 m,</a:t>
            </a:r>
          </a:p>
          <a:p>
            <a:r>
              <a:rPr lang="cs-CZ" sz="2400" dirty="0" smtClean="0"/>
              <a:t>oběžné kolo má pevné zakřivené lopatky 12 - 18,</a:t>
            </a:r>
          </a:p>
          <a:p>
            <a:r>
              <a:rPr lang="cs-CZ" sz="2400" dirty="0" smtClean="0"/>
              <a:t>regulace výkonu se provádí změnou </a:t>
            </a:r>
          </a:p>
          <a:p>
            <a:pPr>
              <a:buNone/>
            </a:pPr>
            <a:r>
              <a:rPr lang="cs-CZ" sz="2400" dirty="0" smtClean="0"/>
              <a:t>   průtočného množství vody, která se řídí </a:t>
            </a:r>
          </a:p>
          <a:p>
            <a:pPr>
              <a:buNone/>
            </a:pPr>
            <a:r>
              <a:rPr lang="cs-CZ" sz="2400" dirty="0" smtClean="0"/>
              <a:t>   natáčivými lopatkami rozváděcího kola </a:t>
            </a:r>
          </a:p>
          <a:p>
            <a:pPr>
              <a:buNone/>
            </a:pPr>
            <a:r>
              <a:rPr lang="cs-CZ" sz="2400" dirty="0" smtClean="0"/>
              <a:t>   (pevné),</a:t>
            </a:r>
          </a:p>
          <a:p>
            <a:pPr>
              <a:buNone/>
            </a:pPr>
            <a:r>
              <a:rPr lang="cs-CZ" sz="2400" dirty="0" smtClean="0"/>
              <a:t>   - při optimálním úhlu natočení lopatek </a:t>
            </a:r>
          </a:p>
          <a:p>
            <a:pPr>
              <a:buNone/>
            </a:pPr>
            <a:r>
              <a:rPr lang="cs-CZ" sz="2400" dirty="0" smtClean="0"/>
              <a:t>      je účinnost turbíny nejvyšší</a:t>
            </a:r>
            <a:r>
              <a:rPr lang="cs-CZ" sz="2400" dirty="0" smtClean="0">
                <a:latin typeface="Arial" pitchFamily="34" charset="0"/>
              </a:rPr>
              <a:t>.</a:t>
            </a:r>
            <a:br>
              <a:rPr lang="cs-CZ" sz="2400" dirty="0" smtClean="0">
                <a:latin typeface="Arial" pitchFamily="34" charset="0"/>
              </a:rPr>
            </a:br>
            <a:endParaRPr lang="cs-CZ" sz="2400" dirty="0" smtClean="0"/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Francisova</a:t>
            </a:r>
            <a:r>
              <a:rPr lang="cs-CZ" sz="3200" dirty="0" smtClean="0"/>
              <a:t> turbína (přetlaková)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276872"/>
            <a:ext cx="2187217" cy="3888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73853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 vhodná pro spády 40 až 120 m a střední průtočná množství vody,</a:t>
            </a:r>
          </a:p>
          <a:p>
            <a:r>
              <a:rPr lang="cs-CZ" sz="2400" dirty="0" smtClean="0"/>
              <a:t>lopatky rozváděcího a oběžného kola jsou nastavitelné, </a:t>
            </a:r>
          </a:p>
          <a:p>
            <a:r>
              <a:rPr lang="cs-CZ" sz="2400" dirty="0" smtClean="0"/>
              <a:t>konstrukčně se jedná o Kaplanovu turbínu - rotor má ale větší průměr a proto na něm může být uloženo více oběžných lopatek,</a:t>
            </a:r>
          </a:p>
          <a:p>
            <a:r>
              <a:rPr lang="cs-CZ" sz="2400" dirty="0" smtClean="0"/>
              <a:t>je často užívána jako reverzní – při opačném smyslu otáčení může pracovat jako turbina nebo čerpadlo.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Dériazova</a:t>
            </a:r>
            <a:r>
              <a:rPr lang="cs-CZ" sz="3200" dirty="0" smtClean="0"/>
              <a:t> turbína (přetlaková)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Obrázky – vlastní tvorba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1786</TotalTime>
  <Words>438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Vodní turbíny</vt:lpstr>
      <vt:lpstr>Peltonova turbína (rovnotlaká)</vt:lpstr>
      <vt:lpstr>Kaplanova turbína (přetlaková)</vt:lpstr>
      <vt:lpstr>Francisova turbína (přetlaková)</vt:lpstr>
      <vt:lpstr>Dériazova turbína (přetlaková)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 Valouchová</dc:creator>
  <cp:lastModifiedBy>Klára Valouchová</cp:lastModifiedBy>
  <cp:revision>32</cp:revision>
  <dcterms:created xsi:type="dcterms:W3CDTF">2012-10-08T03:12:27Z</dcterms:created>
  <dcterms:modified xsi:type="dcterms:W3CDTF">2012-12-22T07:44:11Z</dcterms:modified>
</cp:coreProperties>
</file>