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66" r:id="rId3"/>
    <p:sldId id="268" r:id="rId4"/>
    <p:sldId id="276" r:id="rId5"/>
    <p:sldId id="275" r:id="rId6"/>
    <p:sldId id="273" r:id="rId7"/>
    <p:sldId id="271" r:id="rId8"/>
    <p:sldId id="277" r:id="rId9"/>
    <p:sldId id="278" r:id="rId10"/>
    <p:sldId id="279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5" d="100"/>
          <a:sy n="65" d="100"/>
        </p:scale>
        <p:origin x="-154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38672A-9B66-43FC-9D36-81F40F22429C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15C810-3802-4F8F-862D-DB88DC51E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1824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15C810-3802-4F8F-862D-DB88DC51EF8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15C810-3802-4F8F-862D-DB88DC51EF8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15C810-3802-4F8F-862D-DB88DC51EF8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C16F841-AEB7-40C9-87D2-67194AF0AF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C503954-F9FD-4427-919E-1C11A2609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4.xml"/><Relationship Id="rId7" Type="http://schemas.openxmlformats.org/officeDocument/2006/relationships/slide" Target="slide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10" Type="http://schemas.openxmlformats.org/officeDocument/2006/relationships/slide" Target="slide11.xml"/><Relationship Id="rId4" Type="http://schemas.openxmlformats.org/officeDocument/2006/relationships/slide" Target="slide5.xml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6/69/Curtis-turbi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slide" Target="slide3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5/53/Schiffsturbin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4-Stroke-Engine.gif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slide" Target="slide3.xml"/><Relationship Id="rId5" Type="http://schemas.openxmlformats.org/officeDocument/2006/relationships/image" Target="../media/image10.png"/><Relationship Id="rId4" Type="http://schemas.openxmlformats.org/officeDocument/2006/relationships/image" Target="../media/image9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c/Rolls_Royce_RB.199_3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slide" Target="slide3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1/Space_Shuttle_Columbia_launching.jpg" TargetMode="Externa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04664"/>
            <a:ext cx="3504733" cy="77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173"/>
          <p:cNvGraphicFramePr>
            <a:graphicFrameLocks noGrp="1"/>
          </p:cNvGraphicFramePr>
          <p:nvPr/>
        </p:nvGraphicFramePr>
        <p:xfrm>
          <a:off x="2411760" y="1556792"/>
          <a:ext cx="6264696" cy="386909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799488"/>
                <a:gridCol w="4465208"/>
              </a:tblGrid>
              <a:tr h="28510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Ročník: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kern="1200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 2. ročník strojírenských učebních oborů</a:t>
                      </a:r>
                      <a:endParaRPr kumimoji="0" lang="cs-CZ" sz="14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</a:tr>
              <a:tr h="53853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 Typ šablony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</a:tr>
              <a:tr h="44822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Vzdělávací obor: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Strojnictví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</a:tr>
              <a:tr h="45130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Téma: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1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Tepelné motory - prezentace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</a:tr>
              <a:tr h="44822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Jméno autora: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Ing. Klára </a:t>
                      </a:r>
                      <a:r>
                        <a:rPr kumimoji="0" lang="cs-CZ" sz="1400" u="none" strike="noStrike" cap="none" normalizeH="0" baseline="0" dirty="0" err="1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Valouchová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</a:tr>
              <a:tr h="449766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Vytvořeno dne: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27. 9. 2012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</a:tr>
              <a:tr h="47517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Metodický popis,</a:t>
                      </a:r>
                    </a:p>
                    <a:p>
                      <a:pPr marL="273050" marR="0" lvl="0" indent="-2730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(anotace):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Seznamuje s druhy a činností tepelných motorů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</a:tr>
              <a:tr h="360429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Číslo materiálu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VY_32_INOVACE_48Va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</a:tr>
              <a:tr h="34964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Registrační číslo: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</a:rPr>
                        <a:t>CZ.1.07/1.5.00/34.0153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928829" y="5805264"/>
            <a:ext cx="5904656" cy="5847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Střední průmyslová škola a Střední odborné učiliště Uničov,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Školní 164</a:t>
            </a:r>
          </a:p>
        </p:txBody>
      </p:sp>
      <p:pic>
        <p:nvPicPr>
          <p:cNvPr id="9" name="Obrázek 8"/>
          <p:cNvPicPr/>
          <p:nvPr/>
        </p:nvPicPr>
        <p:blipFill>
          <a:blip r:embed="rId3" cstate="print"/>
          <a:srcRect l="14545" t="25000" r="69587" b="63824"/>
          <a:stretch>
            <a:fillRect/>
          </a:stretch>
        </p:blipFill>
        <p:spPr bwMode="auto">
          <a:xfrm>
            <a:off x="7812360" y="5805264"/>
            <a:ext cx="1079925" cy="577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Tepelné motory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8280920" cy="507342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mění přijatou chemickou energii v mechanickou, </a:t>
            </a:r>
          </a:p>
          <a:p>
            <a:r>
              <a:rPr lang="cs-CZ" sz="2800" dirty="0" smtClean="0"/>
              <a:t>pracovní látka – vodní pára (parní kotel), palivo,</a:t>
            </a:r>
          </a:p>
          <a:p>
            <a:r>
              <a:rPr lang="cs-CZ" sz="2800" dirty="0" smtClean="0"/>
              <a:t>při průchodu pracovní látky tepelným motorem se mění její tlak, teplota (klesají) a objem (roste), tzn. dochází k přeměně tepelné energie v mechanickou, která je odváděna klikovým mechanismem (pístové motory) nebo lopatkovým kolem (turbíny), </a:t>
            </a:r>
          </a:p>
          <a:p>
            <a:pPr lvl="1"/>
            <a:r>
              <a:rPr lang="cs-CZ" sz="2800" dirty="0" smtClean="0"/>
              <a:t>tento opakující se děj se nazývá pracovní cyklus motoru.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Tepelné motory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003232" cy="5349208"/>
          </a:xfrm>
        </p:spPr>
        <p:txBody>
          <a:bodyPr>
            <a:normAutofit/>
          </a:bodyPr>
          <a:lstStyle/>
          <a:p>
            <a:r>
              <a:rPr lang="cs-CZ" sz="2600" dirty="0" smtClean="0"/>
              <a:t>rozdělení podle druhu spalování paliva</a:t>
            </a:r>
          </a:p>
          <a:p>
            <a:pPr lvl="1"/>
            <a:r>
              <a:rPr lang="cs-CZ" sz="2600" dirty="0" smtClean="0"/>
              <a:t>motory s vnějším spalováním:</a:t>
            </a:r>
          </a:p>
          <a:p>
            <a:pPr lvl="2"/>
            <a:r>
              <a:rPr lang="cs-CZ" sz="2600" dirty="0" smtClean="0">
                <a:hlinkClick r:id="rId3" action="ppaction://hlinksldjump"/>
              </a:rPr>
              <a:t>parní stroj</a:t>
            </a:r>
          </a:p>
          <a:p>
            <a:pPr lvl="2"/>
            <a:r>
              <a:rPr lang="cs-CZ" sz="2600" dirty="0" smtClean="0">
                <a:hlinkClick r:id="rId4" action="ppaction://hlinksldjump"/>
              </a:rPr>
              <a:t>parní turbína</a:t>
            </a:r>
            <a:endParaRPr lang="cs-CZ" sz="2600" dirty="0" smtClean="0"/>
          </a:p>
          <a:p>
            <a:pPr lvl="2"/>
            <a:r>
              <a:rPr lang="cs-CZ" sz="2600" dirty="0" smtClean="0">
                <a:hlinkClick r:id="rId5" action="ppaction://hlinksldjump"/>
              </a:rPr>
              <a:t>plynová turbína</a:t>
            </a:r>
            <a:endParaRPr lang="cs-CZ" sz="2600" dirty="0" smtClean="0"/>
          </a:p>
          <a:p>
            <a:pPr lvl="1"/>
            <a:r>
              <a:rPr lang="cs-CZ" sz="2600" dirty="0" smtClean="0"/>
              <a:t>motory s vnitřním spalováním:</a:t>
            </a:r>
          </a:p>
          <a:p>
            <a:pPr lvl="2"/>
            <a:r>
              <a:rPr lang="cs-CZ" sz="2600" dirty="0" smtClean="0">
                <a:hlinkClick r:id="rId6" action="ppaction://hlinksldjump"/>
              </a:rPr>
              <a:t>spalovací motor</a:t>
            </a:r>
            <a:r>
              <a:rPr lang="cs-CZ" sz="2600" dirty="0" smtClean="0"/>
              <a:t>: vznětový, zážehový</a:t>
            </a:r>
          </a:p>
          <a:p>
            <a:pPr lvl="2"/>
            <a:r>
              <a:rPr lang="cs-CZ" sz="2600" dirty="0" smtClean="0"/>
              <a:t>tryskové (reakční) motory: </a:t>
            </a:r>
            <a:r>
              <a:rPr lang="cs-CZ" sz="2600" dirty="0" smtClean="0">
                <a:hlinkClick r:id="rId7" action="ppaction://hlinksldjump"/>
              </a:rPr>
              <a:t>spalovací turbína</a:t>
            </a:r>
            <a:endParaRPr lang="cs-CZ" sz="2600" dirty="0" smtClean="0"/>
          </a:p>
          <a:p>
            <a:pPr lvl="2">
              <a:buNone/>
            </a:pPr>
            <a:r>
              <a:rPr lang="cs-CZ" sz="2600" dirty="0" smtClean="0"/>
              <a:t>      		 		     </a:t>
            </a:r>
            <a:r>
              <a:rPr lang="cs-CZ" sz="2600" dirty="0" smtClean="0">
                <a:hlinkClick r:id="rId8" action="ppaction://hlinksldjump"/>
              </a:rPr>
              <a:t>proudový motor </a:t>
            </a:r>
            <a:endParaRPr lang="cs-CZ" sz="2600" dirty="0" smtClean="0"/>
          </a:p>
          <a:p>
            <a:pPr lvl="2">
              <a:buNone/>
            </a:pPr>
            <a:r>
              <a:rPr lang="cs-CZ" sz="2600" dirty="0" smtClean="0"/>
              <a:t>			      		     </a:t>
            </a:r>
            <a:r>
              <a:rPr lang="cs-CZ" sz="2600" dirty="0" smtClean="0">
                <a:hlinkClick r:id="rId9" action="ppaction://hlinksldjump"/>
              </a:rPr>
              <a:t>raketový motor</a:t>
            </a:r>
            <a:endParaRPr lang="cs-CZ" sz="2600" dirty="0" smtClean="0">
              <a:hlinkClick r:id="rId8" action="ppaction://hlinksldjump"/>
            </a:endParaRPr>
          </a:p>
          <a:p>
            <a:endParaRPr lang="cs-CZ" dirty="0"/>
          </a:p>
        </p:txBody>
      </p:sp>
      <p:sp>
        <p:nvSpPr>
          <p:cNvPr id="4" name="Šrafovaná šipka doprava 3">
            <a:hlinkClick r:id="rId10" action="ppaction://hlinksldjump"/>
          </p:cNvPr>
          <p:cNvSpPr/>
          <p:nvPr/>
        </p:nvSpPr>
        <p:spPr>
          <a:xfrm>
            <a:off x="8244408" y="5877272"/>
            <a:ext cx="432048" cy="2160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Parní stroj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931224" cy="2952328"/>
          </a:xfrm>
        </p:spPr>
        <p:txBody>
          <a:bodyPr/>
          <a:lstStyle/>
          <a:p>
            <a:pPr>
              <a:defRPr/>
            </a:pPr>
            <a:r>
              <a:rPr lang="cs-CZ" sz="2600" dirty="0" smtClean="0"/>
              <a:t>je pístový stroj přeměňující tepelnou energii vodní páry na energii mechanickou nejčastěji rotačním pohybem,</a:t>
            </a:r>
          </a:p>
          <a:p>
            <a:pPr>
              <a:defRPr/>
            </a:pPr>
            <a:r>
              <a:rPr lang="cs-CZ" sz="2600" dirty="0" smtClean="0"/>
              <a:t>použití: parní lokomotivy, parník, parní automobil, atd.,</a:t>
            </a:r>
          </a:p>
          <a:p>
            <a:pPr>
              <a:defRPr/>
            </a:pPr>
            <a:r>
              <a:rPr lang="cs-CZ" sz="2600" dirty="0" smtClean="0"/>
              <a:t>účinnost asi 15%.</a:t>
            </a:r>
          </a:p>
          <a:p>
            <a:endParaRPr lang="cs-CZ" dirty="0"/>
          </a:p>
        </p:txBody>
      </p:sp>
      <p:pic>
        <p:nvPicPr>
          <p:cNvPr id="6146" name="Picture 2" descr="http://upload.wikimedia.org/wikipedia/commons/f/f0/Steam_engine_in_action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1164" y="3966129"/>
            <a:ext cx="3641673" cy="236997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44208" y="57332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6" name="Šrafovaná šipka doprava 5">
            <a:hlinkClick r:id="rId3" action="ppaction://hlinksldjump"/>
          </p:cNvPr>
          <p:cNvSpPr/>
          <p:nvPr/>
        </p:nvSpPr>
        <p:spPr>
          <a:xfrm>
            <a:off x="8244408" y="5877272"/>
            <a:ext cx="432048" cy="2160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Parní turbína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19256" cy="5277200"/>
          </a:xfrm>
        </p:spPr>
        <p:txBody>
          <a:bodyPr>
            <a:normAutofit/>
          </a:bodyPr>
          <a:lstStyle/>
          <a:p>
            <a:r>
              <a:rPr lang="cs-CZ" dirty="0" smtClean="0"/>
              <a:t>převádí tepelnou a kinetickou energii páry na mechanický rotační pohyb přenášený na hřídel stroje,</a:t>
            </a:r>
          </a:p>
          <a:p>
            <a:r>
              <a:rPr lang="cs-CZ" dirty="0" smtClean="0"/>
              <a:t>skládá se z jednoho nebo několika lopatkových kol, </a:t>
            </a:r>
          </a:p>
          <a:p>
            <a:r>
              <a:rPr lang="cs-CZ" dirty="0" smtClean="0"/>
              <a:t>princip: horká pára dopadá velkou rychlostí na lopatky turbíny a uvádí ji do pohybu,</a:t>
            </a:r>
          </a:p>
          <a:p>
            <a:r>
              <a:rPr lang="cs-CZ" dirty="0" smtClean="0"/>
              <a:t>použití: tepelné, jaderné elektrárny, lodní pohon,</a:t>
            </a:r>
          </a:p>
          <a:p>
            <a:r>
              <a:rPr lang="cs-CZ" dirty="0" smtClean="0"/>
              <a:t>účinnost asi 35%.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File:Curtis-turbi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7673" y="4293096"/>
            <a:ext cx="2416175" cy="21221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03848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  <p:pic>
        <p:nvPicPr>
          <p:cNvPr id="4100" name="Picture 4" descr="File:Schiffsturbin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4151240"/>
            <a:ext cx="3240360" cy="2252050"/>
          </a:xfrm>
          <a:prstGeom prst="rect">
            <a:avLst/>
          </a:prstGeom>
          <a:noFill/>
        </p:spPr>
      </p:pic>
      <p:sp>
        <p:nvSpPr>
          <p:cNvPr id="8" name="Šrafovaná šipka doprava 7">
            <a:hlinkClick r:id="rId6" action="ppaction://hlinksldjump"/>
          </p:cNvPr>
          <p:cNvSpPr/>
          <p:nvPr/>
        </p:nvSpPr>
        <p:spPr>
          <a:xfrm>
            <a:off x="8244408" y="5877272"/>
            <a:ext cx="432048" cy="2160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Plynová turbína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859216" cy="5277200"/>
          </a:xfrm>
        </p:spPr>
        <p:txBody>
          <a:bodyPr/>
          <a:lstStyle/>
          <a:p>
            <a:r>
              <a:rPr lang="cs-CZ" dirty="0" smtClean="0"/>
              <a:t>mění tepelnou energii plynů na mechanickou práci,</a:t>
            </a:r>
          </a:p>
          <a:p>
            <a:r>
              <a:rPr lang="cs-CZ" dirty="0" smtClean="0"/>
              <a:t>pracovní látkou jsou plyny procházející kompresorem, poté ohřívačem a nakonec turbínou,</a:t>
            </a:r>
          </a:p>
          <a:p>
            <a:r>
              <a:rPr lang="cs-CZ" dirty="0" smtClean="0"/>
              <a:t>použití: spalovací motory, letectví, raketová technika, jaderná technika, atd.,</a:t>
            </a:r>
          </a:p>
          <a:p>
            <a:r>
              <a:rPr lang="cs-CZ" dirty="0" smtClean="0"/>
              <a:t>účinnost do 35%.</a:t>
            </a:r>
            <a:endParaRPr lang="cs-CZ" dirty="0"/>
          </a:p>
        </p:txBody>
      </p:sp>
      <p:pic>
        <p:nvPicPr>
          <p:cNvPr id="3074" name="Picture 2" descr="http://upload.wikimedia.org/wikipedia/commons/9/9e/Rolls_Royse_152.JPG"/>
          <p:cNvPicPr>
            <a:picLocks noChangeAspect="1" noChangeArrowheads="1"/>
          </p:cNvPicPr>
          <p:nvPr/>
        </p:nvPicPr>
        <p:blipFill>
          <a:blip r:embed="rId2" cstate="print"/>
          <a:srcRect l="2013" t="18182" r="5405"/>
          <a:stretch>
            <a:fillRect/>
          </a:stretch>
        </p:blipFill>
        <p:spPr bwMode="auto">
          <a:xfrm>
            <a:off x="2609116" y="3933056"/>
            <a:ext cx="3925769" cy="23042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588224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7" name="Šrafovaná šipka doprava 6">
            <a:hlinkClick r:id="rId3" action="ppaction://hlinksldjump"/>
          </p:cNvPr>
          <p:cNvSpPr/>
          <p:nvPr/>
        </p:nvSpPr>
        <p:spPr>
          <a:xfrm>
            <a:off x="8244408" y="5877272"/>
            <a:ext cx="432048" cy="2160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Spalovací motor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147248" cy="52051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získává teplo hořením pracovní látky,</a:t>
            </a:r>
          </a:p>
          <a:p>
            <a:r>
              <a:rPr lang="cs-CZ" dirty="0" smtClean="0"/>
              <a:t>přeměňuje spalováním chemickou energii paliva na mechanickou energii,</a:t>
            </a:r>
          </a:p>
          <a:p>
            <a:r>
              <a:rPr lang="cs-CZ" dirty="0" smtClean="0"/>
              <a:t>rozdělení podle zapálení směsi:</a:t>
            </a:r>
          </a:p>
          <a:p>
            <a:pPr lvl="1"/>
            <a:r>
              <a:rPr lang="cs-CZ" dirty="0" smtClean="0"/>
              <a:t>vznětové (naftové motory)</a:t>
            </a:r>
          </a:p>
          <a:p>
            <a:pPr lvl="1"/>
            <a:r>
              <a:rPr lang="cs-CZ" dirty="0" smtClean="0"/>
              <a:t>zážehové (benzínové motory)</a:t>
            </a:r>
          </a:p>
          <a:p>
            <a:r>
              <a:rPr lang="cs-CZ" dirty="0" smtClean="0"/>
              <a:t>podle pracovního oběhu:</a:t>
            </a:r>
          </a:p>
          <a:p>
            <a:pPr lvl="1"/>
            <a:r>
              <a:rPr lang="cs-CZ" dirty="0" smtClean="0"/>
              <a:t>2 – doby (1 – sání, komprese, </a:t>
            </a:r>
          </a:p>
          <a:p>
            <a:pPr lvl="1">
              <a:buNone/>
            </a:pPr>
            <a:r>
              <a:rPr lang="cs-CZ" dirty="0" smtClean="0"/>
              <a:t>			2 – expanze, výfuk)</a:t>
            </a:r>
          </a:p>
          <a:p>
            <a:pPr lvl="1"/>
            <a:r>
              <a:rPr lang="cs-CZ" dirty="0" smtClean="0"/>
              <a:t>4 – doby (1 - sání, </a:t>
            </a:r>
          </a:p>
          <a:p>
            <a:pPr lvl="1">
              <a:buNone/>
            </a:pPr>
            <a:r>
              <a:rPr lang="cs-CZ" dirty="0" smtClean="0"/>
              <a:t>			2 - komprese, </a:t>
            </a:r>
          </a:p>
          <a:p>
            <a:pPr lvl="1">
              <a:buNone/>
            </a:pPr>
            <a:r>
              <a:rPr lang="cs-CZ" dirty="0" smtClean="0"/>
              <a:t>			3 - expanze, </a:t>
            </a:r>
          </a:p>
          <a:p>
            <a:pPr lvl="1">
              <a:buNone/>
            </a:pPr>
            <a:r>
              <a:rPr lang="cs-CZ" dirty="0" smtClean="0"/>
              <a:t>			4 - výfuk)</a:t>
            </a:r>
            <a:endParaRPr lang="cs-CZ" dirty="0"/>
          </a:p>
        </p:txBody>
      </p:sp>
      <p:pic>
        <p:nvPicPr>
          <p:cNvPr id="2052" name="Picture 4" descr="Close">
            <a:hlinkClick r:id="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2393950"/>
            <a:ext cx="180975" cy="180975"/>
          </a:xfrm>
          <a:prstGeom prst="rect">
            <a:avLst/>
          </a:prstGeom>
          <a:noFill/>
        </p:spPr>
      </p:pic>
      <p:pic>
        <p:nvPicPr>
          <p:cNvPr id="2053" name="Picture 5" descr="http://upload.wikimedia.org/wikipedia/commons/a/a6/4-Stroke-Engine.gif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564904"/>
            <a:ext cx="1466850" cy="3181351"/>
          </a:xfrm>
          <a:prstGeom prst="rect">
            <a:avLst/>
          </a:prstGeom>
          <a:noFill/>
        </p:spPr>
      </p:pic>
      <p:pic>
        <p:nvPicPr>
          <p:cNvPr id="2054" name="Picture 6" descr="http://bits.wikimedia.org/static-1.21wmf1/skins/common/images/magnify-clip.png">
            <a:hlinkClick r:id="rId3" tooltip="Zvětšit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5" y="1570038"/>
            <a:ext cx="142875" cy="10477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596336" y="52292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10" name="Šrafovaná šipka doprava 9">
            <a:hlinkClick r:id="rId6" action="ppaction://hlinksldjump"/>
          </p:cNvPr>
          <p:cNvSpPr/>
          <p:nvPr/>
        </p:nvSpPr>
        <p:spPr>
          <a:xfrm>
            <a:off x="8244408" y="5877272"/>
            <a:ext cx="432048" cy="2160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77809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Spalovací turbína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931224" cy="5205192"/>
          </a:xfrm>
        </p:spPr>
        <p:txBody>
          <a:bodyPr>
            <a:normAutofit/>
          </a:bodyPr>
          <a:lstStyle/>
          <a:p>
            <a:r>
              <a:rPr lang="cs-CZ" dirty="0" smtClean="0"/>
              <a:t>je plynová turbína s vnitřním spalováním,</a:t>
            </a:r>
          </a:p>
          <a:p>
            <a:r>
              <a:rPr lang="cs-CZ" dirty="0" smtClean="0"/>
              <a:t>palivo prochází kompresorem, poté spalovací komorou a nakonec turbínou,</a:t>
            </a:r>
          </a:p>
          <a:p>
            <a:r>
              <a:rPr lang="cs-CZ" dirty="0" smtClean="0"/>
              <a:t>spaliny předávají lopatkám turbíny svou kinetickou energii.</a:t>
            </a:r>
          </a:p>
        </p:txBody>
      </p:sp>
      <p:pic>
        <p:nvPicPr>
          <p:cNvPr id="26628" name="Picture 4" descr="File:Rolls Royce RB.199 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8998" y="3736470"/>
            <a:ext cx="3846004" cy="25624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588224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6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11" name="Šrafovaná šipka doprava 10">
            <a:hlinkClick r:id="rId5" action="ppaction://hlinksldjump"/>
          </p:cNvPr>
          <p:cNvSpPr/>
          <p:nvPr/>
        </p:nvSpPr>
        <p:spPr>
          <a:xfrm>
            <a:off x="8244408" y="5877272"/>
            <a:ext cx="432048" cy="2160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Proudový motor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003232" cy="5205192"/>
          </a:xfrm>
        </p:spPr>
        <p:txBody>
          <a:bodyPr>
            <a:normAutofit/>
          </a:bodyPr>
          <a:lstStyle/>
          <a:p>
            <a:r>
              <a:rPr lang="cs-CZ" sz="2300" dirty="0" smtClean="0"/>
              <a:t>spaliny vycházející z motoru působí silou s opačným směrem na motor, který tím ženou vpřed,</a:t>
            </a:r>
          </a:p>
          <a:p>
            <a:r>
              <a:rPr lang="cs-CZ" sz="2300" dirty="0" smtClean="0"/>
              <a:t>vzduch je nasáván kompresorem (stlačuje vzduch - ohřev) a následně putuje do spalovací komory (do vzduchu vstřikuje palivo),</a:t>
            </a:r>
          </a:p>
          <a:p>
            <a:r>
              <a:rPr lang="cs-CZ" sz="2300" dirty="0" smtClean="0"/>
              <a:t>zažehnutím směsi se uvolní tepelná energie a horké plyny, vycházející ze spalovací komory,  roztáčejí turbínu</a:t>
            </a:r>
          </a:p>
          <a:p>
            <a:pPr>
              <a:buNone/>
            </a:pPr>
            <a:r>
              <a:rPr lang="cs-CZ" sz="2300" dirty="0" smtClean="0"/>
              <a:t>	 – tím vzniká</a:t>
            </a:r>
          </a:p>
          <a:p>
            <a:pPr>
              <a:buNone/>
            </a:pPr>
            <a:r>
              <a:rPr lang="cs-CZ" sz="2300" dirty="0" smtClean="0"/>
              <a:t>	    tah motoru.</a:t>
            </a:r>
          </a:p>
          <a:p>
            <a:endParaRPr lang="cs-CZ" dirty="0"/>
          </a:p>
        </p:txBody>
      </p:sp>
      <p:sp>
        <p:nvSpPr>
          <p:cNvPr id="4" name="Šrafovaná šipka doprava 3">
            <a:hlinkClick r:id="rId3" action="ppaction://hlinksldjump"/>
          </p:cNvPr>
          <p:cNvSpPr/>
          <p:nvPr/>
        </p:nvSpPr>
        <p:spPr>
          <a:xfrm>
            <a:off x="8244408" y="5877272"/>
            <a:ext cx="432048" cy="2160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933056"/>
            <a:ext cx="3716581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164288" y="6237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7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Raketový motor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147248" cy="5205192"/>
          </a:xfrm>
        </p:spPr>
        <p:txBody>
          <a:bodyPr>
            <a:normAutofit/>
          </a:bodyPr>
          <a:lstStyle/>
          <a:p>
            <a:r>
              <a:rPr lang="cs-CZ" dirty="0" smtClean="0"/>
              <a:t>není závislý na atmosférickém kyslíku, je schopen se pohybovat mimo atmosféru,</a:t>
            </a:r>
          </a:p>
          <a:p>
            <a:r>
              <a:rPr lang="cs-CZ" dirty="0" smtClean="0"/>
              <a:t>může být poháněn tuhými a kapalnými palivy:</a:t>
            </a:r>
          </a:p>
          <a:p>
            <a:pPr lvl="1"/>
            <a:r>
              <a:rPr lang="cs-CZ" sz="2200" dirty="0" smtClean="0"/>
              <a:t>tuhé: motor je tvořen spalovací komorou (naplněna palivem nebo směsí paliva a okysličovadla, které postupně odhořívá) a hnací tryskou, </a:t>
            </a:r>
          </a:p>
          <a:p>
            <a:pPr lvl="1"/>
            <a:r>
              <a:rPr lang="cs-CZ" sz="2200" dirty="0" smtClean="0"/>
              <a:t>kapalné: motor je obvykle napájen ze dvou nádrží, </a:t>
            </a:r>
          </a:p>
          <a:p>
            <a:pPr lvl="1">
              <a:buNone/>
            </a:pPr>
            <a:r>
              <a:rPr lang="cs-CZ" sz="2200" dirty="0" smtClean="0"/>
              <a:t>	v jedné je palivo a ve druhé okysličovadlo, palivo je s okysličovadlem do spalovací</a:t>
            </a:r>
          </a:p>
          <a:p>
            <a:pPr lvl="1">
              <a:buNone/>
            </a:pPr>
            <a:r>
              <a:rPr lang="cs-CZ" sz="2200" dirty="0" smtClean="0"/>
              <a:t>	komory vháněno pomocí čerpadla, </a:t>
            </a:r>
          </a:p>
          <a:p>
            <a:pPr lvl="1">
              <a:buNone/>
            </a:pPr>
            <a:r>
              <a:rPr lang="cs-CZ" sz="2200" dirty="0" smtClean="0"/>
              <a:t>	komora motoru přechází v rozšířenou </a:t>
            </a:r>
          </a:p>
          <a:p>
            <a:pPr lvl="1">
              <a:buNone/>
            </a:pPr>
            <a:r>
              <a:rPr lang="cs-CZ" sz="2200" dirty="0" smtClean="0"/>
              <a:t>	trysku, která je poháněna spalinami.</a:t>
            </a:r>
          </a:p>
          <a:p>
            <a:pPr lvl="1"/>
            <a:endParaRPr lang="cs-CZ" dirty="0"/>
          </a:p>
        </p:txBody>
      </p:sp>
      <p:sp>
        <p:nvSpPr>
          <p:cNvPr id="4" name="Šrafovaná šipka doprava 3">
            <a:hlinkClick r:id="rId2" action="ppaction://hlinksldjump"/>
          </p:cNvPr>
          <p:cNvSpPr/>
          <p:nvPr/>
        </p:nvSpPr>
        <p:spPr>
          <a:xfrm>
            <a:off x="8244408" y="5877272"/>
            <a:ext cx="432048" cy="2160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60212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8</a:t>
            </a:r>
            <a:r>
              <a:rPr lang="en-US" dirty="0" smtClean="0"/>
              <a:t>]</a:t>
            </a:r>
            <a:endParaRPr lang="cs-CZ" dirty="0"/>
          </a:p>
        </p:txBody>
      </p:sp>
      <p:pic>
        <p:nvPicPr>
          <p:cNvPr id="24581" name="Picture 5" descr="File:Space Shuttle Columbia launchin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9942" y="4797152"/>
            <a:ext cx="1903498" cy="16040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075240" cy="513318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200" dirty="0" smtClean="0"/>
              <a:t>PANTHER.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25.10.2012].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,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 na WWW: &lt;http://commons.wikimedia.org/wiki/File:Steam_engine_in_action.gif&gt;.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200" dirty="0" smtClean="0"/>
              <a:t>DR. KABOLDY, </a:t>
            </a:r>
            <a:r>
              <a:rPr lang="cs-CZ" sz="1200" dirty="0" err="1" smtClean="0"/>
              <a:t>Péter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25.10.2012].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,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 na WWW: &lt;http://commons.wikimedia.org/wiki/File:Curtis-turbina.jpg?uselang=cs&gt;.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200" dirty="0" smtClean="0"/>
              <a:t>STARO1.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25.10.2012].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,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 na WWW: &lt;http://commons.wikimedia.org/wiki/File:Schiffsturbine.jpg?uselang=cs&gt;.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200" dirty="0" smtClean="0"/>
              <a:t>BOATBUILDER.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4.11.2012].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,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 na WWW: http://commons.wikimedia.org/wiki/File:Rolls_Royse_152.JPG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AUTOR NEUVEDEN.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4.11.2012].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http://commons.wikimedia.org/wiki/File:4-Stroke-Engine.gif?uselang=cs</a:t>
            </a:r>
            <a:endParaRPr lang="cs-CZ" sz="12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200" dirty="0" err="1" smtClean="0"/>
              <a:t>SCHWEIß</a:t>
            </a:r>
            <a:r>
              <a:rPr lang="cs-CZ" sz="1200" dirty="0" smtClean="0"/>
              <a:t>, </a:t>
            </a:r>
            <a:r>
              <a:rPr lang="cs-CZ" sz="1200" dirty="0" err="1" smtClean="0"/>
              <a:t>Markus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4.11.2012]. Dostupný pod licencí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,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http://commons.wikimedia.org/wiki/File:Rolls_Royce_RB.199_3.jpg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200" dirty="0" smtClean="0"/>
              <a:t>EMOSCOPES.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5.11.2012]. Dostupný pod licencí Svobodné licence GNU pro dokumenty,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http://commons.wikimedia.org/wiki/File:Turbojet_operation-_centrifugal_flow.png?uselang=cs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200" dirty="0" smtClean="0"/>
              <a:t>NASA.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5.11.2012].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http://commons.wikimedia.org/wiki/File:Space_Shuttle_Columbia_launching.jpg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9313</TotalTime>
  <Words>747</Words>
  <Application>Microsoft Office PowerPoint</Application>
  <PresentationFormat>Předvádění na obrazovce (4:3)</PresentationFormat>
  <Paragraphs>104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Tepelné motory</vt:lpstr>
      <vt:lpstr>Tepelné motory</vt:lpstr>
      <vt:lpstr>Parní stroj</vt:lpstr>
      <vt:lpstr>Parní turbína</vt:lpstr>
      <vt:lpstr>Plynová turbína</vt:lpstr>
      <vt:lpstr>Spalovací motor</vt:lpstr>
      <vt:lpstr>Spalovací turbína</vt:lpstr>
      <vt:lpstr>Proudový motor</vt:lpstr>
      <vt:lpstr>Raketový motor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 Valouchová</dc:creator>
  <cp:lastModifiedBy>Klára Valouchová</cp:lastModifiedBy>
  <cp:revision>46</cp:revision>
  <dcterms:created xsi:type="dcterms:W3CDTF">2012-10-20T10:13:25Z</dcterms:created>
  <dcterms:modified xsi:type="dcterms:W3CDTF">2013-03-19T09:24:34Z</dcterms:modified>
</cp:coreProperties>
</file>