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8" r:id="rId2"/>
    <p:sldId id="270" r:id="rId3"/>
    <p:sldId id="259" r:id="rId4"/>
    <p:sldId id="262" r:id="rId5"/>
    <p:sldId id="261" r:id="rId6"/>
    <p:sldId id="265" r:id="rId7"/>
    <p:sldId id="266" r:id="rId8"/>
    <p:sldId id="267" r:id="rId9"/>
    <p:sldId id="268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7" d="100"/>
          <a:sy n="57" d="100"/>
        </p:scale>
        <p:origin x="-28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BFCC51-914D-4231-ACA5-665A9519EFCE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AC47CD-FFF4-4B87-A789-66F397D535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BFCC51-914D-4231-ACA5-665A9519EFCE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AC47CD-FFF4-4B87-A789-66F397D535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BFCC51-914D-4231-ACA5-665A9519EFCE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AC47CD-FFF4-4B87-A789-66F397D535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Elipsa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BFCC51-914D-4231-ACA5-665A9519EFCE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AC47CD-FFF4-4B87-A789-66F397D535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BFCC51-914D-4231-ACA5-665A9519EFCE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AC47CD-FFF4-4B87-A789-66F397D535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BFCC51-914D-4231-ACA5-665A9519EFCE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AC47CD-FFF4-4B87-A789-66F397D535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BFCC51-914D-4231-ACA5-665A9519EFCE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AC47CD-FFF4-4B87-A789-66F397D535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BFCC51-914D-4231-ACA5-665A9519EFCE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AC47CD-FFF4-4B87-A789-66F397D535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BFCC51-914D-4231-ACA5-665A9519EFCE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AC47CD-FFF4-4B87-A789-66F397D535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BFCC51-914D-4231-ACA5-665A9519EFCE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AC47CD-FFF4-4B87-A789-66F397D535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2BFCC51-914D-4231-ACA5-665A9519EFCE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1AC47CD-FFF4-4B87-A789-66F397D535E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Elipsa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72BFCC51-914D-4231-ACA5-665A9519EFCE}" type="datetimeFigureOut">
              <a:rPr lang="cs-CZ" smtClean="0"/>
              <a:pPr/>
              <a:t>30.12.2012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E1AC47CD-FFF4-4B87-A789-66F397D535E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Relationship Id="rId4" Type="http://schemas.openxmlformats.org/officeDocument/2006/relationships/slide" Target="slide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//upload.wikimedia.org/wikipedia/commons/a/a7/Diesel_engine_Uniflow.PNG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5/5e/Diesel_engine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71800" y="332656"/>
            <a:ext cx="3504733" cy="7769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6" name="Group 173"/>
          <p:cNvGraphicFramePr>
            <a:graphicFrameLocks noGrp="1"/>
          </p:cNvGraphicFramePr>
          <p:nvPr/>
        </p:nvGraphicFramePr>
        <p:xfrm>
          <a:off x="1259632" y="1556792"/>
          <a:ext cx="6696744" cy="3806424"/>
        </p:xfrm>
        <a:graphic>
          <a:graphicData uri="http://schemas.openxmlformats.org/drawingml/2006/table">
            <a:tbl>
              <a:tblPr/>
              <a:tblGrid>
                <a:gridCol w="1923591"/>
                <a:gridCol w="4773153"/>
              </a:tblGrid>
              <a:tr h="285107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Ročník: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 2. ročník strojírenských učebních oborů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538535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 Typ šablony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448227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Vzdělávací obor: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Strojnictví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451307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Téma: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pl-PL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Spalovací motory vznětové - prezentace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448227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Jméno autora: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Ing. Klára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Valouchová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449766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Vytvořeno dne: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16.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10. 2012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475178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Metodický popis,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  <a:p>
                      <a:pPr marL="273050" marR="0" lvl="0" indent="-27305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(anotace):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Seznamuje s principem činnosti vznětových spalovacích motorů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60429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VY_32_INOVACE_57Va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  <a:tr h="349648"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Registrační číslo: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73050" marR="0" lvl="0" indent="-2730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Arial Unicode MS" pitchFamily="34" charset="-128"/>
                          <a:cs typeface="Times New Roman" pitchFamily="18" charset="0"/>
                        </a:rPr>
                        <a:t>CZ.1.07/1.5.00/34.0153 </a:t>
                      </a:r>
                      <a:endParaRPr kumimoji="0" lang="cs-CZ" sz="2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Arial Unicode MS" pitchFamily="34" charset="-128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tx2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1763688" y="5805264"/>
            <a:ext cx="6984776" cy="707886"/>
          </a:xfrm>
          <a:prstGeom prst="rect">
            <a:avLst/>
          </a:prstGeom>
          <a:ln>
            <a:noFill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Střední průmyslová škola a Střední odborné učiliště </a:t>
            </a:r>
            <a:r>
              <a:rPr lang="cs-CZ" sz="2000" dirty="0" err="1" smtClean="0"/>
              <a:t>Uničov</a:t>
            </a:r>
            <a:r>
              <a:rPr lang="cs-CZ" sz="2000" dirty="0" smtClean="0"/>
              <a:t>, </a:t>
            </a:r>
          </a:p>
          <a:p>
            <a:r>
              <a:rPr lang="cs-CZ" sz="2000" dirty="0" smtClean="0"/>
              <a:t>Školní 164</a:t>
            </a:r>
          </a:p>
        </p:txBody>
      </p:sp>
      <p:pic>
        <p:nvPicPr>
          <p:cNvPr id="10" name="Obrázek 9"/>
          <p:cNvPicPr/>
          <p:nvPr/>
        </p:nvPicPr>
        <p:blipFill>
          <a:blip r:embed="rId3" cstate="print"/>
          <a:srcRect l="14545" t="25000" r="69587" b="63824"/>
          <a:stretch>
            <a:fillRect/>
          </a:stretch>
        </p:blipFill>
        <p:spPr bwMode="auto">
          <a:xfrm>
            <a:off x="395536" y="5877272"/>
            <a:ext cx="1151933" cy="57797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1115616" y="1196752"/>
            <a:ext cx="7848872" cy="5051648"/>
          </a:xfrm>
          <a:prstGeom prst="rect">
            <a:avLst/>
          </a:prstGeom>
        </p:spPr>
        <p:txBody>
          <a:bodyPr>
            <a:no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lang="cs-CZ" sz="2400" dirty="0" smtClean="0"/>
              <a:t>Spalovací vznětové (naftové, DIESEL) motory přeměňují chemickou energii na mechanickou práci, 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lang="cs-CZ" sz="2400" dirty="0" smtClean="0"/>
              <a:t>zápalná směs se vzněcuje vlivem teploty vzniklé stlačením náplně válce, která je vyšší než teplota samozápalu paliva, 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lang="cs-CZ" sz="2400" dirty="0" smtClean="0"/>
              <a:t>uvolněnou energií dojde k prudkému zvýšení tlaku a objemu plynů ve válci,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lang="cs-CZ" sz="2400" dirty="0" smtClean="0"/>
              <a:t>vlivem vysokého tlaku dochází pomocí klikového mechanismu k přeměně posuvného pohybu pístu na rotační,</a:t>
            </a:r>
          </a:p>
          <a:p>
            <a:pPr marL="274320" indent="-274320">
              <a:spcBef>
                <a:spcPts val="600"/>
              </a:spcBef>
              <a:buClr>
                <a:schemeClr val="tx2"/>
              </a:buClr>
              <a:buSzPct val="73000"/>
              <a:buFont typeface="Wingdings 2"/>
              <a:buChar char=""/>
              <a:defRPr/>
            </a:pPr>
            <a:r>
              <a:rPr lang="cs-CZ" sz="2400" dirty="0" smtClean="0"/>
              <a:t>válec je v horní části uzavřen hlavou válce, ve které jsou umístěny ventily, vstřikovače a kanály pro přívod vzduchu nebo směsi a pro odvod spalin.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endParaRPr lang="cs-CZ" sz="2600" dirty="0" smtClean="0"/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endParaRPr kumimoji="0" lang="cs-CZ" sz="2400" b="0" i="0" u="none" strike="noStrike" kern="1200" cap="none" spc="0" normalizeH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1187624" y="274638"/>
            <a:ext cx="7746064" cy="85010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Vznětové spalovací motory</a:t>
            </a:r>
            <a:endParaRPr lang="cs-CZ" sz="32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274638"/>
            <a:ext cx="7746064" cy="850106"/>
          </a:xfrm>
        </p:spPr>
        <p:txBody>
          <a:bodyPr>
            <a:normAutofit/>
          </a:bodyPr>
          <a:lstStyle/>
          <a:p>
            <a:r>
              <a:rPr lang="cs-CZ" sz="3200" b="1" dirty="0" smtClean="0"/>
              <a:t>Vznětové spalovací motory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1196752"/>
            <a:ext cx="7746064" cy="5051648"/>
          </a:xfrm>
        </p:spPr>
        <p:txBody>
          <a:bodyPr>
            <a:noAutofit/>
          </a:bodyPr>
          <a:lstStyle/>
          <a:p>
            <a:r>
              <a:rPr lang="cs-CZ" sz="2600" dirty="0" smtClean="0"/>
              <a:t>použití: osobní a nákladní automobily, traktory, stavební stroje, těžká technika, atd.,</a:t>
            </a:r>
          </a:p>
          <a:p>
            <a:r>
              <a:rPr lang="cs-CZ" sz="2600" dirty="0" smtClean="0"/>
              <a:t>rozdělení:</a:t>
            </a:r>
          </a:p>
          <a:p>
            <a:pPr lvl="1"/>
            <a:r>
              <a:rPr lang="cs-CZ" sz="2600" dirty="0" smtClean="0">
                <a:hlinkClick r:id="rId2" action="ppaction://hlinksldjump"/>
              </a:rPr>
              <a:t>2-</a:t>
            </a:r>
            <a:r>
              <a:rPr lang="cs-CZ" sz="2600" dirty="0" err="1" smtClean="0">
                <a:hlinkClick r:id="rId2" action="ppaction://hlinksldjump"/>
              </a:rPr>
              <a:t>dobé</a:t>
            </a:r>
            <a:r>
              <a:rPr lang="cs-CZ" sz="2600" dirty="0" smtClean="0"/>
              <a:t> – pracovní oběh proběhne za jednu otáčku klikového hřídele</a:t>
            </a:r>
          </a:p>
          <a:p>
            <a:pPr lvl="1"/>
            <a:r>
              <a:rPr lang="cs-CZ" sz="2600" dirty="0" smtClean="0">
                <a:hlinkClick r:id="rId3" action="ppaction://hlinksldjump"/>
              </a:rPr>
              <a:t>4-</a:t>
            </a:r>
            <a:r>
              <a:rPr lang="cs-CZ" sz="2600" dirty="0" err="1" smtClean="0">
                <a:hlinkClick r:id="rId3" action="ppaction://hlinksldjump"/>
              </a:rPr>
              <a:t>dobé</a:t>
            </a:r>
            <a:r>
              <a:rPr lang="cs-CZ" sz="2600" dirty="0" smtClean="0"/>
              <a:t> – pracovní oběh proběhne za dvě otáčky klikového hřídele = 4 zdvihy pístu, poté se opakuje,</a:t>
            </a:r>
          </a:p>
        </p:txBody>
      </p:sp>
      <p:sp>
        <p:nvSpPr>
          <p:cNvPr id="4" name="Dvojitá šipka 3">
            <a:hlinkClick r:id="rId4" action="ppaction://hlinksldjump"/>
          </p:cNvPr>
          <p:cNvSpPr/>
          <p:nvPr/>
        </p:nvSpPr>
        <p:spPr>
          <a:xfrm>
            <a:off x="8244408" y="6309320"/>
            <a:ext cx="432048" cy="360040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6" descr="File:Diesel engine Uniflow.PN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176771" y="1700808"/>
            <a:ext cx="1967229" cy="3816424"/>
          </a:xfrm>
          <a:prstGeom prst="rect">
            <a:avLst/>
          </a:prstGeom>
          <a:noFill/>
        </p:spPr>
      </p:pic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259632" y="274638"/>
            <a:ext cx="7674056" cy="922114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Vznětové spalovací motory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100" b="1" dirty="0" smtClean="0"/>
              <a:t>princip činnosti 2-</a:t>
            </a:r>
            <a:r>
              <a:rPr lang="cs-CZ" sz="3100" b="1" dirty="0" err="1" smtClean="0"/>
              <a:t>dobého</a:t>
            </a:r>
            <a:r>
              <a:rPr lang="cs-CZ" sz="3100" b="1" dirty="0" smtClean="0"/>
              <a:t> motoru</a:t>
            </a:r>
            <a:endParaRPr lang="cs-CZ" sz="3100" b="1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899592" y="1412776"/>
            <a:ext cx="8244408" cy="5445224"/>
          </a:xfrm>
        </p:spPr>
        <p:txBody>
          <a:bodyPr>
            <a:normAutofit lnSpcReduction="10000"/>
          </a:bodyPr>
          <a:lstStyle/>
          <a:p>
            <a:pPr marL="596646" indent="-514350">
              <a:buFont typeface="+mj-lt"/>
              <a:buAutoNum type="arabicPeriod"/>
            </a:pPr>
            <a:r>
              <a:rPr lang="cs-CZ" sz="2400" b="1" dirty="0" smtClean="0"/>
              <a:t>sání a komprese </a:t>
            </a:r>
            <a:r>
              <a:rPr lang="cs-CZ" sz="2400" dirty="0" smtClean="0"/>
              <a:t>– píst jde nahoru, sací </a:t>
            </a:r>
          </a:p>
          <a:p>
            <a:pPr marL="596646" indent="-514350">
              <a:buNone/>
            </a:pPr>
            <a:r>
              <a:rPr lang="cs-CZ" sz="2400" dirty="0" smtClean="0"/>
              <a:t>	a výfukový otvor jsou otevřeny, výfukový </a:t>
            </a:r>
          </a:p>
          <a:p>
            <a:pPr marL="596646" indent="-514350">
              <a:buNone/>
            </a:pPr>
            <a:r>
              <a:rPr lang="cs-CZ" sz="2400" dirty="0" smtClean="0"/>
              <a:t>	kanál se uzavře předtím, než píst zakryje </a:t>
            </a:r>
          </a:p>
          <a:p>
            <a:pPr marL="596646" indent="-514350">
              <a:buNone/>
            </a:pPr>
            <a:r>
              <a:rPr lang="cs-CZ" sz="2400" dirty="0" smtClean="0"/>
              <a:t>	plnicí otvory (přetlak ve válci), píst pak </a:t>
            </a:r>
          </a:p>
          <a:p>
            <a:pPr marL="596646" indent="-514350">
              <a:buNone/>
            </a:pPr>
            <a:r>
              <a:rPr lang="cs-CZ" sz="2400" dirty="0" smtClean="0"/>
              <a:t>	stlačuje vzduch, který se zahřívá, před </a:t>
            </a:r>
          </a:p>
          <a:p>
            <a:pPr marL="596646" indent="-514350">
              <a:buNone/>
            </a:pPr>
            <a:r>
              <a:rPr lang="cs-CZ" sz="2400" dirty="0" smtClean="0"/>
              <a:t>	dosažením horní úvrati dochází ke vstřiku</a:t>
            </a:r>
          </a:p>
          <a:p>
            <a:pPr marL="596646" indent="-514350">
              <a:buNone/>
            </a:pPr>
            <a:r>
              <a:rPr lang="cs-CZ" sz="2400" dirty="0" smtClean="0"/>
              <a:t>	paliva a jeho vznícení,</a:t>
            </a:r>
          </a:p>
          <a:p>
            <a:pPr marL="596646" indent="-514350">
              <a:buFont typeface="+mj-lt"/>
              <a:buAutoNum type="arabicPeriod" startAt="2"/>
            </a:pPr>
            <a:r>
              <a:rPr lang="cs-CZ" sz="2400" b="1" dirty="0" smtClean="0"/>
              <a:t>expanze a výfuk </a:t>
            </a:r>
            <a:r>
              <a:rPr lang="cs-CZ" sz="2400" dirty="0" smtClean="0"/>
              <a:t>- spaliny tlačí píst dolů, </a:t>
            </a:r>
          </a:p>
          <a:p>
            <a:pPr marL="596646" indent="-514350">
              <a:buNone/>
            </a:pPr>
            <a:r>
              <a:rPr lang="cs-CZ" sz="2400" dirty="0" smtClean="0"/>
              <a:t>	předtím než píst odkryje plnicí otvory, </a:t>
            </a:r>
          </a:p>
          <a:p>
            <a:pPr marL="596646" indent="-514350">
              <a:buNone/>
            </a:pPr>
            <a:r>
              <a:rPr lang="cs-CZ" sz="2400" dirty="0" smtClean="0"/>
              <a:t>	dochází k otevření výfukového ventilu </a:t>
            </a:r>
          </a:p>
          <a:p>
            <a:pPr marL="596646" indent="-514350">
              <a:buNone/>
            </a:pPr>
            <a:r>
              <a:rPr lang="cs-CZ" sz="2400" dirty="0" smtClean="0"/>
              <a:t>	a spaliny unikají z prostoru válce a po odkrytí </a:t>
            </a:r>
          </a:p>
          <a:p>
            <a:pPr marL="596646" indent="-514350">
              <a:buNone/>
            </a:pPr>
            <a:r>
              <a:rPr lang="cs-CZ" sz="2400" dirty="0" smtClean="0"/>
              <a:t>	výfukových otvorů jsou vytlačovány čerstvým vzduchem.</a:t>
            </a:r>
          </a:p>
          <a:p>
            <a:pPr marL="596646" indent="-514350">
              <a:buFont typeface="+mj-lt"/>
              <a:buAutoNum type="arabicPeriod"/>
            </a:pPr>
            <a:endParaRPr lang="cs-CZ" sz="2800" dirty="0"/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0" y="0"/>
            <a:ext cx="9144000" cy="15875"/>
          </a:xfrm>
          <a:prstGeom prst="rect">
            <a:avLst/>
          </a:prstGeom>
          <a:solidFill>
            <a:srgbClr val="000000"/>
          </a:solidFill>
          <a:ln w="9525">
            <a:solidFill>
              <a:schemeClr val="tx1"/>
            </a:solidFill>
            <a:prstDash val="solid"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8172400" y="5733256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</a:t>
            </a:r>
            <a:r>
              <a:rPr lang="cs-CZ" dirty="0"/>
              <a:t>1</a:t>
            </a:r>
            <a:r>
              <a:rPr lang="en-US" dirty="0" smtClean="0"/>
              <a:t>]</a:t>
            </a:r>
            <a:endParaRPr lang="cs-CZ" dirty="0"/>
          </a:p>
        </p:txBody>
      </p:sp>
      <p:sp>
        <p:nvSpPr>
          <p:cNvPr id="10" name="Dvojitá šipka 9">
            <a:hlinkClick r:id="rId4" action="ppaction://hlinksldjump"/>
          </p:cNvPr>
          <p:cNvSpPr/>
          <p:nvPr/>
        </p:nvSpPr>
        <p:spPr>
          <a:xfrm>
            <a:off x="8244408" y="6309320"/>
            <a:ext cx="432048" cy="360040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File:Diesel engin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4149080"/>
            <a:ext cx="3415416" cy="2416408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59632" y="274638"/>
            <a:ext cx="7674056" cy="922114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Vznětové spalovací motory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100" b="1" dirty="0" smtClean="0"/>
              <a:t>princip činnosti 4-</a:t>
            </a:r>
            <a:r>
              <a:rPr lang="cs-CZ" sz="3100" b="1" dirty="0" err="1" smtClean="0"/>
              <a:t>dobého</a:t>
            </a:r>
            <a:r>
              <a:rPr lang="cs-CZ" sz="3100" b="1" dirty="0" smtClean="0"/>
              <a:t> motoru</a:t>
            </a:r>
            <a:endParaRPr lang="cs-CZ" sz="31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1268760"/>
            <a:ext cx="8244408" cy="3888432"/>
          </a:xfrm>
        </p:spPr>
        <p:txBody>
          <a:bodyPr>
            <a:noAutofit/>
          </a:bodyPr>
          <a:lstStyle/>
          <a:p>
            <a:pPr marL="596646" indent="-514350">
              <a:buFont typeface="+mj-lt"/>
              <a:buAutoNum type="arabicPeriod"/>
            </a:pPr>
            <a:r>
              <a:rPr lang="cs-CZ" sz="2400" b="1" dirty="0" smtClean="0"/>
              <a:t>sání</a:t>
            </a:r>
            <a:r>
              <a:rPr lang="cs-CZ" sz="2400" dirty="0" smtClean="0"/>
              <a:t> – pístu jde dolů, sacím ventilem je nasáván do válce čistý vzduch, </a:t>
            </a:r>
          </a:p>
          <a:p>
            <a:pPr marL="596646" indent="-514350">
              <a:buFont typeface="+mj-lt"/>
              <a:buAutoNum type="arabicPeriod"/>
            </a:pPr>
            <a:r>
              <a:rPr lang="cs-CZ" sz="2400" b="1" dirty="0" smtClean="0"/>
              <a:t>komprese</a:t>
            </a:r>
            <a:r>
              <a:rPr lang="cs-CZ" sz="2400" dirty="0" smtClean="0"/>
              <a:t> – píst jde nahoru, sací i výtlačný ventil jsou uzavřeny, dochází ke stlačení vzduchu,</a:t>
            </a:r>
          </a:p>
          <a:p>
            <a:pPr marL="596646" indent="-514350">
              <a:buFont typeface="+mj-lt"/>
              <a:buAutoNum type="arabicPeriod"/>
            </a:pPr>
            <a:r>
              <a:rPr lang="cs-CZ" sz="2400" b="1" dirty="0" smtClean="0"/>
              <a:t>expanze</a:t>
            </a:r>
            <a:r>
              <a:rPr lang="cs-CZ" sz="2400" dirty="0" smtClean="0"/>
              <a:t> – nastává po vstříknutí nafty do válce před horní úvratí, sací i výtlačný ventil jsou uzavřeny, palivo rozprášené v horném vzduchu se samo vznítí, </a:t>
            </a:r>
          </a:p>
          <a:p>
            <a:pPr marL="596646" indent="-514350">
              <a:buFont typeface="+mj-lt"/>
              <a:buAutoNum type="arabicPeriod" startAt="4"/>
            </a:pPr>
            <a:r>
              <a:rPr lang="cs-CZ" sz="2400" b="1" dirty="0" smtClean="0"/>
              <a:t>výfuk</a:t>
            </a:r>
            <a:r>
              <a:rPr lang="cs-CZ" sz="2400" dirty="0" smtClean="0"/>
              <a:t> – píst jde nahoru, </a:t>
            </a:r>
          </a:p>
          <a:p>
            <a:pPr marL="596646" indent="-514350">
              <a:buNone/>
            </a:pPr>
            <a:r>
              <a:rPr lang="cs-CZ" sz="2400" dirty="0" smtClean="0"/>
              <a:t>	otevře se výfukový ventil </a:t>
            </a:r>
          </a:p>
          <a:p>
            <a:pPr marL="596646" indent="-514350">
              <a:buNone/>
            </a:pPr>
            <a:r>
              <a:rPr lang="cs-CZ" sz="2400" dirty="0" smtClean="0"/>
              <a:t>	a spaliny odcházejí </a:t>
            </a:r>
          </a:p>
          <a:p>
            <a:pPr marL="596646" indent="-514350">
              <a:buNone/>
            </a:pPr>
            <a:r>
              <a:rPr lang="cs-CZ" sz="2400" dirty="0" smtClean="0"/>
              <a:t>	do ovzduší.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55976" y="5949280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</a:t>
            </a:r>
            <a:r>
              <a:rPr lang="cs-CZ" dirty="0" smtClean="0"/>
              <a:t>2</a:t>
            </a:r>
            <a:r>
              <a:rPr lang="en-US" dirty="0" smtClean="0"/>
              <a:t>]</a:t>
            </a:r>
            <a:endParaRPr lang="cs-CZ" dirty="0"/>
          </a:p>
        </p:txBody>
      </p:sp>
      <p:sp>
        <p:nvSpPr>
          <p:cNvPr id="6" name="Dvojitá šipka 5">
            <a:hlinkClick r:id="rId4" action="ppaction://hlinksldjump"/>
          </p:cNvPr>
          <p:cNvSpPr/>
          <p:nvPr/>
        </p:nvSpPr>
        <p:spPr>
          <a:xfrm>
            <a:off x="8532440" y="6237312"/>
            <a:ext cx="432048" cy="360040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259632" y="274638"/>
            <a:ext cx="7674056" cy="922114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Vznětové spalovací motory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vstřikování motorů</a:t>
            </a:r>
            <a:endParaRPr lang="cs-CZ" sz="3100" b="1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899592" y="1412776"/>
            <a:ext cx="8244408" cy="5445224"/>
          </a:xfrm>
        </p:spPr>
        <p:txBody>
          <a:bodyPr>
            <a:normAutofit/>
          </a:bodyPr>
          <a:lstStyle/>
          <a:p>
            <a:pPr marL="596646" indent="-514350">
              <a:buNone/>
            </a:pPr>
            <a:r>
              <a:rPr lang="cs-CZ" sz="2600" dirty="0" smtClean="0"/>
              <a:t>dělíme na:</a:t>
            </a:r>
          </a:p>
          <a:p>
            <a:pPr marL="596646" indent="-514350"/>
            <a:r>
              <a:rPr lang="cs-CZ" sz="2600" b="1" dirty="0" smtClean="0"/>
              <a:t>přímé</a:t>
            </a:r>
            <a:r>
              <a:rPr lang="cs-CZ" sz="2600" dirty="0" smtClean="0"/>
              <a:t> – palivo se tryskou vstřikuje do otevřeného spalovacího prostoru nad píst ve válci nebo do dutiny v hlavě válce nebo do prostoru ve dně pístu,</a:t>
            </a:r>
          </a:p>
          <a:p>
            <a:pPr marL="596646" indent="-514350"/>
            <a:r>
              <a:rPr lang="cs-CZ" sz="2600" b="1" dirty="0" smtClean="0"/>
              <a:t>nepřímé</a:t>
            </a:r>
            <a:r>
              <a:rPr lang="cs-CZ" sz="2600" dirty="0" smtClean="0"/>
              <a:t> – palivo se vstřikuje do spalovací komůrky, kde shoří jeho část - dojde ke zvýšení tlaku a zbytek paliva je prudce vtlačeno do pracovního prostoru nad pístem, kde se dokončí spalování.</a:t>
            </a:r>
            <a:endParaRPr lang="cs-CZ" sz="2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259632" y="274638"/>
            <a:ext cx="7674056" cy="922114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Vznětové spalovací motory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palivová soustava</a:t>
            </a:r>
            <a:endParaRPr lang="cs-CZ" sz="3100" b="1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899592" y="1412776"/>
            <a:ext cx="8244408" cy="5445224"/>
          </a:xfrm>
        </p:spPr>
        <p:txBody>
          <a:bodyPr>
            <a:normAutofit/>
          </a:bodyPr>
          <a:lstStyle/>
          <a:p>
            <a:pPr marL="596646" indent="-514350"/>
            <a:r>
              <a:rPr lang="cs-CZ" sz="2600" dirty="0" smtClean="0"/>
              <a:t>dopravuje a vstřikuje přesně stanovené množství paliva do válce motoru,</a:t>
            </a:r>
          </a:p>
          <a:p>
            <a:pPr marL="596646" indent="-514350"/>
            <a:r>
              <a:rPr lang="cs-CZ" sz="2600" dirty="0" smtClean="0"/>
              <a:t>má dvě části:</a:t>
            </a:r>
          </a:p>
          <a:p>
            <a:pPr marL="870966" lvl="1" indent="-514350"/>
            <a:r>
              <a:rPr lang="cs-CZ" sz="2400" dirty="0" smtClean="0"/>
              <a:t>zařízení pro dopravu a čištění paliva, </a:t>
            </a:r>
          </a:p>
          <a:p>
            <a:pPr marL="870966" lvl="1" indent="-514350"/>
            <a:r>
              <a:rPr lang="cs-CZ" sz="2400" dirty="0" smtClean="0"/>
              <a:t>vstřikovací zařízení.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259632" y="274638"/>
            <a:ext cx="7674056" cy="922114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Vznětové spalovací motory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mazání</a:t>
            </a:r>
            <a:endParaRPr lang="cs-CZ" sz="3100" b="1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899592" y="1412776"/>
            <a:ext cx="8244408" cy="5445224"/>
          </a:xfrm>
        </p:spPr>
        <p:txBody>
          <a:bodyPr>
            <a:normAutofit/>
          </a:bodyPr>
          <a:lstStyle/>
          <a:p>
            <a:pPr marL="596646" indent="-514350"/>
            <a:r>
              <a:rPr lang="cs-CZ" sz="2400" dirty="0" smtClean="0"/>
              <a:t>k mazání motorů se používá olej, který:</a:t>
            </a:r>
          </a:p>
          <a:p>
            <a:pPr marL="870966" lvl="1" indent="-514350"/>
            <a:r>
              <a:rPr lang="cs-CZ" sz="2400" dirty="0" smtClean="0"/>
              <a:t>zabraňuje zadření třecích ploch součástí motoru, </a:t>
            </a:r>
          </a:p>
          <a:p>
            <a:pPr marL="870966" lvl="1" indent="-514350"/>
            <a:r>
              <a:rPr lang="cs-CZ" sz="2400" dirty="0" smtClean="0"/>
              <a:t>odvádí teplo z motoru (píst),</a:t>
            </a:r>
          </a:p>
          <a:p>
            <a:pPr marL="870966" lvl="1" indent="-514350"/>
            <a:r>
              <a:rPr lang="cs-CZ" sz="2400" dirty="0" smtClean="0"/>
              <a:t>chrání součásti motoru proti korozi,</a:t>
            </a:r>
          </a:p>
          <a:p>
            <a:pPr marL="870966" lvl="1" indent="-514350"/>
            <a:r>
              <a:rPr lang="cs-CZ" sz="2400" dirty="0" smtClean="0"/>
              <a:t>odvádí nečistoty z mazaných míst, </a:t>
            </a:r>
          </a:p>
          <a:p>
            <a:pPr marL="870966" lvl="1" indent="-514350"/>
            <a:r>
              <a:rPr lang="cs-CZ" sz="2400" dirty="0" smtClean="0"/>
              <a:t>zvyšuje těsnost součástí (např. </a:t>
            </a:r>
            <a:r>
              <a:rPr lang="cs-CZ" sz="2400" smtClean="0"/>
              <a:t>u pístních </a:t>
            </a:r>
            <a:r>
              <a:rPr lang="cs-CZ" sz="2400" dirty="0" smtClean="0"/>
              <a:t>kroužků zabraňuje pronikání plynů ze spalovacích prostorů).</a:t>
            </a:r>
          </a:p>
          <a:p>
            <a:pPr marL="596646" indent="-514350">
              <a:buNone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1259632" y="274638"/>
            <a:ext cx="7674056" cy="922114"/>
          </a:xfrm>
        </p:spPr>
        <p:txBody>
          <a:bodyPr>
            <a:normAutofit fontScale="90000"/>
          </a:bodyPr>
          <a:lstStyle/>
          <a:p>
            <a:r>
              <a:rPr lang="cs-CZ" sz="3600" b="1" dirty="0" smtClean="0"/>
              <a:t>Vznětové spalovací motory</a:t>
            </a: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chlazení</a:t>
            </a:r>
            <a:endParaRPr lang="cs-CZ" sz="3100" b="1" dirty="0"/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899592" y="1412776"/>
            <a:ext cx="8244408" cy="5445224"/>
          </a:xfrm>
        </p:spPr>
        <p:txBody>
          <a:bodyPr>
            <a:normAutofit/>
          </a:bodyPr>
          <a:lstStyle/>
          <a:p>
            <a:pPr marL="596646" indent="-514350"/>
            <a:r>
              <a:rPr lang="cs-CZ" sz="2400" dirty="0" smtClean="0"/>
              <a:t>odvádí část tepla, které vzniká spalováním paliva v motoru,</a:t>
            </a:r>
          </a:p>
          <a:p>
            <a:pPr marL="596646" indent="-514350"/>
            <a:r>
              <a:rPr lang="cs-CZ" sz="2400" dirty="0" smtClean="0"/>
              <a:t>rozeznáváme chlazení:</a:t>
            </a:r>
          </a:p>
          <a:p>
            <a:pPr marL="870966" lvl="1" indent="-514350"/>
            <a:r>
              <a:rPr lang="cs-CZ" sz="2400" dirty="0" smtClean="0"/>
              <a:t>kapalinové – teplo se odvádí prostřednictvím kapaliny proudící okolo stěn spalovacího motoru,</a:t>
            </a:r>
          </a:p>
          <a:p>
            <a:pPr marL="870966" lvl="1" indent="-514350"/>
            <a:r>
              <a:rPr lang="cs-CZ" sz="2400" dirty="0" smtClean="0"/>
              <a:t>vzduchové – teplo se odvádí z motoru přímo vzduchem chladícími žebry (pevná část hlavy a válce).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1259632" y="274638"/>
            <a:ext cx="7674056" cy="922114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Citace</a:t>
            </a:r>
            <a:endParaRPr kumimoji="0" lang="cs-CZ" sz="3100" b="1" i="0" u="none" strike="noStrike" kern="1200" cap="none" spc="0" normalizeH="0" baseline="0" noProof="0" dirty="0">
              <a:ln>
                <a:noFill/>
              </a:ln>
              <a:solidFill>
                <a:schemeClr val="tx2">
                  <a:satMod val="130000"/>
                </a:schemeClr>
              </a:solidFill>
              <a:effectLst>
                <a:outerShdw blurRad="50000" dist="30000" dir="5400000" algn="tl" rotWithShape="0">
                  <a:srgbClr val="000000">
                    <a:alpha val="30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899592" y="1412776"/>
            <a:ext cx="8244408" cy="5445224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870966" marR="0" lvl="1" indent="-514350" algn="l" defTabSz="914400" rtl="0" eaLnBrk="1" fontAlgn="auto" latinLnBrk="0" hangingPunct="1">
              <a:lnSpc>
                <a:spcPct val="100000"/>
              </a:lnSpc>
              <a:spcBef>
                <a:spcPts val="550"/>
              </a:spcBef>
              <a:spcAft>
                <a:spcPts val="0"/>
              </a:spcAft>
              <a:buClr>
                <a:schemeClr val="accent1"/>
              </a:buClr>
              <a:buSzTx/>
              <a:tabLst/>
              <a:defRPr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051992" y="1124744"/>
            <a:ext cx="8244408" cy="5885656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596646" lvl="0" indent="-514350">
              <a:spcBef>
                <a:spcPts val="600"/>
              </a:spcBef>
              <a:buClr>
                <a:schemeClr val="accent1"/>
              </a:buClr>
              <a:buSzPct val="80000"/>
              <a:buFont typeface="+mj-lt"/>
              <a:buAutoNum type="arabicPeriod"/>
            </a:pPr>
            <a:r>
              <a:rPr lang="cs-CZ" sz="1200" dirty="0" smtClean="0"/>
              <a:t>TOSAKA.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12.11.2012]. Dostupný pod licencí GNU Free </a:t>
            </a:r>
            <a:r>
              <a:rPr lang="cs-CZ" sz="1200" dirty="0" err="1" smtClean="0"/>
              <a:t>Documentation</a:t>
            </a:r>
            <a:r>
              <a:rPr lang="cs-CZ" sz="1200" dirty="0" smtClean="0"/>
              <a:t> </a:t>
            </a:r>
            <a:r>
              <a:rPr lang="cs-CZ" sz="1200" dirty="0" err="1" smtClean="0"/>
              <a:t>License</a:t>
            </a:r>
            <a:r>
              <a:rPr lang="cs-CZ" sz="1200" dirty="0" smtClean="0"/>
              <a:t>,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http://commons.wikimedia.org/wiki/File:Diesel_engine_Uniflow.PNG </a:t>
            </a:r>
            <a:r>
              <a:rPr kumimoji="0" lang="cs-CZ" sz="12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</a:t>
            </a:r>
          </a:p>
          <a:p>
            <a:pPr marL="596646" indent="-514350">
              <a:spcBef>
                <a:spcPts val="600"/>
              </a:spcBef>
              <a:buClr>
                <a:schemeClr val="accent1"/>
              </a:buClr>
              <a:buSzPct val="80000"/>
              <a:buFont typeface="+mj-lt"/>
              <a:buAutoNum type="arabicPeriod"/>
            </a:pPr>
            <a:r>
              <a:rPr lang="cs-CZ" sz="1200" dirty="0" smtClean="0"/>
              <a:t>GYURMET. </a:t>
            </a:r>
            <a:r>
              <a:rPr lang="cs-CZ" sz="1200" i="1" dirty="0" err="1" smtClean="0"/>
              <a:t>commons.wikimedia.org</a:t>
            </a:r>
            <a:r>
              <a:rPr lang="cs-CZ" sz="1200" dirty="0" smtClean="0"/>
              <a:t> [online]. [cit. 12.11.2012]. Dostupný pod licencí </a:t>
            </a:r>
            <a:r>
              <a:rPr lang="cs-CZ" sz="1200" dirty="0" err="1" smtClean="0"/>
              <a:t>Creative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http://commons.wikimedia.org/wiki/File:Diesel_engine.jpg?uselang=cs .</a:t>
            </a:r>
          </a:p>
          <a:p>
            <a:pPr marL="596646" lvl="0" indent="-514350">
              <a:spcBef>
                <a:spcPts val="600"/>
              </a:spcBef>
              <a:buClr>
                <a:schemeClr val="accent1"/>
              </a:buClr>
              <a:buSzPct val="80000"/>
              <a:buFont typeface="+mj-lt"/>
              <a:buAutoNum type="arabicPeriod"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596646" lvl="0" indent="-514350">
              <a:spcBef>
                <a:spcPts val="600"/>
              </a:spcBef>
              <a:buClr>
                <a:schemeClr val="accent1"/>
              </a:buClr>
              <a:buSzPct val="80000"/>
              <a:buFont typeface="+mj-lt"/>
              <a:buAutoNum type="arabicPeriod"/>
            </a:pPr>
            <a:endParaRPr kumimoji="0" lang="cs-CZ" sz="2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5754</TotalTime>
  <Words>551</Words>
  <Application>Microsoft Office PowerPoint</Application>
  <PresentationFormat>Předvádění na obrazovce (4:3)</PresentationFormat>
  <Paragraphs>79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Slunovrat</vt:lpstr>
      <vt:lpstr>Snímek 1</vt:lpstr>
      <vt:lpstr>Vznětové spalovací motory</vt:lpstr>
      <vt:lpstr>Vznětové spalovací motory</vt:lpstr>
      <vt:lpstr>Vznětové spalovací motory princip činnosti 2-dobého motoru</vt:lpstr>
      <vt:lpstr>Vznětové spalovací motory princip činnosti 4-dobého motoru</vt:lpstr>
      <vt:lpstr>Vznětové spalovací motory vstřikování motorů</vt:lpstr>
      <vt:lpstr>Vznětové spalovací motory palivová soustava</vt:lpstr>
      <vt:lpstr>Vznětové spalovací motory mazání</vt:lpstr>
      <vt:lpstr>Vznětové spalovací motory chlazení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Klára Valouchová</dc:creator>
  <cp:lastModifiedBy>Klára Valouchová</cp:lastModifiedBy>
  <cp:revision>33</cp:revision>
  <dcterms:created xsi:type="dcterms:W3CDTF">2012-11-11T03:15:16Z</dcterms:created>
  <dcterms:modified xsi:type="dcterms:W3CDTF">2012-12-30T19:54:42Z</dcterms:modified>
</cp:coreProperties>
</file>