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61" r:id="rId6"/>
    <p:sldId id="266" r:id="rId7"/>
    <p:sldId id="267" r:id="rId8"/>
    <p:sldId id="268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40" d="100"/>
          <a:sy n="40" d="100"/>
        </p:scale>
        <p:origin x="-8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DED2E93-F386-41D3-8E7C-B0ED8828C03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84FCCD1-43C2-4BAA-946E-6365E878A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cs.wikipedia.org/wiki/Soubor:4-Stroke-Engine.gif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32656"/>
            <a:ext cx="3504733" cy="77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173"/>
          <p:cNvGraphicFramePr>
            <a:graphicFrameLocks noGrp="1"/>
          </p:cNvGraphicFramePr>
          <p:nvPr/>
        </p:nvGraphicFramePr>
        <p:xfrm>
          <a:off x="1187624" y="1484784"/>
          <a:ext cx="6750750" cy="3806424"/>
        </p:xfrm>
        <a:graphic>
          <a:graphicData uri="http://schemas.openxmlformats.org/drawingml/2006/table">
            <a:tbl>
              <a:tblPr/>
              <a:tblGrid>
                <a:gridCol w="1939104"/>
                <a:gridCol w="4811646"/>
              </a:tblGrid>
              <a:tr h="2851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Ročník: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2. ročník strojírenských učebních oborů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3853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Typ šablony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Vzdělávací obor: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Strojnictví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13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Téma: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Spalovací </a:t>
                      </a:r>
                      <a:r>
                        <a:rPr kumimoji="0" lang="pl-PL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motory zážehové - </a:t>
                      </a:r>
                      <a:r>
                        <a:rPr kumimoji="0" lang="pl-PL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prezentace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Jméno autora: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Ing. Klára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Valouchová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49766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Vytvořeno dne: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20.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10. 2012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7517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Metodický popis,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  <a:p>
                      <a:pPr marL="273050" marR="0" lvl="0" indent="-2730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(anotace):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Seznamuje s principem činnosti zážehových spalovacích motorů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60429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VY_32_INOVACE_58Va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4964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Registrační číslo: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CZ.1.07/1.5.00/34.0153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5"/>
          <p:cNvSpPr txBox="1"/>
          <p:nvPr/>
        </p:nvSpPr>
        <p:spPr>
          <a:xfrm>
            <a:off x="2915816" y="5661248"/>
            <a:ext cx="6048672" cy="70788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Střední průmyslová škola a Střední odborné učiliště </a:t>
            </a:r>
            <a:r>
              <a:rPr lang="cs-CZ" sz="2000" dirty="0" err="1" smtClean="0"/>
              <a:t>Uničov</a:t>
            </a:r>
            <a:r>
              <a:rPr lang="cs-CZ" sz="2000" dirty="0" smtClean="0"/>
              <a:t>, Školní 164</a:t>
            </a:r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 l="14545" t="25000" r="69587" b="63824"/>
          <a:stretch>
            <a:fillRect/>
          </a:stretch>
        </p:blipFill>
        <p:spPr bwMode="auto">
          <a:xfrm>
            <a:off x="827584" y="5733256"/>
            <a:ext cx="1332656" cy="649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476672"/>
            <a:ext cx="7746064" cy="85010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zážehové spalovací motory</a:t>
            </a:r>
            <a:endParaRPr kumimoji="0" lang="cs-CZ" sz="32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196752"/>
            <a:ext cx="7848872" cy="50516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noProof="0" dirty="0" smtClean="0"/>
              <a:t>přeměňují chemickou energii </a:t>
            </a:r>
            <a:r>
              <a:rPr lang="cs-CZ" sz="2400" dirty="0" smtClean="0"/>
              <a:t>na mechanickou práci,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dirty="0" smtClean="0"/>
              <a:t>v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 válci motoru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spaluje směs </a:t>
            </a:r>
            <a:r>
              <a:rPr lang="cs-CZ" sz="2400" dirty="0" smtClean="0"/>
              <a:t>benzínu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vzduchu,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dirty="0" smtClean="0"/>
              <a:t>uvolněnou energií dojde k prudkému zvýšení tlaku a objemu plynů ve válci,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vlivem vysokého tlaku dochází </a:t>
            </a:r>
            <a:r>
              <a:rPr lang="cs-CZ" sz="2400" dirty="0" smtClean="0"/>
              <a:t>pomocí klikového mechanismu k přeměně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posuvného pohybu pístu na rotační,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dirty="0" smtClean="0"/>
              <a:t>válec je v horní části uzavřen hlavou válce, ve které jsou umístěny ventily, zapalovací svíčka a kanály pro přívod vzduchu nebo směsi a pro odvod spalin.</a:t>
            </a:r>
            <a:endParaRPr kumimoji="0" lang="cs-CZ" sz="24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4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746064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zážehové spalovací motory</a:t>
            </a:r>
            <a:endParaRPr lang="cs-CZ" sz="32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7848872" cy="5051648"/>
          </a:xfrm>
        </p:spPr>
        <p:txBody>
          <a:bodyPr>
            <a:noAutofit/>
          </a:bodyPr>
          <a:lstStyle/>
          <a:p>
            <a:r>
              <a:rPr lang="cs-CZ" sz="2400" dirty="0" smtClean="0"/>
              <a:t>použití: 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benzínové motory – osobní automobily, lehké pracovní stroje, ruční motorové nářadí,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plynové motory – palivo (propan butan, zemní plyn, vodík), upravené spalování,</a:t>
            </a:r>
          </a:p>
          <a:p>
            <a:r>
              <a:rPr lang="cs-CZ" sz="2400" dirty="0" smtClean="0"/>
              <a:t>rozdělení: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  <a:hlinkClick r:id="rId2" action="ppaction://hlinksldjump"/>
              </a:rPr>
              <a:t>2-</a:t>
            </a:r>
            <a:r>
              <a:rPr lang="cs-CZ" sz="2400" dirty="0" err="1" smtClean="0">
                <a:solidFill>
                  <a:schemeClr val="tx1"/>
                </a:solidFill>
                <a:hlinkClick r:id="rId2" action="ppaction://hlinksldjump"/>
              </a:rPr>
              <a:t>dobé</a:t>
            </a:r>
            <a:r>
              <a:rPr lang="cs-CZ" sz="2400" dirty="0" smtClean="0">
                <a:solidFill>
                  <a:schemeClr val="tx1"/>
                </a:solidFill>
              </a:rPr>
              <a:t> – pracovní oběh proběhne za jednu otáčku klikového hřídele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  <a:hlinkClick r:id="rId3" action="ppaction://hlinksldjump"/>
              </a:rPr>
              <a:t>4-</a:t>
            </a:r>
            <a:r>
              <a:rPr lang="cs-CZ" sz="2400" dirty="0" err="1" smtClean="0">
                <a:solidFill>
                  <a:schemeClr val="tx1"/>
                </a:solidFill>
                <a:hlinkClick r:id="rId3" action="ppaction://hlinksldjump"/>
              </a:rPr>
              <a:t>dobé</a:t>
            </a:r>
            <a:r>
              <a:rPr lang="cs-CZ" sz="2400" dirty="0" smtClean="0">
                <a:solidFill>
                  <a:schemeClr val="tx1"/>
                </a:solidFill>
              </a:rPr>
              <a:t> – pracovní oběh proběhne za dvě otáčky klikového hřídele = 4 zdvihy pístu, poté se opakuje.</a:t>
            </a:r>
          </a:p>
        </p:txBody>
      </p:sp>
      <p:sp>
        <p:nvSpPr>
          <p:cNvPr id="6" name="Dvojitá šipka 5">
            <a:hlinkClick r:id="rId4" action="ppaction://hlinksldjump"/>
          </p:cNvPr>
          <p:cNvSpPr/>
          <p:nvPr/>
        </p:nvSpPr>
        <p:spPr>
          <a:xfrm>
            <a:off x="8460432" y="6237312"/>
            <a:ext cx="412624" cy="360040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upload.wikimedia.org/wikipedia/commons/3/33/Two-Stroke_Engine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348880"/>
            <a:ext cx="2235510" cy="3888432"/>
          </a:xfrm>
          <a:prstGeom prst="rect">
            <a:avLst/>
          </a:prstGeom>
          <a:noFill/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196752"/>
            <a:ext cx="7848872" cy="50516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1520" y="274638"/>
            <a:ext cx="7372910" cy="922114"/>
          </a:xfrm>
          <a:prstGeom prst="rect">
            <a:avLst/>
          </a:prstGeom>
        </p:spPr>
        <p:txBody>
          <a:bodyPr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zážehové spalovací motory</a:t>
            </a:r>
            <a: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1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princip činnosti 2-</a:t>
            </a:r>
            <a:r>
              <a:rPr kumimoji="0" lang="cs-CZ" sz="31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dobého</a:t>
            </a:r>
            <a:r>
              <a:rPr kumimoji="0" lang="cs-CZ" sz="31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 motoru</a:t>
            </a:r>
            <a:endParaRPr kumimoji="0" lang="cs-CZ" sz="31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268760"/>
            <a:ext cx="7920880" cy="55892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96646" lvl="0" indent="-514350">
              <a:spcBef>
                <a:spcPts val="600"/>
              </a:spcBef>
              <a:buClr>
                <a:schemeClr val="tx2"/>
              </a:buClr>
              <a:buSzPct val="73000"/>
              <a:buFont typeface="+mj-lt"/>
              <a:buAutoNum type="arabicPeriod"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sání a komprese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píst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jde nahoru, směs je nasávána sacím kanálem do prostoru pod píst a současně je stlačována nad pístem, </a:t>
            </a:r>
            <a:endParaRPr lang="cs-CZ" sz="2400" dirty="0" smtClean="0"/>
          </a:p>
          <a:p>
            <a:pPr marL="596646" indent="-514350">
              <a:spcBef>
                <a:spcPts val="600"/>
              </a:spcBef>
              <a:buClr>
                <a:schemeClr val="tx2"/>
              </a:buClr>
              <a:buSzPct val="73000"/>
              <a:buFont typeface="+mj-lt"/>
              <a:buAutoNum type="arabicPeriod"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expanze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 výfuk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</a:t>
            </a:r>
            <a:r>
              <a:rPr lang="cs-CZ" sz="2400" dirty="0" smtClean="0"/>
              <a:t>před horní úvratí </a:t>
            </a:r>
          </a:p>
          <a:p>
            <a:pPr marL="596646" indent="-51435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cs-CZ" sz="2400" dirty="0" smtClean="0"/>
              <a:t>	přeskočí jiskra, nastává zážeh a </a:t>
            </a:r>
          </a:p>
          <a:p>
            <a:pPr marL="596646" indent="-51435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cs-CZ" sz="2400" dirty="0" smtClean="0"/>
              <a:t>	expanze, při které je píst tlačen </a:t>
            </a:r>
          </a:p>
          <a:p>
            <a:pPr marL="596646" indent="-51435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cs-CZ" sz="2400" dirty="0" smtClean="0"/>
              <a:t>	dolů, dochází k otevření výfukového</a:t>
            </a:r>
          </a:p>
          <a:p>
            <a:pPr marL="596646" indent="-51435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cs-CZ" sz="2400" dirty="0" smtClean="0"/>
              <a:t>	kanálu, odchodu spalin a současně</a:t>
            </a:r>
          </a:p>
          <a:p>
            <a:pPr marL="596646" indent="-51435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cs-CZ" sz="2400" dirty="0" smtClean="0"/>
              <a:t>	k přepouštění směsi z klikové skříně</a:t>
            </a:r>
          </a:p>
          <a:p>
            <a:pPr marL="596646" indent="-51435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cs-CZ" sz="2400" dirty="0" smtClean="0"/>
              <a:t>	do prostoru nad píst. 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0" name="Dvojitá šipka 9">
            <a:hlinkClick r:id="rId3" action="ppaction://hlinksldjump"/>
          </p:cNvPr>
          <p:cNvSpPr/>
          <p:nvPr/>
        </p:nvSpPr>
        <p:spPr>
          <a:xfrm>
            <a:off x="8460432" y="6237312"/>
            <a:ext cx="412624" cy="360040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274638"/>
            <a:ext cx="7372910" cy="922114"/>
          </a:xfrm>
          <a:prstGeom prst="rect">
            <a:avLst/>
          </a:prstGeom>
        </p:spPr>
        <p:txBody>
          <a:bodyPr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zážehové spalovací motory</a:t>
            </a:r>
            <a: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1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princip činnosti 4-</a:t>
            </a:r>
            <a:r>
              <a:rPr kumimoji="0" lang="cs-CZ" sz="31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dobého</a:t>
            </a:r>
            <a:r>
              <a:rPr kumimoji="0" lang="cs-CZ" sz="31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 motoru</a:t>
            </a:r>
            <a:endParaRPr kumimoji="0" lang="cs-CZ" sz="31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268760"/>
            <a:ext cx="7920880" cy="55892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sání -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400" dirty="0" smtClean="0"/>
              <a:t>píst jde dolů, sání směsi přes sací ventil,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/>
              <a:t>k</a:t>
            </a:r>
            <a:r>
              <a:rPr lang="cs-CZ" sz="2400" b="1" dirty="0" smtClean="0"/>
              <a:t>omprese</a:t>
            </a:r>
            <a:r>
              <a:rPr lang="cs-CZ" sz="2400" dirty="0" smtClean="0"/>
              <a:t> – píst se pohybuje nahoru, sací i výtlačný ventil jsou uzavřeny,</a:t>
            </a:r>
          </a:p>
          <a:p>
            <a:pPr marL="742950" indent="-742950"/>
            <a:r>
              <a:rPr lang="cs-CZ" sz="2400" dirty="0" smtClean="0"/>
              <a:t>	dochází ke stlačení směsi </a:t>
            </a:r>
          </a:p>
          <a:p>
            <a:pPr marL="742950" indent="-742950"/>
            <a:r>
              <a:rPr lang="cs-CZ" sz="2400" dirty="0" smtClean="0"/>
              <a:t>	(zvětšuje tlak i teplotu), </a:t>
            </a:r>
          </a:p>
          <a:p>
            <a:pPr marL="742950" indent="-742950"/>
            <a:r>
              <a:rPr lang="cs-CZ" sz="2400" dirty="0" smtClean="0"/>
              <a:t>	těsně před horní úvratí je směs </a:t>
            </a:r>
          </a:p>
          <a:p>
            <a:pPr marL="742950" indent="-742950"/>
            <a:r>
              <a:rPr lang="cs-CZ" sz="2400" dirty="0" smtClean="0"/>
              <a:t>	zapálená elektrickou jiskrou, </a:t>
            </a:r>
          </a:p>
          <a:p>
            <a:pPr marL="742950" indent="-742950">
              <a:buFont typeface="+mj-lt"/>
              <a:buAutoNum type="arabicPeriod" startAt="3"/>
            </a:pPr>
            <a:r>
              <a:rPr lang="cs-CZ" sz="2400" b="1" dirty="0"/>
              <a:t>e</a:t>
            </a:r>
            <a:r>
              <a:rPr lang="cs-CZ" sz="2400" b="1" dirty="0" smtClean="0"/>
              <a:t>xpanze</a:t>
            </a:r>
            <a:r>
              <a:rPr lang="cs-CZ" sz="2400" dirty="0" smtClean="0"/>
              <a:t> – oba ventily jsou</a:t>
            </a:r>
          </a:p>
          <a:p>
            <a:pPr marL="742950" indent="-742950"/>
            <a:r>
              <a:rPr lang="cs-CZ" sz="2400" dirty="0" smtClean="0"/>
              <a:t>	uzavřené, směs shoří, vzniklé </a:t>
            </a:r>
          </a:p>
          <a:p>
            <a:pPr marL="742950" indent="-742950"/>
            <a:r>
              <a:rPr lang="cs-CZ" sz="2400" dirty="0" smtClean="0"/>
              <a:t>	plyny expandují – píst jde dolů,</a:t>
            </a:r>
          </a:p>
          <a:p>
            <a:pPr marL="742950" indent="-742950">
              <a:buFont typeface="+mj-lt"/>
              <a:buAutoNum type="arabicPeriod" startAt="4"/>
            </a:pPr>
            <a:r>
              <a:rPr lang="cs-CZ" sz="2400" b="1" dirty="0"/>
              <a:t>v</a:t>
            </a:r>
            <a:r>
              <a:rPr lang="cs-CZ" sz="2400" b="1" dirty="0" smtClean="0"/>
              <a:t>ýfuk</a:t>
            </a:r>
            <a:r>
              <a:rPr lang="cs-CZ" sz="2400" dirty="0" smtClean="0"/>
              <a:t> – píst se pohybuje nahoru, </a:t>
            </a:r>
          </a:p>
          <a:p>
            <a:pPr marL="742950" indent="-742950"/>
            <a:r>
              <a:rPr lang="cs-CZ" sz="2400" dirty="0" smtClean="0"/>
              <a:t>	výfukový ventil je otevřený a </a:t>
            </a:r>
          </a:p>
          <a:p>
            <a:pPr marL="742950" indent="-742950"/>
            <a:r>
              <a:rPr lang="cs-CZ" sz="2400" dirty="0" smtClean="0"/>
              <a:t>	spaliny jsou  vytlačeny.</a:t>
            </a:r>
          </a:p>
          <a:p>
            <a:pPr marL="596646" lvl="0" indent="-514350">
              <a:spcBef>
                <a:spcPts val="600"/>
              </a:spcBef>
              <a:buClr>
                <a:schemeClr val="tx2"/>
              </a:buClr>
              <a:buSzPct val="73000"/>
              <a:buFont typeface="+mj-lt"/>
              <a:buAutoNum type="arabicPeriod"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5" descr="http://upload.wikimedia.org/wikipedia/commons/a/a6/4-Stroke-Engine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060848"/>
            <a:ext cx="2114922" cy="4586910"/>
          </a:xfrm>
          <a:prstGeom prst="rect">
            <a:avLst/>
          </a:prstGeom>
          <a:noFill/>
        </p:spPr>
      </p:pic>
      <p:sp>
        <p:nvSpPr>
          <p:cNvPr id="5" name="Dvojitá šipka 4">
            <a:hlinkClick r:id="rId4" action="ppaction://hlinksldjump"/>
          </p:cNvPr>
          <p:cNvSpPr/>
          <p:nvPr/>
        </p:nvSpPr>
        <p:spPr>
          <a:xfrm>
            <a:off x="8460432" y="6237312"/>
            <a:ext cx="412624" cy="360040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274638"/>
            <a:ext cx="7372910" cy="922114"/>
          </a:xfrm>
          <a:prstGeom prst="rect">
            <a:avLst/>
          </a:prstGeom>
        </p:spPr>
        <p:txBody>
          <a:bodyPr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zážehové spalovací motory</a:t>
            </a:r>
            <a: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1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palivová</a:t>
            </a:r>
            <a:r>
              <a:rPr kumimoji="0" lang="cs-CZ" sz="3100" b="1" i="0" u="none" strike="noStrike" kern="1200" cap="all" spc="0" normalizeH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 soustava</a:t>
            </a:r>
            <a:endParaRPr kumimoji="0" lang="cs-CZ" sz="31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268760"/>
            <a:ext cx="7920880" cy="55892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/>
            </a:pPr>
            <a:r>
              <a:rPr lang="cs-CZ" sz="2600" dirty="0" smtClean="0"/>
              <a:t>dopravuje nebo vstřikuje přesně stanovené množství paliva do válce motoru,</a:t>
            </a:r>
          </a:p>
          <a:p>
            <a:pPr marL="274320" lvl="0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přípravu směsi zajišťuje karburátor nebo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vstřikovače:</a:t>
            </a:r>
            <a:endParaRPr lang="cs-CZ" sz="2600" dirty="0" smtClean="0"/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karburátor – kapalné palivo je rozprášeno v proudu vzduchu nasávaného motorem,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vstřikovače – dopravuje palivo přímo do vstřikovacího válce, před sací ventil nebo do sacího potrubí.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274638"/>
            <a:ext cx="7372910" cy="922114"/>
          </a:xfrm>
          <a:prstGeom prst="rect">
            <a:avLst/>
          </a:prstGeom>
        </p:spPr>
        <p:txBody>
          <a:bodyPr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zážehové spalovací motory</a:t>
            </a:r>
            <a: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31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Mazání</a:t>
            </a:r>
            <a:endParaRPr kumimoji="0" lang="cs-CZ" sz="31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268760"/>
            <a:ext cx="7920880" cy="55892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/>
            </a:pPr>
            <a:r>
              <a:rPr lang="cs-CZ" sz="2600" dirty="0" smtClean="0"/>
              <a:t>k mazání motorů se používá olej, který: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zabraňuje zadření třecích ploch součástí motoru, 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odvádí teplo z motoru,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chrání součásti motoru proti korozi,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odvádí nečistoty z mazaných míst,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zvyšuje těsnost součástí (u pístních kroužků zabraňuje pronikání plynů ze spalovacích motorů). 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274638"/>
            <a:ext cx="7372910" cy="922114"/>
          </a:xfrm>
          <a:prstGeom prst="rect">
            <a:avLst/>
          </a:prstGeom>
        </p:spPr>
        <p:txBody>
          <a:bodyPr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zážehové spalovací motory</a:t>
            </a:r>
            <a: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3100" b="1" cap="all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chlazení</a:t>
            </a:r>
            <a:endParaRPr kumimoji="0" lang="cs-CZ" sz="31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268760"/>
            <a:ext cx="7920880" cy="55892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/>
            </a:pPr>
            <a:r>
              <a:rPr lang="cs-CZ" sz="2600" dirty="0" smtClean="0"/>
              <a:t>k odvádí část tepla, které vzniká spalováním paliva v motoru,</a:t>
            </a:r>
          </a:p>
          <a:p>
            <a:pPr marL="274320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/>
            </a:pPr>
            <a:r>
              <a:rPr lang="cs-CZ" sz="2600" dirty="0" smtClean="0"/>
              <a:t>rozeznáváme chlazení: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kapalinové – teplo se odvádí prostřednictvím kapaliny proudící okolo stěn spalovacího motoru,</a:t>
            </a:r>
          </a:p>
          <a:p>
            <a:pPr marL="731520" lvl="1" indent="-274320">
              <a:spcBef>
                <a:spcPts val="600"/>
              </a:spcBef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r>
              <a:rPr lang="cs-CZ" sz="2600" dirty="0" smtClean="0"/>
              <a:t>vzduchové – teplo se odvádí z motoru přímo vzduchem chladícími žebry (pevná část hlavy a válce).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cs-CZ" sz="1200" dirty="0" smtClean="0"/>
              <a:t>SCHIERWAGEN, A..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11.11.2012]. Dostupný pod licencí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,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http://commons.wikimedia.org/wiki/File:Two-Stroke_Engine.gif odvádí část tepla, které vzniká spalováním paliva v motoru.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4.11.2012].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http://commons.wikimedia.org/wiki/File:4-Stroke-Engine.gif?uselang=cs</a:t>
            </a:r>
            <a:endParaRPr lang="cs-CZ" sz="1200" dirty="0" smtClean="0"/>
          </a:p>
          <a:p>
            <a:pPr marL="514350" lvl="0" indent="-514350">
              <a:buNone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1353</TotalTime>
  <Words>487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zážehové spalovací motory</vt:lpstr>
      <vt:lpstr>Snímek 4</vt:lpstr>
      <vt:lpstr>Snímek 5</vt:lpstr>
      <vt:lpstr>Snímek 6</vt:lpstr>
      <vt:lpstr>Snímek 7</vt:lpstr>
      <vt:lpstr>Snímek 8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 Valouchová</dc:creator>
  <cp:lastModifiedBy>Klára Valouchová</cp:lastModifiedBy>
  <cp:revision>30</cp:revision>
  <dcterms:created xsi:type="dcterms:W3CDTF">2012-11-12T19:47:22Z</dcterms:created>
  <dcterms:modified xsi:type="dcterms:W3CDTF">2012-12-30T19:55:14Z</dcterms:modified>
</cp:coreProperties>
</file>