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4" r:id="rId3"/>
    <p:sldId id="257" r:id="rId4"/>
    <p:sldId id="260" r:id="rId5"/>
    <p:sldId id="261" r:id="rId6"/>
    <p:sldId id="258" r:id="rId7"/>
    <p:sldId id="259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21126E8-DC88-4329-B855-98E2711F7CAD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E432BC-D334-4315-B27A-B8D07E1DE93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68760"/>
            <a:ext cx="8458200" cy="1718886"/>
          </a:xfrm>
        </p:spPr>
        <p:txBody>
          <a:bodyPr>
            <a:noAutofit/>
          </a:bodyPr>
          <a:lstStyle/>
          <a:p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endParaRPr lang="cs-CZ" sz="6000" b="1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3" y="260350"/>
            <a:ext cx="84978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47650" y="2441687"/>
            <a:ext cx="805981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Základní škola a Mateřská škola Libáň, okres Jičín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2969583" y="3767554"/>
            <a:ext cx="32159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Moderní škola 2010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5109" y="5877272"/>
            <a:ext cx="894489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VY_32_INOVACE_E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20-28 </a:t>
            </a:r>
            <a:r>
              <a:rPr lang="cs-CZ" sz="2800" b="1" dirty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– Př4 – </a:t>
            </a:r>
            <a:r>
              <a:rPr lang="cs-CZ" sz="2800" b="1" dirty="0" smtClean="0">
                <a:solidFill>
                  <a:srgbClr val="000096"/>
                </a:solidFill>
                <a:latin typeface="Times New Roman" pitchFamily="18" charset="0"/>
                <a:cs typeface="Times New Roman" pitchFamily="18" charset="0"/>
              </a:rPr>
              <a:t>živočichové na polích</a:t>
            </a:r>
            <a:endParaRPr lang="cs-CZ" sz="2800" b="1" dirty="0">
              <a:solidFill>
                <a:srgbClr val="FFFF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9587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268760"/>
            <a:ext cx="8458200" cy="1718886"/>
          </a:xfrm>
        </p:spPr>
        <p:txBody>
          <a:bodyPr>
            <a:noAutofit/>
          </a:bodyPr>
          <a:lstStyle/>
          <a:p>
            <a:r>
              <a:rPr lang="cs-CZ" sz="3200" dirty="0" smtClean="0"/>
              <a:t>Živočichové, kteří žijí na polích dokonale splývají s okolím, aby se lépe ukryli před nepřáteli.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32656"/>
            <a:ext cx="8458200" cy="91440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   Živočichové na polích</a:t>
            </a:r>
            <a:endParaRPr lang="cs-CZ" sz="60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3212976"/>
            <a:ext cx="4968552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6838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Káně lesní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259491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/>
              <a:t>p</a:t>
            </a:r>
            <a:r>
              <a:rPr lang="cs-CZ" sz="2800" dirty="0" smtClean="0"/>
              <a:t>atří mezi nejhojnější </a:t>
            </a:r>
            <a:r>
              <a:rPr lang="cs-CZ" sz="2800" b="1" dirty="0" smtClean="0"/>
              <a:t>dravce </a:t>
            </a:r>
            <a:r>
              <a:rPr lang="cs-CZ" sz="2800" dirty="0" smtClean="0"/>
              <a:t>u nás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/>
              <a:t>h</a:t>
            </a:r>
            <a:r>
              <a:rPr lang="cs-CZ" sz="2800" b="1" dirty="0" smtClean="0"/>
              <a:t>nízdo </a:t>
            </a:r>
            <a:r>
              <a:rPr lang="cs-CZ" sz="2800" dirty="0" smtClean="0"/>
              <a:t>staví na vysokých stromech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/>
              <a:t>ž</a:t>
            </a:r>
            <a:r>
              <a:rPr lang="cs-CZ" sz="2800" b="1" dirty="0" smtClean="0"/>
              <a:t>iví se </a:t>
            </a:r>
            <a:r>
              <a:rPr lang="cs-CZ" sz="2800" dirty="0" smtClean="0"/>
              <a:t>hlavně hraboši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j</a:t>
            </a:r>
            <a:r>
              <a:rPr lang="cs-CZ" sz="2800" dirty="0" smtClean="0"/>
              <a:t>e to </a:t>
            </a:r>
            <a:r>
              <a:rPr lang="cs-CZ" sz="2800" b="1" dirty="0" smtClean="0"/>
              <a:t>stálý pták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JE CHRÁNĚNÉ!!!</a:t>
            </a:r>
          </a:p>
          <a:p>
            <a:pPr>
              <a:buFont typeface="Wingdings" pitchFamily="2" charset="2"/>
              <a:buChar char="q"/>
            </a:pPr>
            <a:endParaRPr lang="cs-CZ" sz="28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420888"/>
            <a:ext cx="432048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66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Zajíc polní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0400" y="1340769"/>
            <a:ext cx="8686800" cy="309634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/>
              <a:t>s</a:t>
            </a:r>
            <a:r>
              <a:rPr lang="cs-CZ" sz="2800" b="1" dirty="0" smtClean="0"/>
              <a:t>rst </a:t>
            </a:r>
            <a:r>
              <a:rPr lang="cs-CZ" sz="2800" dirty="0" smtClean="0"/>
              <a:t>je hnědá, </a:t>
            </a:r>
            <a:r>
              <a:rPr lang="cs-CZ" sz="2800" b="1" dirty="0" smtClean="0"/>
              <a:t>tělo </a:t>
            </a:r>
            <a:r>
              <a:rPr lang="cs-CZ" sz="2800" dirty="0" smtClean="0"/>
              <a:t>protáhlé, </a:t>
            </a:r>
            <a:r>
              <a:rPr lang="cs-CZ" sz="2800" b="1" dirty="0" smtClean="0"/>
              <a:t>uši </a:t>
            </a:r>
            <a:r>
              <a:rPr lang="cs-CZ" sz="2800" dirty="0" smtClean="0"/>
              <a:t>delší než </a:t>
            </a:r>
            <a:r>
              <a:rPr lang="cs-CZ" sz="2800" b="1" dirty="0" smtClean="0"/>
              <a:t>hlava, přední končetiny </a:t>
            </a:r>
            <a:r>
              <a:rPr lang="cs-CZ" sz="2800" dirty="0" smtClean="0"/>
              <a:t>výrazně kratší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m</a:t>
            </a:r>
            <a:r>
              <a:rPr lang="cs-CZ" sz="2800" dirty="0" smtClean="0"/>
              <a:t>noží se </a:t>
            </a:r>
            <a:r>
              <a:rPr lang="cs-CZ" sz="2800" b="1" dirty="0" smtClean="0"/>
              <a:t>asi 3x ročně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j</a:t>
            </a:r>
            <a:r>
              <a:rPr lang="cs-CZ" sz="2800" dirty="0" smtClean="0"/>
              <a:t>ako pelech má </a:t>
            </a:r>
            <a:r>
              <a:rPr lang="cs-CZ" sz="2800" b="1" dirty="0" smtClean="0"/>
              <a:t>vyhloubené přírodní jamky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p</a:t>
            </a:r>
            <a:r>
              <a:rPr lang="cs-CZ" sz="2800" dirty="0" smtClean="0"/>
              <a:t>atří mezi </a:t>
            </a:r>
            <a:r>
              <a:rPr lang="cs-CZ" sz="2800" b="1" dirty="0" smtClean="0"/>
              <a:t>býložravce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j</a:t>
            </a:r>
            <a:r>
              <a:rPr lang="cs-CZ" sz="2800" dirty="0" smtClean="0"/>
              <a:t>eho nepřátelé jsou </a:t>
            </a:r>
            <a:r>
              <a:rPr lang="cs-CZ" sz="2800" b="1" dirty="0" smtClean="0"/>
              <a:t>lišky </a:t>
            </a:r>
            <a:r>
              <a:rPr lang="cs-CZ" sz="2800" dirty="0" smtClean="0"/>
              <a:t>a </a:t>
            </a:r>
            <a:r>
              <a:rPr lang="cs-CZ" sz="2800" b="1" dirty="0" smtClean="0"/>
              <a:t>zdivočelí psi</a:t>
            </a:r>
            <a:endParaRPr lang="cs-CZ" sz="2800" dirty="0" smtClean="0"/>
          </a:p>
          <a:p>
            <a:pPr>
              <a:buFont typeface="Wingdings" pitchFamily="2" charset="2"/>
              <a:buChar char="q"/>
            </a:pPr>
            <a:endParaRPr lang="cs-CZ" sz="28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4437112"/>
            <a:ext cx="3672408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47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86800" cy="83820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Hraboš polní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86800" cy="302696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/>
              <a:t>j</a:t>
            </a:r>
            <a:r>
              <a:rPr lang="cs-CZ" sz="2800" dirty="0" smtClean="0"/>
              <a:t>e malý hlodavec s krátkým ocasem a hnědou srstí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p</a:t>
            </a:r>
            <a:r>
              <a:rPr lang="cs-CZ" sz="2800" dirty="0" smtClean="0"/>
              <a:t>atří mezi </a:t>
            </a:r>
            <a:r>
              <a:rPr lang="cs-CZ" sz="2800" b="1" dirty="0" smtClean="0"/>
              <a:t>savce, </a:t>
            </a:r>
            <a:r>
              <a:rPr lang="cs-CZ" sz="2800" dirty="0" smtClean="0"/>
              <a:t>množí se </a:t>
            </a:r>
            <a:r>
              <a:rPr lang="cs-CZ" sz="2800" b="1" dirty="0" smtClean="0"/>
              <a:t>až 5x ročně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j</a:t>
            </a:r>
            <a:r>
              <a:rPr lang="cs-CZ" sz="2800" dirty="0" smtClean="0"/>
              <a:t>e </a:t>
            </a:r>
            <a:r>
              <a:rPr lang="cs-CZ" sz="2800" b="1" dirty="0" smtClean="0"/>
              <a:t>býložravec </a:t>
            </a:r>
            <a:r>
              <a:rPr lang="cs-CZ" sz="2800" dirty="0" smtClean="0"/>
              <a:t>(semena a zelené části rostlin)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z</a:t>
            </a:r>
            <a:r>
              <a:rPr lang="cs-CZ" sz="2800" dirty="0" smtClean="0"/>
              <a:t>ásoby shromažďuje v podzemních chodbách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j</a:t>
            </a:r>
            <a:r>
              <a:rPr lang="cs-CZ" sz="2800" dirty="0" smtClean="0"/>
              <a:t>eho nepřátelé jsou </a:t>
            </a:r>
            <a:r>
              <a:rPr lang="cs-CZ" sz="2800" b="1" dirty="0" smtClean="0"/>
              <a:t>káně lesní, poštolka obecná, liška obecná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4005064"/>
            <a:ext cx="3384376" cy="2664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923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Koroptev polní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30989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/>
              <a:t>s</a:t>
            </a:r>
            <a:r>
              <a:rPr lang="cs-CZ" sz="2800" b="1" dirty="0" smtClean="0"/>
              <a:t>amec </a:t>
            </a:r>
            <a:r>
              <a:rPr lang="cs-CZ" sz="2800" dirty="0" smtClean="0"/>
              <a:t>má na hrudi tmavě hnědou skvrnu ve tvaru podkovy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/>
              <a:t>h</a:t>
            </a:r>
            <a:r>
              <a:rPr lang="cs-CZ" sz="2800" b="1" dirty="0" smtClean="0"/>
              <a:t>lava a krk </a:t>
            </a:r>
            <a:r>
              <a:rPr lang="cs-CZ" sz="2800" dirty="0" smtClean="0"/>
              <a:t>jsou šedé s rezavým zbarvením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křídla </a:t>
            </a:r>
            <a:r>
              <a:rPr lang="cs-CZ" sz="2800" dirty="0" smtClean="0"/>
              <a:t>jsou rezavě rudá s puntíkováním na bocích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/>
              <a:t>o</a:t>
            </a:r>
            <a:r>
              <a:rPr lang="cs-CZ" sz="2800" b="1" dirty="0" smtClean="0"/>
              <a:t>bývají </a:t>
            </a:r>
            <a:r>
              <a:rPr lang="cs-CZ" sz="2800" dirty="0" smtClean="0"/>
              <a:t>meze polí s křovinami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jsou </a:t>
            </a:r>
            <a:r>
              <a:rPr lang="cs-CZ" sz="2800" b="1" dirty="0" smtClean="0"/>
              <a:t>všežravci </a:t>
            </a:r>
            <a:r>
              <a:rPr lang="cs-CZ" sz="2800" dirty="0" smtClean="0"/>
              <a:t>a </a:t>
            </a:r>
            <a:r>
              <a:rPr lang="cs-CZ" sz="2800" b="1" dirty="0" smtClean="0"/>
              <a:t>stálí ptáci </a:t>
            </a:r>
            <a:r>
              <a:rPr lang="cs-CZ" sz="2800" dirty="0" smtClean="0"/>
              <a:t>i </a:t>
            </a:r>
            <a:r>
              <a:rPr lang="cs-CZ" sz="2800" b="1" dirty="0" smtClean="0"/>
              <a:t>lovná zvěř člověka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581128"/>
            <a:ext cx="2088232" cy="20882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581128"/>
            <a:ext cx="2016224" cy="2088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9678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Autofit/>
          </a:bodyPr>
          <a:lstStyle/>
          <a:p>
            <a:r>
              <a:rPr lang="cs-CZ" sz="6000" b="1" dirty="0" smtClean="0"/>
              <a:t>Bažant obecný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8686800" cy="295232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/>
              <a:t>s</a:t>
            </a:r>
            <a:r>
              <a:rPr lang="cs-CZ" sz="2800" b="1" dirty="0" smtClean="0"/>
              <a:t>amci</a:t>
            </a:r>
            <a:r>
              <a:rPr lang="cs-CZ" sz="2800" dirty="0" smtClean="0"/>
              <a:t> – jsou výrazně zbarveni s dlouhými ocasními pery, u oka mají červenou lysinu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/>
              <a:t>s</a:t>
            </a:r>
            <a:r>
              <a:rPr lang="cs-CZ" sz="2800" b="1" dirty="0" smtClean="0"/>
              <a:t>amice – </a:t>
            </a:r>
            <a:r>
              <a:rPr lang="cs-CZ" sz="2800" dirty="0" smtClean="0"/>
              <a:t>mají šedohnědou barvu, při hnízdění splývají s okolím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p</a:t>
            </a:r>
            <a:r>
              <a:rPr lang="cs-CZ" sz="2800" dirty="0" smtClean="0"/>
              <a:t>atří mezi </a:t>
            </a:r>
            <a:r>
              <a:rPr lang="cs-CZ" sz="2800" b="1" dirty="0" smtClean="0"/>
              <a:t>všežravce </a:t>
            </a:r>
            <a:r>
              <a:rPr lang="cs-CZ" sz="2800" dirty="0" smtClean="0"/>
              <a:t>(semena, bobule, drobný hmyz)</a:t>
            </a:r>
            <a:endParaRPr lang="cs-CZ" sz="2800" b="1" dirty="0" smtClean="0"/>
          </a:p>
          <a:p>
            <a:pPr>
              <a:buFont typeface="Wingdings" pitchFamily="2" charset="2"/>
              <a:buChar char="q"/>
            </a:pPr>
            <a:r>
              <a:rPr lang="cs-CZ" sz="2800" dirty="0"/>
              <a:t>j</a:t>
            </a:r>
            <a:r>
              <a:rPr lang="cs-CZ" sz="2800" dirty="0" smtClean="0"/>
              <a:t>e to </a:t>
            </a:r>
            <a:r>
              <a:rPr lang="cs-CZ" sz="2800" b="1" dirty="0" smtClean="0"/>
              <a:t>stálý pták a lovná zvěř člověka</a:t>
            </a:r>
          </a:p>
          <a:p>
            <a:pPr>
              <a:buFont typeface="Wingdings" pitchFamily="2" charset="2"/>
              <a:buChar char="q"/>
            </a:pPr>
            <a:endParaRPr lang="cs-CZ" sz="2800" b="1" dirty="0" smtClean="0"/>
          </a:p>
          <a:p>
            <a:pPr>
              <a:buFont typeface="Wingdings" pitchFamily="2" charset="2"/>
              <a:buChar char="q"/>
            </a:pP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437112"/>
            <a:ext cx="3024336" cy="2304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999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8902824" cy="1080120"/>
          </a:xfrm>
        </p:spPr>
        <p:txBody>
          <a:bodyPr>
            <a:noAutofit/>
          </a:bodyPr>
          <a:lstStyle/>
          <a:p>
            <a:r>
              <a:rPr lang="cs-CZ" sz="5400" b="1" dirty="0" smtClean="0"/>
              <a:t> Mandelinka bramborová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3408" y="1412776"/>
            <a:ext cx="8686800" cy="1154758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škodí tím, že požírají bramborovou nať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/>
              <a:t>j</a:t>
            </a:r>
            <a:r>
              <a:rPr lang="cs-CZ" sz="2800" dirty="0" smtClean="0"/>
              <a:t>sou potravou bažantů a koroptví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780928"/>
            <a:ext cx="6242304" cy="3934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578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txBody>
          <a:bodyPr>
            <a:noAutofit/>
          </a:bodyPr>
          <a:lstStyle/>
          <a:p>
            <a:r>
              <a:rPr lang="cs-CZ" sz="6000" b="1" dirty="0" smtClean="0"/>
              <a:t>    Použité obrázky: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4162"/>
            <a:ext cx="8740080" cy="4525963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en-US" dirty="0"/>
              <a:t>[1] </a:t>
            </a:r>
            <a:r>
              <a:rPr lang="cs-CZ" dirty="0"/>
              <a:t>KOŠKOVÁ, S.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en-US" dirty="0"/>
              <a:t>[</a:t>
            </a:r>
            <a:r>
              <a:rPr lang="cs-CZ" dirty="0"/>
              <a:t>2</a:t>
            </a:r>
            <a:r>
              <a:rPr lang="en-US" dirty="0"/>
              <a:t>] </a:t>
            </a:r>
            <a:r>
              <a:rPr lang="cs-CZ" dirty="0"/>
              <a:t>ŠTIKOVÁ, V.: </a:t>
            </a:r>
            <a:r>
              <a:rPr lang="cs-CZ" dirty="0" smtClean="0"/>
              <a:t>Člověk a jeho svět - přírodověda pro 4. ročník. </a:t>
            </a:r>
            <a:r>
              <a:rPr lang="cs-CZ" dirty="0"/>
              <a:t>Brno, Nová škola, </a:t>
            </a:r>
            <a:r>
              <a:rPr lang="cs-CZ" dirty="0" smtClean="0"/>
              <a:t>2010.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mtClean="0"/>
              <a:t>ISBN 978-80-7289-211-2</a:t>
            </a: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8966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104</TotalTime>
  <Words>292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Živočichové, kteří žijí na polích dokonale splývají s okolím, aby se lépe ukryli před nepřáteli.</vt:lpstr>
      <vt:lpstr>Káně lesní</vt:lpstr>
      <vt:lpstr>Zajíc polní</vt:lpstr>
      <vt:lpstr>Hraboš polní</vt:lpstr>
      <vt:lpstr>Koroptev polní</vt:lpstr>
      <vt:lpstr>Bažant obecný</vt:lpstr>
      <vt:lpstr> Mandelinka bramborová</vt:lpstr>
      <vt:lpstr>    Použité obrázky: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Stanislava Košková</dc:creator>
  <cp:lastModifiedBy>Stanislava Košková</cp:lastModifiedBy>
  <cp:revision>18</cp:revision>
  <dcterms:created xsi:type="dcterms:W3CDTF">2011-07-23T11:11:30Z</dcterms:created>
  <dcterms:modified xsi:type="dcterms:W3CDTF">2012-03-13T06:21:20Z</dcterms:modified>
</cp:coreProperties>
</file>