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24"/>
  </p:notesMasterIdLst>
  <p:sldIdLst>
    <p:sldId id="258" r:id="rId3"/>
    <p:sldId id="431" r:id="rId4"/>
    <p:sldId id="432" r:id="rId5"/>
    <p:sldId id="440" r:id="rId6"/>
    <p:sldId id="441" r:id="rId7"/>
    <p:sldId id="443" r:id="rId8"/>
    <p:sldId id="444" r:id="rId9"/>
    <p:sldId id="446" r:id="rId10"/>
    <p:sldId id="447" r:id="rId11"/>
    <p:sldId id="448" r:id="rId12"/>
    <p:sldId id="449" r:id="rId13"/>
    <p:sldId id="450" r:id="rId14"/>
    <p:sldId id="451" r:id="rId15"/>
    <p:sldId id="452" r:id="rId16"/>
    <p:sldId id="458" r:id="rId17"/>
    <p:sldId id="459" r:id="rId18"/>
    <p:sldId id="457" r:id="rId19"/>
    <p:sldId id="456" r:id="rId20"/>
    <p:sldId id="460" r:id="rId21"/>
    <p:sldId id="461" r:id="rId22"/>
    <p:sldId id="462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99FF"/>
    <a:srgbClr val="9966FF"/>
    <a:srgbClr val="9933FF"/>
    <a:srgbClr val="008000"/>
    <a:srgbClr val="FF6600"/>
    <a:srgbClr val="FF0000"/>
    <a:srgbClr val="A8C6EA"/>
    <a:srgbClr val="006600"/>
    <a:srgbClr val="FFFFFF"/>
    <a:srgbClr val="FFCC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94" autoAdjust="0"/>
    <p:restoredTop sz="81895" autoAdjust="0"/>
  </p:normalViewPr>
  <p:slideViewPr>
    <p:cSldViewPr>
      <p:cViewPr varScale="1">
        <p:scale>
          <a:sx n="69" d="100"/>
          <a:sy n="69" d="100"/>
        </p:scale>
        <p:origin x="-6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#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hydrosféra</a:t>
          </a:r>
          <a:endParaRPr lang="cs-CZ" sz="2400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hydrologie</a:t>
          </a:r>
          <a:endParaRPr lang="cs-CZ" sz="2400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výskyt vody</a:t>
          </a:r>
          <a:endParaRPr lang="cs-CZ" sz="2400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vlastnosti vody</a:t>
          </a:r>
          <a:endParaRPr lang="cs-CZ" sz="2400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1EE2DD4F-7CF7-48E0-8C07-1B8F9C6DE59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oběh vody</a:t>
          </a:r>
          <a:endParaRPr lang="cs-CZ" sz="2400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pohyby vody</a:t>
          </a:r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význam vody</a:t>
          </a:r>
          <a:endParaRPr lang="cs-CZ" sz="2400" dirty="0"/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7EBCF7C0-B995-460D-9CA3-BD8B3E69F3CB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algn="ctr"/>
          <a:r>
            <a:rPr lang="cs-CZ" sz="2400" b="0" dirty="0" smtClean="0"/>
            <a:t>přírodní vodní katastrofy</a:t>
          </a:r>
          <a:endParaRPr lang="cs-CZ" sz="2400" b="0" dirty="0"/>
        </a:p>
      </dgm:t>
    </dgm:pt>
    <dgm:pt modelId="{B44CE7E5-77A8-4F22-A410-E2F0A808316A}" type="parTrans" cxnId="{27B41021-7BE5-4BD4-B843-369E4414E5DB}">
      <dgm:prSet/>
      <dgm:spPr/>
      <dgm:t>
        <a:bodyPr/>
        <a:lstStyle/>
        <a:p>
          <a:endParaRPr lang="cs-CZ"/>
        </a:p>
      </dgm:t>
    </dgm:pt>
    <dgm:pt modelId="{3AFBB1D1-DB90-4B69-813F-69F79D6CC64B}" type="sibTrans" cxnId="{27B41021-7BE5-4BD4-B843-369E4414E5DB}">
      <dgm:prSet/>
      <dgm:spPr/>
      <dgm:t>
        <a:bodyPr/>
        <a:lstStyle/>
        <a:p>
          <a:endParaRPr lang="cs-CZ"/>
        </a:p>
      </dgm:t>
    </dgm:pt>
    <dgm:pt modelId="{EC946AD9-0CA3-4444-A299-3735452357FC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vodní hospodářství</a:t>
          </a:r>
          <a:endParaRPr lang="cs-CZ" sz="2400" dirty="0"/>
        </a:p>
      </dgm:t>
    </dgm:pt>
    <dgm:pt modelId="{B9190A19-CEA3-4D43-996A-53F74EB83307}" type="parTrans" cxnId="{3EC3097B-3055-4F11-B216-5684F7B173A9}">
      <dgm:prSet/>
      <dgm:spPr/>
      <dgm:t>
        <a:bodyPr/>
        <a:lstStyle/>
        <a:p>
          <a:endParaRPr lang="cs-CZ"/>
        </a:p>
      </dgm:t>
    </dgm:pt>
    <dgm:pt modelId="{F4E4AC8B-3E09-4622-A368-DD5DD20AE7FD}" type="sibTrans" cxnId="{3EC3097B-3055-4F11-B216-5684F7B173A9}">
      <dgm:prSet/>
      <dgm:spPr/>
      <dgm:t>
        <a:bodyPr/>
        <a:lstStyle/>
        <a:p>
          <a:endParaRPr lang="cs-CZ"/>
        </a:p>
      </dgm:t>
    </dgm:pt>
    <dgm:pt modelId="{8CABA663-F140-4381-A837-528457B523EF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skupenství vody</a:t>
          </a:r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10" custLinFactNeighborX="417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10" custLinFactNeighborX="335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10" custLinFactNeighborX="252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10" custLinFactNeighborX="170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10" custLinFactNeighborX="417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9480DF-7708-4F28-AB36-28724565F072}" type="pres">
      <dgm:prSet presAssocID="{32D81B97-ED1A-468A-9BC0-2FC6C790C948}" presName="sibTrans" presStyleCnt="0"/>
      <dgm:spPr/>
    </dgm:pt>
    <dgm:pt modelId="{69BA46AD-DF0A-4BBD-9AEE-440738E97DD1}" type="pres">
      <dgm:prSet presAssocID="{1EE2DD4F-7CF7-48E0-8C07-1B8F9C6DE597}" presName="node" presStyleLbl="node1" presStyleIdx="5" presStyleCnt="10" custLinFactNeighborX="335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6" presStyleCnt="10" custLinFactNeighborX="252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7" presStyleCnt="10" custLinFactNeighborX="170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C8086F4-EA7A-4DA8-B360-C7A5B3E6375F}" type="pres">
      <dgm:prSet presAssocID="{7EBCF7C0-B995-460D-9CA3-BD8B3E69F3CB}" presName="node" presStyleLbl="node1" presStyleIdx="8" presStyleCnt="10" custLinFactNeighborX="3198" custLinFactNeighborY="16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DB8853-AB58-43AB-A5CF-0A1BC771C5FE}" type="pres">
      <dgm:prSet presAssocID="{3AFBB1D1-DB90-4B69-813F-69F79D6CC64B}" presName="sibTrans" presStyleCnt="0"/>
      <dgm:spPr/>
    </dgm:pt>
    <dgm:pt modelId="{BAA9C6B7-595A-4370-8301-2396CE27676B}" type="pres">
      <dgm:prSet presAssocID="{EC946AD9-0CA3-4444-A299-3735452357FC}" presName="node" presStyleLbl="node1" presStyleIdx="9" presStyleCnt="10" custLinFactNeighborX="2981" custLinFactNeighborY="16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C3097B-3055-4F11-B216-5684F7B173A9}" srcId="{7D689C6D-215A-4061-950F-D2B50FE031ED}" destId="{EC946AD9-0CA3-4444-A299-3735452357FC}" srcOrd="9" destOrd="0" parTransId="{B9190A19-CEA3-4D43-996A-53F74EB83307}" sibTransId="{F4E4AC8B-3E09-4622-A368-DD5DD20AE7FD}"/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0B0DABB2-9706-401A-A34C-311FAF2BFAF4}" type="presOf" srcId="{7D689C6D-215A-4061-950F-D2B50FE031ED}" destId="{3C5A676D-11A3-40AD-B0C0-98AA55E96A4D}" srcOrd="0" destOrd="0" presId="urn:microsoft.com/office/officeart/2005/8/layout/default#1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CFF55DD0-01CC-4BB0-AA1F-BF9B6961500B}" type="presOf" srcId="{53967C97-45EB-4DD3-90B7-0B27D694F559}" destId="{12A3D154-DC56-44D7-ADBF-D1C4D58ED58A}" srcOrd="0" destOrd="0" presId="urn:microsoft.com/office/officeart/2005/8/layout/default#1"/>
    <dgm:cxn modelId="{A425F24D-4C60-4573-BAA6-1E3D2A67FC45}" type="presOf" srcId="{1BDE75C6-E49C-4C0D-9B54-AB332D07C5E8}" destId="{327274FD-849A-4253-A88C-49EA9C8EC748}" srcOrd="0" destOrd="0" presId="urn:microsoft.com/office/officeart/2005/8/layout/default#1"/>
    <dgm:cxn modelId="{EC70D1FA-85B0-444E-899A-8F34A03D943E}" type="presOf" srcId="{8CABA663-F140-4381-A837-528457B523EF}" destId="{D9A0A614-79EC-42F7-A674-B82117D4894F}" srcOrd="0" destOrd="0" presId="urn:microsoft.com/office/officeart/2005/8/layout/default#1"/>
    <dgm:cxn modelId="{AEB52100-8389-4B02-B5B5-598CBC5E7A78}" type="presOf" srcId="{EC946AD9-0CA3-4444-A299-3735452357FC}" destId="{BAA9C6B7-595A-4370-8301-2396CE27676B}" srcOrd="0" destOrd="0" presId="urn:microsoft.com/office/officeart/2005/8/layout/default#1"/>
    <dgm:cxn modelId="{F38596C3-DB8F-42C4-AD6C-F945856338B0}" type="presOf" srcId="{C68AB37A-53D0-4D22-A99A-2423E0AA25C6}" destId="{D130A27F-5689-4129-A5C8-1E2E8D1BAED4}" srcOrd="0" destOrd="0" presId="urn:microsoft.com/office/officeart/2005/8/layout/default#1"/>
    <dgm:cxn modelId="{DC70058B-B477-4190-937F-CE32054818D4}" type="presOf" srcId="{6D29609A-A390-414B-A1D1-B8FB6AD99EA0}" destId="{A33118F3-006D-4DE0-85D7-BEF5B6ED5873}" srcOrd="0" destOrd="0" presId="urn:microsoft.com/office/officeart/2005/8/layout/default#1"/>
    <dgm:cxn modelId="{A39AA90C-8832-41CD-8BDA-8077AAE1960E}" type="presOf" srcId="{0B3179CF-1808-4AF2-9A23-49E161367459}" destId="{7685899C-38FE-4CB4-8B7F-2C3F43DD35D1}" srcOrd="0" destOrd="0" presId="urn:microsoft.com/office/officeart/2005/8/layout/default#1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64871041-C4F8-4F1B-B61F-520B0AC1DFB3}" type="presOf" srcId="{1EE2DD4F-7CF7-48E0-8C07-1B8F9C6DE597}" destId="{69BA46AD-DF0A-4BBD-9AEE-440738E97DD1}" srcOrd="0" destOrd="0" presId="urn:microsoft.com/office/officeart/2005/8/layout/default#1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45E2C4F3-A18F-4937-997F-76D5EC37F4F1}" type="presOf" srcId="{7064D6C3-D3C5-48BB-ABE8-9B6F4E5F0A72}" destId="{BC96A9CA-1CEB-4AF6-A87C-FBD3AB402411}" srcOrd="0" destOrd="0" presId="urn:microsoft.com/office/officeart/2005/8/layout/default#1"/>
    <dgm:cxn modelId="{A6E34CCA-742B-4E5C-AF9A-CAAF9C9788C9}" type="presOf" srcId="{7EBCF7C0-B995-460D-9CA3-BD8B3E69F3CB}" destId="{8C8086F4-EA7A-4DA8-B360-C7A5B3E6375F}" srcOrd="0" destOrd="0" presId="urn:microsoft.com/office/officeart/2005/8/layout/default#1"/>
    <dgm:cxn modelId="{E2433681-0A45-475A-B7A4-B987DB1FE173}" srcId="{7D689C6D-215A-4061-950F-D2B50FE031ED}" destId="{1EE2DD4F-7CF7-48E0-8C07-1B8F9C6DE597}" srcOrd="5" destOrd="0" parTransId="{47C13694-4136-4579-9E57-294F80AFBD05}" sibTransId="{BD2EED37-13E9-4B86-A133-FC27D313D7E9}"/>
    <dgm:cxn modelId="{92B5A08E-3258-430A-8E36-2CFB1C1400BF}" srcId="{7D689C6D-215A-4061-950F-D2B50FE031ED}" destId="{7064D6C3-D3C5-48BB-ABE8-9B6F4E5F0A72}" srcOrd="7" destOrd="0" parTransId="{E9F36483-EE12-4DB5-841B-1B5B2D6CB4F9}" sibTransId="{845183BE-FF56-4A4D-8C29-228FC3B5F0F6}"/>
    <dgm:cxn modelId="{C37A3538-FC00-46BC-8E13-33BB9B2D8D72}" srcId="{7D689C6D-215A-4061-950F-D2B50FE031ED}" destId="{53967C97-45EB-4DD3-90B7-0B27D694F559}" srcOrd="6" destOrd="0" parTransId="{365976D7-5454-40E8-87F5-C8E3C297E915}" sibTransId="{908CEFEE-78EA-4900-8633-47788A31EF4C}"/>
    <dgm:cxn modelId="{27B41021-7BE5-4BD4-B843-369E4414E5DB}" srcId="{7D689C6D-215A-4061-950F-D2B50FE031ED}" destId="{7EBCF7C0-B995-460D-9CA3-BD8B3E69F3CB}" srcOrd="8" destOrd="0" parTransId="{B44CE7E5-77A8-4F22-A410-E2F0A808316A}" sibTransId="{3AFBB1D1-DB90-4B69-813F-69F79D6CC64B}"/>
    <dgm:cxn modelId="{313FB460-4D96-4001-BA53-542D33D7E1F1}" type="presParOf" srcId="{3C5A676D-11A3-40AD-B0C0-98AA55E96A4D}" destId="{A33118F3-006D-4DE0-85D7-BEF5B6ED5873}" srcOrd="0" destOrd="0" presId="urn:microsoft.com/office/officeart/2005/8/layout/default#1"/>
    <dgm:cxn modelId="{8F14FC20-3B40-46EC-AAE9-390C2E6DDFCE}" type="presParOf" srcId="{3C5A676D-11A3-40AD-B0C0-98AA55E96A4D}" destId="{ED37F170-9829-48EA-8EBA-6F9CF988D086}" srcOrd="1" destOrd="0" presId="urn:microsoft.com/office/officeart/2005/8/layout/default#1"/>
    <dgm:cxn modelId="{4D3C967E-2DAA-4E83-9948-0E2EF3BBEF98}" type="presParOf" srcId="{3C5A676D-11A3-40AD-B0C0-98AA55E96A4D}" destId="{7685899C-38FE-4CB4-8B7F-2C3F43DD35D1}" srcOrd="2" destOrd="0" presId="urn:microsoft.com/office/officeart/2005/8/layout/default#1"/>
    <dgm:cxn modelId="{ACA53396-DC57-4D94-85BF-C9CCBE24691A}" type="presParOf" srcId="{3C5A676D-11A3-40AD-B0C0-98AA55E96A4D}" destId="{853257FC-53A7-41E2-A65B-84FCEABD6802}" srcOrd="3" destOrd="0" presId="urn:microsoft.com/office/officeart/2005/8/layout/default#1"/>
    <dgm:cxn modelId="{F005F3CB-8AAA-4555-85B6-ACDA03BF92FB}" type="presParOf" srcId="{3C5A676D-11A3-40AD-B0C0-98AA55E96A4D}" destId="{D130A27F-5689-4129-A5C8-1E2E8D1BAED4}" srcOrd="4" destOrd="0" presId="urn:microsoft.com/office/officeart/2005/8/layout/default#1"/>
    <dgm:cxn modelId="{774AB71C-AED4-4A58-B727-D4D72A16302C}" type="presParOf" srcId="{3C5A676D-11A3-40AD-B0C0-98AA55E96A4D}" destId="{7AC5A7A6-39BB-4862-9179-92A64503AD24}" srcOrd="5" destOrd="0" presId="urn:microsoft.com/office/officeart/2005/8/layout/default#1"/>
    <dgm:cxn modelId="{42FBED10-6C74-4463-8EAE-684253C9C4A3}" type="presParOf" srcId="{3C5A676D-11A3-40AD-B0C0-98AA55E96A4D}" destId="{D9A0A614-79EC-42F7-A674-B82117D4894F}" srcOrd="6" destOrd="0" presId="urn:microsoft.com/office/officeart/2005/8/layout/default#1"/>
    <dgm:cxn modelId="{FE9EA5E6-9E12-432F-B69A-6C2C617DC7D8}" type="presParOf" srcId="{3C5A676D-11A3-40AD-B0C0-98AA55E96A4D}" destId="{A2AD23F2-1FB6-4CB6-A59B-48DBACFA1E36}" srcOrd="7" destOrd="0" presId="urn:microsoft.com/office/officeart/2005/8/layout/default#1"/>
    <dgm:cxn modelId="{0038D385-BB0D-48ED-8856-43B6997C5CC9}" type="presParOf" srcId="{3C5A676D-11A3-40AD-B0C0-98AA55E96A4D}" destId="{327274FD-849A-4253-A88C-49EA9C8EC748}" srcOrd="8" destOrd="0" presId="urn:microsoft.com/office/officeart/2005/8/layout/default#1"/>
    <dgm:cxn modelId="{6FC58F1D-1CD5-45AC-8D43-316A9770D854}" type="presParOf" srcId="{3C5A676D-11A3-40AD-B0C0-98AA55E96A4D}" destId="{BF9480DF-7708-4F28-AB36-28724565F072}" srcOrd="9" destOrd="0" presId="urn:microsoft.com/office/officeart/2005/8/layout/default#1"/>
    <dgm:cxn modelId="{610EAB8B-FEC0-4A34-B6B9-4E2E7946BE28}" type="presParOf" srcId="{3C5A676D-11A3-40AD-B0C0-98AA55E96A4D}" destId="{69BA46AD-DF0A-4BBD-9AEE-440738E97DD1}" srcOrd="10" destOrd="0" presId="urn:microsoft.com/office/officeart/2005/8/layout/default#1"/>
    <dgm:cxn modelId="{CA9691E2-EBB8-41D7-81B5-9AE924B66B72}" type="presParOf" srcId="{3C5A676D-11A3-40AD-B0C0-98AA55E96A4D}" destId="{38C5E5AD-97B1-468F-8689-E19F00FEE7F1}" srcOrd="11" destOrd="0" presId="urn:microsoft.com/office/officeart/2005/8/layout/default#1"/>
    <dgm:cxn modelId="{CC66E7FD-A622-4352-A286-99F318E6FA51}" type="presParOf" srcId="{3C5A676D-11A3-40AD-B0C0-98AA55E96A4D}" destId="{12A3D154-DC56-44D7-ADBF-D1C4D58ED58A}" srcOrd="12" destOrd="0" presId="urn:microsoft.com/office/officeart/2005/8/layout/default#1"/>
    <dgm:cxn modelId="{27771482-0967-4E6E-B711-BA6F8F5DA1BB}" type="presParOf" srcId="{3C5A676D-11A3-40AD-B0C0-98AA55E96A4D}" destId="{E9B9CFCC-83C0-4F3A-B471-7A937CB85CDA}" srcOrd="13" destOrd="0" presId="urn:microsoft.com/office/officeart/2005/8/layout/default#1"/>
    <dgm:cxn modelId="{3B421847-95D6-4468-9FCC-091D15061B8E}" type="presParOf" srcId="{3C5A676D-11A3-40AD-B0C0-98AA55E96A4D}" destId="{BC96A9CA-1CEB-4AF6-A87C-FBD3AB402411}" srcOrd="14" destOrd="0" presId="urn:microsoft.com/office/officeart/2005/8/layout/default#1"/>
    <dgm:cxn modelId="{D57E7B21-21A3-411D-942E-3CB85260B96E}" type="presParOf" srcId="{3C5A676D-11A3-40AD-B0C0-98AA55E96A4D}" destId="{C7FAE7CC-78BC-43D4-AB69-7D7DF2438182}" srcOrd="15" destOrd="0" presId="urn:microsoft.com/office/officeart/2005/8/layout/default#1"/>
    <dgm:cxn modelId="{E0918185-3FB1-4F3C-9621-2DBEE93BD392}" type="presParOf" srcId="{3C5A676D-11A3-40AD-B0C0-98AA55E96A4D}" destId="{8C8086F4-EA7A-4DA8-B360-C7A5B3E6375F}" srcOrd="16" destOrd="0" presId="urn:microsoft.com/office/officeart/2005/8/layout/default#1"/>
    <dgm:cxn modelId="{C39C14B4-DBAD-4708-8521-C83D60B5EC9C}" type="presParOf" srcId="{3C5A676D-11A3-40AD-B0C0-98AA55E96A4D}" destId="{7CDB8853-AB58-43AB-A5CF-0A1BC771C5FE}" srcOrd="17" destOrd="0" presId="urn:microsoft.com/office/officeart/2005/8/layout/default#1"/>
    <dgm:cxn modelId="{B175B4EC-4CDB-4BB8-A952-6429E8EF9477}" type="presParOf" srcId="{3C5A676D-11A3-40AD-B0C0-98AA55E96A4D}" destId="{BAA9C6B7-595A-4370-8301-2396CE27676B}" srcOrd="1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87536" y="193913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hydrosféra</a:t>
          </a:r>
          <a:endParaRPr lang="cs-CZ" sz="2400" kern="1200" dirty="0"/>
        </a:p>
      </dsp:txBody>
      <dsp:txXfrm>
        <a:off x="87536" y="193913"/>
        <a:ext cx="2033334" cy="1220000"/>
      </dsp:txXfrm>
    </dsp:sp>
    <dsp:sp modelId="{7685899C-38FE-4CB4-8B7F-2C3F43DD35D1}">
      <dsp:nvSpPr>
        <dsp:cNvPr id="0" name=""/>
        <dsp:cNvSpPr/>
      </dsp:nvSpPr>
      <dsp:spPr>
        <a:xfrm>
          <a:off x="2307428" y="193913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hydrologie</a:t>
          </a:r>
          <a:endParaRPr lang="cs-CZ" sz="2400" kern="1200" dirty="0"/>
        </a:p>
      </dsp:txBody>
      <dsp:txXfrm>
        <a:off x="2307428" y="193913"/>
        <a:ext cx="2033334" cy="1220000"/>
      </dsp:txXfrm>
    </dsp:sp>
    <dsp:sp modelId="{D130A27F-5689-4129-A5C8-1E2E8D1BAED4}">
      <dsp:nvSpPr>
        <dsp:cNvPr id="0" name=""/>
        <dsp:cNvSpPr/>
      </dsp:nvSpPr>
      <dsp:spPr>
        <a:xfrm>
          <a:off x="4527321" y="193913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výskyt vody</a:t>
          </a:r>
          <a:endParaRPr lang="cs-CZ" sz="2400" kern="1200" dirty="0"/>
        </a:p>
      </dsp:txBody>
      <dsp:txXfrm>
        <a:off x="4527321" y="193913"/>
        <a:ext cx="2033334" cy="1220000"/>
      </dsp:txXfrm>
    </dsp:sp>
    <dsp:sp modelId="{D9A0A614-79EC-42F7-A674-B82117D4894F}">
      <dsp:nvSpPr>
        <dsp:cNvPr id="0" name=""/>
        <dsp:cNvSpPr/>
      </dsp:nvSpPr>
      <dsp:spPr>
        <a:xfrm>
          <a:off x="6715129" y="193913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skupenství vody</a:t>
          </a:r>
        </a:p>
      </dsp:txBody>
      <dsp:txXfrm>
        <a:off x="6715129" y="193913"/>
        <a:ext cx="2033334" cy="1220000"/>
      </dsp:txXfrm>
    </dsp:sp>
    <dsp:sp modelId="{327274FD-849A-4253-A88C-49EA9C8EC748}">
      <dsp:nvSpPr>
        <dsp:cNvPr id="0" name=""/>
        <dsp:cNvSpPr/>
      </dsp:nvSpPr>
      <dsp:spPr>
        <a:xfrm>
          <a:off x="87536" y="1648332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vlastnosti vody</a:t>
          </a:r>
          <a:endParaRPr lang="cs-CZ" sz="2400" kern="1200" dirty="0"/>
        </a:p>
      </dsp:txBody>
      <dsp:txXfrm>
        <a:off x="87536" y="1648332"/>
        <a:ext cx="2033334" cy="1220000"/>
      </dsp:txXfrm>
    </dsp:sp>
    <dsp:sp modelId="{69BA46AD-DF0A-4BBD-9AEE-440738E97DD1}">
      <dsp:nvSpPr>
        <dsp:cNvPr id="0" name=""/>
        <dsp:cNvSpPr/>
      </dsp:nvSpPr>
      <dsp:spPr>
        <a:xfrm>
          <a:off x="2307428" y="1648332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oběh vody</a:t>
          </a:r>
          <a:endParaRPr lang="cs-CZ" sz="2400" kern="1200" dirty="0"/>
        </a:p>
      </dsp:txBody>
      <dsp:txXfrm>
        <a:off x="2307428" y="1648332"/>
        <a:ext cx="2033334" cy="1220000"/>
      </dsp:txXfrm>
    </dsp:sp>
    <dsp:sp modelId="{12A3D154-DC56-44D7-ADBF-D1C4D58ED58A}">
      <dsp:nvSpPr>
        <dsp:cNvPr id="0" name=""/>
        <dsp:cNvSpPr/>
      </dsp:nvSpPr>
      <dsp:spPr>
        <a:xfrm>
          <a:off x="4527321" y="1648332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pohyby vody</a:t>
          </a:r>
        </a:p>
      </dsp:txBody>
      <dsp:txXfrm>
        <a:off x="4527321" y="1648332"/>
        <a:ext cx="2033334" cy="1220000"/>
      </dsp:txXfrm>
    </dsp:sp>
    <dsp:sp modelId="{BC96A9CA-1CEB-4AF6-A87C-FBD3AB402411}">
      <dsp:nvSpPr>
        <dsp:cNvPr id="0" name=""/>
        <dsp:cNvSpPr/>
      </dsp:nvSpPr>
      <dsp:spPr>
        <a:xfrm>
          <a:off x="6715129" y="1648332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význam vody</a:t>
          </a:r>
          <a:endParaRPr lang="cs-CZ" sz="2400" kern="1200" dirty="0"/>
        </a:p>
      </dsp:txBody>
      <dsp:txXfrm>
        <a:off x="6715129" y="1648332"/>
        <a:ext cx="2033334" cy="1220000"/>
      </dsp:txXfrm>
    </dsp:sp>
    <dsp:sp modelId="{8C8086F4-EA7A-4DA8-B360-C7A5B3E6375F}">
      <dsp:nvSpPr>
        <dsp:cNvPr id="0" name=""/>
        <dsp:cNvSpPr/>
      </dsp:nvSpPr>
      <dsp:spPr>
        <a:xfrm>
          <a:off x="2304256" y="3096347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/>
            <a:t>přírodní vodní katastrofy</a:t>
          </a:r>
          <a:endParaRPr lang="cs-CZ" sz="2400" b="0" kern="1200" dirty="0"/>
        </a:p>
      </dsp:txBody>
      <dsp:txXfrm>
        <a:off x="2304256" y="3096347"/>
        <a:ext cx="2033334" cy="1220000"/>
      </dsp:txXfrm>
    </dsp:sp>
    <dsp:sp modelId="{BAA9C6B7-595A-4370-8301-2396CE27676B}">
      <dsp:nvSpPr>
        <dsp:cNvPr id="0" name=""/>
        <dsp:cNvSpPr/>
      </dsp:nvSpPr>
      <dsp:spPr>
        <a:xfrm>
          <a:off x="4536512" y="3096347"/>
          <a:ext cx="2033334" cy="1220000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vodní hospodářství</a:t>
          </a:r>
          <a:endParaRPr lang="cs-CZ" sz="2400" kern="1200" dirty="0"/>
        </a:p>
      </dsp:txBody>
      <dsp:txXfrm>
        <a:off x="4536512" y="3096347"/>
        <a:ext cx="2033334" cy="12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45662-10A7-4752-9E2D-8B5796096519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4239D7-A7E0-4AFA-8120-5D3156E3F5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83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642824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6271583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1449361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651253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167278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6958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041204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6233471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2087476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0738270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7229784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1.jpeg"/><Relationship Id="rId5" Type="http://schemas.openxmlformats.org/officeDocument/2006/relationships/image" Target="../media/image10.jpe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4023190"/>
              </p:ext>
            </p:extLst>
          </p:nvPr>
        </p:nvGraphicFramePr>
        <p:xfrm>
          <a:off x="971600" y="2564904"/>
          <a:ext cx="720080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0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22.3.2013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VY_52_INOVACE_12_ZEMĚPIS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– Hydrosféra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6.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40549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835696" y="332656"/>
            <a:ext cx="5544616" cy="1152128"/>
          </a:xfrm>
          <a:solidFill>
            <a:srgbClr val="F7FAF0"/>
          </a:solidFill>
          <a:ln>
            <a:noFill/>
          </a:ln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ctr" rotWithShape="0">
                    <a:prstClr val="black">
                      <a:alpha val="43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HYDROSFÉRA</a:t>
            </a:r>
            <a:endParaRPr lang="cs-CZ" sz="4000" b="1" dirty="0">
              <a:solidFill>
                <a:schemeClr val="accent1"/>
              </a:solidFill>
              <a:effectLst>
                <a:outerShdw blurRad="38100" dist="38100" dir="2700000" algn="ctr" rotWithShape="0">
                  <a:prstClr val="black">
                    <a:alpha val="43000"/>
                  </a:prst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4" descr="C:\Users\Čapková\AppData\Local\Microsoft\Windows\Temporary Internet Files\Content.IE5\UFXA7F2E\MP9003169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700808"/>
            <a:ext cx="2480428" cy="2043947"/>
          </a:xfrm>
          <a:prstGeom prst="rect">
            <a:avLst/>
          </a:prstGeom>
          <a:noFill/>
        </p:spPr>
      </p:pic>
      <p:pic>
        <p:nvPicPr>
          <p:cNvPr id="16" name="Picture 3" descr="C:\Users\Čapková\AppData\Local\Microsoft\Windows\Temporary Internet Files\Content.IE5\CSYP7OO0\MP90028949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98264">
            <a:off x="707368" y="1970175"/>
            <a:ext cx="1829959" cy="1451346"/>
          </a:xfrm>
          <a:prstGeom prst="rect">
            <a:avLst/>
          </a:prstGeom>
          <a:noFill/>
        </p:spPr>
      </p:pic>
      <p:pic>
        <p:nvPicPr>
          <p:cNvPr id="18" name="Picture 4" descr="C:\Users\Čapková\AppData\Local\Microsoft\Windows\Temporary Internet Files\Content.IE5\Y98Z0JDO\MP90043179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789040"/>
            <a:ext cx="2308492" cy="1462316"/>
          </a:xfrm>
          <a:prstGeom prst="rect">
            <a:avLst/>
          </a:prstGeom>
          <a:noFill/>
        </p:spPr>
      </p:pic>
      <p:pic>
        <p:nvPicPr>
          <p:cNvPr id="19" name="Picture 2" descr="C:\Users\Čapková\AppData\Local\Microsoft\Windows\Temporary Internet Files\Content.IE5\J7ER4TZ3\MP90042227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5445224"/>
            <a:ext cx="1296144" cy="1224136"/>
          </a:xfrm>
          <a:prstGeom prst="rect">
            <a:avLst/>
          </a:prstGeom>
          <a:noFill/>
          <a:ln w="6350">
            <a:solidFill>
              <a:schemeClr val="bg2">
                <a:lumMod val="75000"/>
              </a:schemeClr>
            </a:solidFill>
          </a:ln>
        </p:spPr>
      </p:pic>
      <p:pic>
        <p:nvPicPr>
          <p:cNvPr id="9219" name="Picture 3" descr="C:\Users\Čapková\AppData\Local\Microsoft\Windows\Temporary Internet Files\Content.IE5\VNXXVYXE\MP90040753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5445224"/>
            <a:ext cx="1656184" cy="1224136"/>
          </a:xfrm>
          <a:prstGeom prst="rect">
            <a:avLst/>
          </a:prstGeom>
          <a:noFill/>
        </p:spPr>
      </p:pic>
      <p:pic>
        <p:nvPicPr>
          <p:cNvPr id="9220" name="Picture 4" descr="C:\Users\Čapková\AppData\Local\Microsoft\Windows\Temporary Internet Files\Content.IE5\CSYP7OO0\MP900182517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3861048"/>
            <a:ext cx="2304256" cy="1368153"/>
          </a:xfrm>
          <a:prstGeom prst="rect">
            <a:avLst/>
          </a:prstGeom>
          <a:noFill/>
        </p:spPr>
      </p:pic>
      <p:pic>
        <p:nvPicPr>
          <p:cNvPr id="23" name="Picture 14" descr="C:\Users\Čapková\AppData\Local\Microsoft\Windows\Temporary Internet Files\Content.IE5\UUNBKGUX\MP900431207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5445224"/>
            <a:ext cx="1656184" cy="1224136"/>
          </a:xfrm>
          <a:prstGeom prst="rect">
            <a:avLst/>
          </a:prstGeom>
          <a:noFill/>
        </p:spPr>
      </p:pic>
      <p:pic>
        <p:nvPicPr>
          <p:cNvPr id="24" name="Picture 16" descr="C:\Users\Čapková\AppData\Local\Microsoft\Windows\Temporary Internet Files\Content.IE5\N0AUNMW1\MP900289246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3728" y="5445224"/>
            <a:ext cx="1656184" cy="1224136"/>
          </a:xfrm>
          <a:prstGeom prst="rect">
            <a:avLst/>
          </a:prstGeom>
          <a:noFill/>
        </p:spPr>
      </p:pic>
      <p:pic>
        <p:nvPicPr>
          <p:cNvPr id="25" name="Picture 7" descr="C:\Users\Čapková\Desktop\DUMY-nově\DUMY-Čapková\Pictures\Pictures\Průmysl světa\Galerie Microsoft\Elektrárny\vodní elektrárna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528" y="5445224"/>
            <a:ext cx="1656184" cy="1224136"/>
          </a:xfrm>
          <a:prstGeom prst="rect">
            <a:avLst/>
          </a:prstGeom>
          <a:noFill/>
        </p:spPr>
      </p:pic>
      <p:pic>
        <p:nvPicPr>
          <p:cNvPr id="26" name="Picture 3" descr="C:\Users\Čapková\Desktop\Koloběh vody v přírodě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635896" y="3933056"/>
            <a:ext cx="1890278" cy="1315193"/>
          </a:xfrm>
          <a:prstGeom prst="rect">
            <a:avLst/>
          </a:prstGeom>
          <a:noFill/>
        </p:spPr>
      </p:pic>
      <p:pic>
        <p:nvPicPr>
          <p:cNvPr id="27" name="Picture 1" descr="C:\Users\Čapková\AppData\Local\Microsoft\Windows\Temporary Internet Files\Content.IE5\3CUMML4I\MP900403845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580271">
            <a:off x="6624395" y="1985801"/>
            <a:ext cx="1800200" cy="144016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179512" y="1772816"/>
          <a:ext cx="874846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Zaoblený obdélník 3"/>
          <p:cNvSpPr/>
          <p:nvPr/>
        </p:nvSpPr>
        <p:spPr>
          <a:xfrm>
            <a:off x="2339752" y="476672"/>
            <a:ext cx="4536504" cy="1008112"/>
          </a:xfrm>
          <a:prstGeom prst="roundRect">
            <a:avLst>
              <a:gd name="adj" fmla="val 20790"/>
            </a:avLst>
          </a:prstGeom>
          <a:solidFill>
            <a:srgbClr val="B7DCE7">
              <a:alpha val="16863"/>
            </a:srgbClr>
          </a:solidFill>
          <a:ln w="28575"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accent5">
                    <a:lumMod val="75000"/>
                  </a:schemeClr>
                </a:solidFill>
              </a:rPr>
              <a:t>HYDROSFÉRA</a:t>
            </a:r>
            <a:endParaRPr lang="cs-CZ" sz="4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1547664" y="692696"/>
            <a:ext cx="5976664" cy="792088"/>
          </a:xfrm>
          <a:prstGeom prst="rect">
            <a:avLst/>
          </a:prstGeom>
          <a:solidFill>
            <a:srgbClr val="FFFF66">
              <a:alpha val="50196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noProof="0" dirty="0" smtClean="0">
                <a:latin typeface="+mj-lt"/>
                <a:ea typeface="+mj-ea"/>
                <a:cs typeface="+mj-cs"/>
              </a:rPr>
              <a:t>Šipkou spoj význam pojmu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475656" y="1988840"/>
          <a:ext cx="6096000" cy="3466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HYDROSFÉRA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věda zabývající se výzkumem vody na Zemi</a:t>
                      </a: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HYDROLOGIE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stav</a:t>
                      </a:r>
                      <a:r>
                        <a:rPr lang="cs-CZ" b="1" baseline="0" dirty="0" smtClean="0"/>
                        <a:t> vody ve formě látky</a:t>
                      </a:r>
                      <a:endParaRPr lang="cs-CZ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VÝSKYT</a:t>
                      </a:r>
                      <a:r>
                        <a:rPr lang="cs-CZ" sz="20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VODY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stálý pohyb</a:t>
                      </a:r>
                      <a:r>
                        <a:rPr lang="cs-CZ" b="1" baseline="0" dirty="0" smtClean="0"/>
                        <a:t> vody v krajinné sféře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SKUPENSTVÍ</a:t>
                      </a:r>
                      <a:r>
                        <a:rPr lang="cs-CZ" sz="20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VODY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vodní obal Země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OBĚH VODY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podoba</a:t>
                      </a:r>
                      <a:r>
                        <a:rPr lang="cs-CZ" b="1" baseline="0" dirty="0" smtClean="0"/>
                        <a:t> vody v určitém prostředí</a:t>
                      </a:r>
                      <a:endParaRPr lang="cs-CZ" b="1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1547664" y="692696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475656" y="1988840"/>
          <a:ext cx="6096000" cy="3466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HYDROSFÉRA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věda zabývající se výzkumem vody na Zemi</a:t>
                      </a: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HYDROLOGIE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stav</a:t>
                      </a:r>
                      <a:r>
                        <a:rPr lang="cs-CZ" b="1" baseline="0" dirty="0" smtClean="0"/>
                        <a:t> vody ve formě látky</a:t>
                      </a:r>
                      <a:endParaRPr lang="cs-CZ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VÝSKYT</a:t>
                      </a:r>
                      <a:r>
                        <a:rPr lang="cs-CZ" sz="20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VODY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stálý pohyb</a:t>
                      </a:r>
                      <a:r>
                        <a:rPr lang="cs-CZ" b="1" baseline="0" dirty="0" smtClean="0"/>
                        <a:t> vody v krajinné sféře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SKUPENSTVÍ</a:t>
                      </a:r>
                      <a:r>
                        <a:rPr lang="cs-CZ" sz="20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VODY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vodní obal Země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OBĚH VODY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podoba</a:t>
                      </a:r>
                      <a:r>
                        <a:rPr lang="cs-CZ" b="1" baseline="0" dirty="0" smtClean="0"/>
                        <a:t> vody v určitém prostředí</a:t>
                      </a:r>
                      <a:endParaRPr lang="cs-CZ" b="1" dirty="0" smtClean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4" name="Přímá spojovací šipka 3"/>
          <p:cNvCxnSpPr/>
          <p:nvPr/>
        </p:nvCxnSpPr>
        <p:spPr>
          <a:xfrm>
            <a:off x="3563888" y="2204864"/>
            <a:ext cx="108012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flipV="1">
            <a:off x="3563888" y="3645024"/>
            <a:ext cx="1080120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3563888" y="2924944"/>
            <a:ext cx="1080120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3563888" y="3573016"/>
            <a:ext cx="1080120" cy="14401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3563888" y="2276872"/>
            <a:ext cx="1080120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836712"/>
            <a:ext cx="78288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Vodstvo naší planety se vyskytuje v prostředí: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628800"/>
            <a:ext cx="30759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cs-CZ" sz="2400" dirty="0" smtClean="0"/>
              <a:t>ve světovém oceánu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400" dirty="0" smtClean="0"/>
              <a:t>na pevnině 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400" dirty="0" smtClean="0"/>
              <a:t>……………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645024"/>
            <a:ext cx="74344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Voda jako látka se vyskytuje ve skupenství: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4437112"/>
            <a:ext cx="17299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400" dirty="0" smtClean="0"/>
              <a:t>……………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/>
              <a:t>……………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/>
              <a:t>……………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836712"/>
            <a:ext cx="78288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Vodstvo naší planety se vyskytuje v prostředí: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628800"/>
            <a:ext cx="30759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cs-CZ" sz="2400" dirty="0" smtClean="0"/>
              <a:t>ve světovém oceánu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400" dirty="0" smtClean="0"/>
              <a:t>na pevnině 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400" dirty="0" smtClean="0">
                <a:solidFill>
                  <a:srgbClr val="FF0000"/>
                </a:solidFill>
              </a:rPr>
              <a:t>v atmosféře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645024"/>
            <a:ext cx="74344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Voda jako látka se vyskytuje ve skupenství: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4437112"/>
            <a:ext cx="86371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solidFill>
                  <a:srgbClr val="FF0000"/>
                </a:solidFill>
              </a:rPr>
              <a:t>pevném</a:t>
            </a:r>
            <a:r>
              <a:rPr lang="cs-CZ" sz="2400" dirty="0" smtClean="0"/>
              <a:t> (led)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solidFill>
                  <a:srgbClr val="FF0000"/>
                </a:solidFill>
              </a:rPr>
              <a:t>kapalném</a:t>
            </a:r>
            <a:r>
              <a:rPr lang="cs-CZ" sz="2400" dirty="0" smtClean="0"/>
              <a:t> (voda na povrchu, pod povrchem, srážky v atmosféře)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solidFill>
                  <a:srgbClr val="FF0000"/>
                </a:solidFill>
              </a:rPr>
              <a:t>plynném</a:t>
            </a:r>
            <a:r>
              <a:rPr lang="cs-CZ" sz="2400" dirty="0" smtClean="0"/>
              <a:t> (vodní pára)</a:t>
            </a:r>
            <a:endParaRPr lang="cs-CZ" sz="2400" dirty="0"/>
          </a:p>
        </p:txBody>
      </p:sp>
      <p:sp>
        <p:nvSpPr>
          <p:cNvPr id="6" name="Nadpis 9"/>
          <p:cNvSpPr txBox="1">
            <a:spLocks/>
          </p:cNvSpPr>
          <p:nvPr/>
        </p:nvSpPr>
        <p:spPr>
          <a:xfrm>
            <a:off x="1547664" y="260648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 descr="C:\Users\Čapková\AppData\Local\Microsoft\Windows\Temporary Internet Files\Content.IE5\LDAKE1SD\MP90020169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700808"/>
            <a:ext cx="1584176" cy="1152128"/>
          </a:xfrm>
          <a:prstGeom prst="rect">
            <a:avLst/>
          </a:prstGeom>
          <a:noFill/>
        </p:spPr>
      </p:pic>
      <p:pic>
        <p:nvPicPr>
          <p:cNvPr id="8" name="Picture 22" descr="C:\Users\Čapková\AppData\Local\Microsoft\Windows\Temporary Internet Files\Content.IE5\3CUMML4I\MP90040210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700808"/>
            <a:ext cx="1584176" cy="1152128"/>
          </a:xfrm>
          <a:prstGeom prst="rect">
            <a:avLst/>
          </a:prstGeom>
          <a:noFill/>
        </p:spPr>
      </p:pic>
      <p:pic>
        <p:nvPicPr>
          <p:cNvPr id="9" name="Picture 4" descr="C:\Users\Čapková\AppData\Local\Microsoft\Windows\Temporary Internet Files\Content.IE5\3CUMML4I\MP900403192[1].jpg"/>
          <p:cNvPicPr>
            <a:picLocks noChangeAspect="1" noChangeArrowheads="1"/>
          </p:cNvPicPr>
          <p:nvPr/>
        </p:nvPicPr>
        <p:blipFill>
          <a:blip r:embed="rId4" cstate="print"/>
          <a:srcRect r="2262" b="43560"/>
          <a:stretch>
            <a:fillRect/>
          </a:stretch>
        </p:blipFill>
        <p:spPr bwMode="auto">
          <a:xfrm>
            <a:off x="7092280" y="1700808"/>
            <a:ext cx="1607071" cy="1152128"/>
          </a:xfrm>
          <a:prstGeom prst="rect">
            <a:avLst/>
          </a:prstGeom>
          <a:noFill/>
        </p:spPr>
      </p:pic>
      <p:pic>
        <p:nvPicPr>
          <p:cNvPr id="3074" name="Picture 2" descr="C:\Users\Čapková\AppData\Local\Microsoft\Windows\Temporary Internet Files\Content.IE5\N0AUNMW1\MP90042549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5517232"/>
            <a:ext cx="1584176" cy="1152128"/>
          </a:xfrm>
          <a:prstGeom prst="rect">
            <a:avLst/>
          </a:prstGeom>
          <a:noFill/>
        </p:spPr>
      </p:pic>
      <p:pic>
        <p:nvPicPr>
          <p:cNvPr id="11" name="Picture 21" descr="C:\Users\Čapková\AppData\Local\Microsoft\Windows\Temporary Internet Files\Content.IE5\FEONWA0D\MP90040337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5517232"/>
            <a:ext cx="1584176" cy="1152128"/>
          </a:xfrm>
          <a:prstGeom prst="rect">
            <a:avLst/>
          </a:prstGeom>
          <a:noFill/>
        </p:spPr>
      </p:pic>
      <p:pic>
        <p:nvPicPr>
          <p:cNvPr id="3075" name="Picture 3" descr="C:\Users\Čapková\AppData\Local\Microsoft\Windows\Temporary Internet Files\Content.IE5\8POAX7LS\MP90044861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5517232"/>
            <a:ext cx="1584176" cy="1152128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998050" y="5733256"/>
            <a:ext cx="20109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smtClean="0">
                <a:solidFill>
                  <a:srgbClr val="006600"/>
                </a:solidFill>
              </a:rPr>
              <a:t>Vodu obsahují také</a:t>
            </a:r>
            <a:endParaRPr lang="cs-CZ" b="1" dirty="0" smtClean="0">
              <a:solidFill>
                <a:srgbClr val="006600"/>
              </a:solidFill>
            </a:endParaRPr>
          </a:p>
          <a:p>
            <a:pPr algn="ctr"/>
            <a:r>
              <a:rPr lang="cs-CZ" b="1" dirty="0" smtClean="0">
                <a:solidFill>
                  <a:srgbClr val="006600"/>
                </a:solidFill>
              </a:rPr>
              <a:t>živé organizmy.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3528" y="4437112"/>
            <a:ext cx="17299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400" dirty="0" smtClean="0"/>
              <a:t>……………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/>
              <a:t>……………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/>
              <a:t>……………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3528" y="1628800"/>
            <a:ext cx="30759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cs-CZ" sz="2400" dirty="0" smtClean="0"/>
              <a:t>ve světovém oceánu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400" dirty="0" smtClean="0"/>
              <a:t>na pevnině 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400" dirty="0" smtClean="0"/>
              <a:t>……………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0"/>
            <a:ext cx="2664296" cy="461665"/>
          </a:xfrm>
          <a:prstGeom prst="rect">
            <a:avLst/>
          </a:prstGeom>
          <a:solidFill>
            <a:srgbClr val="FF7C80">
              <a:alpha val="2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VLASTNOSTI VODY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403648" y="1340768"/>
          <a:ext cx="626469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348"/>
                <a:gridCol w="3132348"/>
              </a:tblGrid>
              <a:tr h="432049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Vlastnosti</a:t>
                      </a:r>
                      <a:r>
                        <a:rPr lang="cs-CZ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vody</a:t>
                      </a:r>
                      <a:endParaRPr lang="cs-CZ" sz="24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9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6600"/>
                          </a:solidFill>
                          <a:effectLst/>
                        </a:rPr>
                        <a:t>fyzikální</a:t>
                      </a:r>
                      <a:endParaRPr lang="cs-CZ" sz="2400" b="1" dirty="0">
                        <a:solidFill>
                          <a:srgbClr val="FF6600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6600"/>
                          </a:solidFill>
                          <a:effectLst/>
                        </a:rPr>
                        <a:t>chemické</a:t>
                      </a:r>
                      <a:endParaRPr lang="cs-CZ" sz="2400" b="1" dirty="0">
                        <a:solidFill>
                          <a:srgbClr val="FF6600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>
                        <a:alpha val="6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95536" y="620688"/>
            <a:ext cx="83737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Zařaď některé vlastnosti vody do správné skupiny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27784" y="2780928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teplota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72200" y="4437112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hustota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63888" y="5157192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slanost (salinita)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91880" y="3933056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skupenství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9552" y="4869160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zápach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7544" y="3645024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tvrdost 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156176" y="3140968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barva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5949280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Větší slanost má moře Norské nebo Středozemní?</a:t>
            </a:r>
            <a:endParaRPr lang="cs-CZ" sz="28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4067944" y="5949280"/>
            <a:ext cx="4284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Středozemní </a:t>
            </a:r>
            <a:r>
              <a:rPr lang="cs-CZ" dirty="0" smtClean="0"/>
              <a:t>(uvádí se v promile ‰).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923928" y="62068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1403648" y="1340768"/>
          <a:ext cx="626469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348"/>
                <a:gridCol w="3132348"/>
              </a:tblGrid>
              <a:tr h="432049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Vlastnosti</a:t>
                      </a:r>
                      <a:r>
                        <a:rPr lang="cs-CZ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vody</a:t>
                      </a:r>
                      <a:endParaRPr lang="cs-CZ" sz="24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9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6600"/>
                          </a:solidFill>
                          <a:effectLst/>
                        </a:rPr>
                        <a:t>fyzikální</a:t>
                      </a:r>
                      <a:endParaRPr lang="cs-CZ" sz="2400" b="1" dirty="0">
                        <a:solidFill>
                          <a:srgbClr val="FF6600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6600"/>
                          </a:solidFill>
                          <a:effectLst/>
                        </a:rPr>
                        <a:t>chemické</a:t>
                      </a:r>
                      <a:endParaRPr lang="cs-CZ" sz="2400" b="1" dirty="0">
                        <a:solidFill>
                          <a:srgbClr val="FF6600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>
                        <a:alpha val="6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3347864" y="0"/>
            <a:ext cx="2664296" cy="461665"/>
          </a:xfrm>
          <a:prstGeom prst="rect">
            <a:avLst/>
          </a:prstGeom>
          <a:solidFill>
            <a:srgbClr val="FF7C80">
              <a:alpha val="2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VLASTNOSTI VODY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763688" y="3140968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teplota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763688" y="4437112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barva</a:t>
            </a:r>
            <a:endParaRPr lang="cs-CZ" sz="2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763688" y="2492896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skupenství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932040" y="3068960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tvrdost </a:t>
            </a:r>
            <a:endParaRPr lang="cs-CZ" sz="2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763688" y="3789040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hustota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932040" y="2492896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slanost (salinita)</a:t>
            </a:r>
            <a:endParaRPr lang="cs-CZ" sz="2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763688" y="5085184"/>
            <a:ext cx="2376264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zápach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283968" y="4941168"/>
            <a:ext cx="39101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>
                <a:solidFill>
                  <a:srgbClr val="006600"/>
                </a:solidFill>
              </a:rPr>
              <a:t>Podle tvrdosti vody </a:t>
            </a:r>
          </a:p>
          <a:p>
            <a:pPr algn="ctr"/>
            <a:r>
              <a:rPr lang="cs-CZ" dirty="0" smtClean="0">
                <a:solidFill>
                  <a:srgbClr val="006600"/>
                </a:solidFill>
              </a:rPr>
              <a:t>(obsahu rozpuštěných nerostných látek)</a:t>
            </a:r>
          </a:p>
          <a:p>
            <a:pPr algn="ctr"/>
            <a:r>
              <a:rPr lang="cs-CZ" dirty="0" smtClean="0">
                <a:solidFill>
                  <a:srgbClr val="006600"/>
                </a:solidFill>
              </a:rPr>
              <a:t>dělíme vodu na </a:t>
            </a:r>
            <a:r>
              <a:rPr lang="cs-CZ" b="1" dirty="0" smtClean="0">
                <a:solidFill>
                  <a:srgbClr val="006600"/>
                </a:solidFill>
              </a:rPr>
              <a:t>tvrdou</a:t>
            </a:r>
            <a:r>
              <a:rPr lang="cs-CZ" dirty="0" smtClean="0">
                <a:solidFill>
                  <a:srgbClr val="006600"/>
                </a:solidFill>
              </a:rPr>
              <a:t> a </a:t>
            </a:r>
            <a:r>
              <a:rPr lang="cs-CZ" b="1" dirty="0" smtClean="0">
                <a:solidFill>
                  <a:srgbClr val="006600"/>
                </a:solidFill>
              </a:rPr>
              <a:t>měkkou</a:t>
            </a:r>
            <a:r>
              <a:rPr lang="cs-CZ" dirty="0" smtClean="0">
                <a:solidFill>
                  <a:srgbClr val="006600"/>
                </a:solidFill>
              </a:rPr>
              <a:t>.</a:t>
            </a:r>
            <a:endParaRPr lang="cs-CZ" dirty="0">
              <a:solidFill>
                <a:srgbClr val="0066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283968" y="3645024"/>
            <a:ext cx="37019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>
                <a:solidFill>
                  <a:srgbClr val="006600"/>
                </a:solidFill>
              </a:rPr>
              <a:t>Podle slanosti vody </a:t>
            </a:r>
          </a:p>
          <a:p>
            <a:pPr algn="ctr"/>
            <a:r>
              <a:rPr lang="cs-CZ" dirty="0" smtClean="0">
                <a:solidFill>
                  <a:srgbClr val="006600"/>
                </a:solidFill>
              </a:rPr>
              <a:t>(obsahu rozpuštěných solí, především</a:t>
            </a:r>
          </a:p>
          <a:p>
            <a:pPr algn="ctr"/>
            <a:r>
              <a:rPr lang="cs-CZ" dirty="0" smtClean="0">
                <a:solidFill>
                  <a:srgbClr val="006600"/>
                </a:solidFill>
              </a:rPr>
              <a:t>chloridu sodného – kuchyňské soli)</a:t>
            </a:r>
          </a:p>
          <a:p>
            <a:pPr algn="ctr"/>
            <a:r>
              <a:rPr lang="cs-CZ" dirty="0" smtClean="0">
                <a:solidFill>
                  <a:srgbClr val="006600"/>
                </a:solidFill>
              </a:rPr>
              <a:t>dělíme vodu na </a:t>
            </a:r>
            <a:r>
              <a:rPr lang="cs-CZ" b="1" dirty="0" smtClean="0">
                <a:solidFill>
                  <a:srgbClr val="006600"/>
                </a:solidFill>
              </a:rPr>
              <a:t>slanou</a:t>
            </a:r>
            <a:r>
              <a:rPr lang="cs-CZ" dirty="0" smtClean="0">
                <a:solidFill>
                  <a:srgbClr val="006600"/>
                </a:solidFill>
              </a:rPr>
              <a:t> a </a:t>
            </a:r>
            <a:r>
              <a:rPr lang="cs-CZ" b="1" dirty="0" smtClean="0">
                <a:solidFill>
                  <a:srgbClr val="006600"/>
                </a:solidFill>
              </a:rPr>
              <a:t>sladkou</a:t>
            </a:r>
            <a:r>
              <a:rPr lang="cs-CZ" dirty="0" smtClean="0">
                <a:solidFill>
                  <a:srgbClr val="006600"/>
                </a:solidFill>
              </a:rPr>
              <a:t>.</a:t>
            </a:r>
            <a:endParaRPr lang="cs-CZ" dirty="0">
              <a:solidFill>
                <a:srgbClr val="0066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27584" y="5949280"/>
            <a:ext cx="8316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Větší slanost má moře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2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0"/>
            <a:ext cx="3240360" cy="461665"/>
          </a:xfrm>
          <a:prstGeom prst="rect">
            <a:avLst/>
          </a:prstGeom>
          <a:solidFill>
            <a:srgbClr val="FF7C80">
              <a:alpha val="2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ZÁSOBY VODY NA ZEMI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2987824" y="1484784"/>
            <a:ext cx="3024336" cy="2952328"/>
          </a:xfrm>
          <a:prstGeom prst="ellipse">
            <a:avLst/>
          </a:prstGeom>
          <a:solidFill>
            <a:srgbClr val="A8C6EA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>
            <a:stCxn id="4" idx="0"/>
          </p:cNvCxnSpPr>
          <p:nvPr/>
        </p:nvCxnSpPr>
        <p:spPr>
          <a:xfrm>
            <a:off x="4499992" y="1484784"/>
            <a:ext cx="0" cy="151216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V="1">
            <a:off x="4499992" y="1484784"/>
            <a:ext cx="216024" cy="151216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bdélník 37"/>
          <p:cNvSpPr/>
          <p:nvPr/>
        </p:nvSpPr>
        <p:spPr>
          <a:xfrm>
            <a:off x="5148064" y="1196752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3491880" y="3140968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1" name="Přímá spojovací čára 40"/>
          <p:cNvCxnSpPr>
            <a:stCxn id="38" idx="1"/>
          </p:cNvCxnSpPr>
          <p:nvPr/>
        </p:nvCxnSpPr>
        <p:spPr>
          <a:xfrm flipH="1">
            <a:off x="4644008" y="1376772"/>
            <a:ext cx="504056" cy="1800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4283968" y="3573016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97%</a:t>
            </a:r>
            <a:endParaRPr lang="cs-CZ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355976" y="1124744"/>
            <a:ext cx="51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3 %</a:t>
            </a:r>
            <a:endParaRPr lang="cs-CZ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419872" y="476672"/>
            <a:ext cx="2043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Doplň pojmy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55576" y="2204864"/>
            <a:ext cx="1691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sladká voda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588224" y="2204864"/>
            <a:ext cx="1547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slaná voda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2195736" y="4653136"/>
            <a:ext cx="474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Nejvíce sladkou vodu obsahují: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3563888" y="5157192"/>
            <a:ext cx="14972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řeky 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jezera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ledovce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0"/>
            <a:ext cx="3240360" cy="461665"/>
          </a:xfrm>
          <a:prstGeom prst="rect">
            <a:avLst/>
          </a:prstGeom>
          <a:solidFill>
            <a:srgbClr val="FF7C80">
              <a:alpha val="25098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ZÁSOBY VODY NA ZEMI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2987824" y="1484784"/>
            <a:ext cx="3024336" cy="2952328"/>
          </a:xfrm>
          <a:prstGeom prst="ellipse">
            <a:avLst/>
          </a:prstGeom>
          <a:solidFill>
            <a:srgbClr val="A8C6EA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>
            <a:stCxn id="4" idx="0"/>
          </p:cNvCxnSpPr>
          <p:nvPr/>
        </p:nvCxnSpPr>
        <p:spPr>
          <a:xfrm>
            <a:off x="4499992" y="1484784"/>
            <a:ext cx="0" cy="151216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V="1">
            <a:off x="4499992" y="1484784"/>
            <a:ext cx="216024" cy="151216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bdélník 37"/>
          <p:cNvSpPr/>
          <p:nvPr/>
        </p:nvSpPr>
        <p:spPr>
          <a:xfrm>
            <a:off x="5148064" y="1196752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3491880" y="3140968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1" name="Přímá spojovací čára 40"/>
          <p:cNvCxnSpPr>
            <a:stCxn id="38" idx="1"/>
          </p:cNvCxnSpPr>
          <p:nvPr/>
        </p:nvCxnSpPr>
        <p:spPr>
          <a:xfrm flipH="1">
            <a:off x="4644008" y="1376772"/>
            <a:ext cx="504056" cy="1800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4283968" y="3573016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97%</a:t>
            </a:r>
            <a:endParaRPr lang="cs-CZ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355976" y="1124744"/>
            <a:ext cx="51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3 %</a:t>
            </a:r>
            <a:endParaRPr lang="cs-CZ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755576" y="2204864"/>
            <a:ext cx="1691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sladká voda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588224" y="2204864"/>
            <a:ext cx="1547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slaná voda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4" name="Nadpis 9"/>
          <p:cNvSpPr txBox="1">
            <a:spLocks/>
          </p:cNvSpPr>
          <p:nvPr/>
        </p:nvSpPr>
        <p:spPr>
          <a:xfrm>
            <a:off x="1475656" y="476672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64088" y="1124744"/>
            <a:ext cx="1691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sladká voda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79912" y="3068960"/>
            <a:ext cx="1547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slaná voda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195736" y="4653136"/>
            <a:ext cx="474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Nejvíce sladkou vodu obsahují: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63888" y="5157192"/>
            <a:ext cx="14972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řeky 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jezera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ledovce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63888" y="5157192"/>
            <a:ext cx="14972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řeky 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/>
              <a:t>jezera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400" dirty="0" smtClean="0">
                <a:solidFill>
                  <a:srgbClr val="FF0000"/>
                </a:solidFill>
              </a:rPr>
              <a:t>ledovce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15" grpId="0"/>
      <p:bldP spid="17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Čapková\Desktop\Vodstvo na Zem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484784"/>
            <a:ext cx="5400600" cy="3098423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827584" y="332656"/>
            <a:ext cx="75243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Z celkové plochy zemského povrchu zaujímá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světový oceán přibližně: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63888" y="4797152"/>
            <a:ext cx="20858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50 % (5/10)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60 % (6/10)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70 % (7/10)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Čapková\Desktop\Vodstvo na Zem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484784"/>
            <a:ext cx="5400600" cy="309842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563888" y="4797152"/>
            <a:ext cx="20858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50 % (5/10)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60 % (6/10)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70 % (7/10)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63888" y="4797152"/>
            <a:ext cx="20858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50 % (5/10)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60 % (6/10)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>
                <a:solidFill>
                  <a:srgbClr val="FF0000"/>
                </a:solidFill>
              </a:rPr>
              <a:t>70 % (7/10)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95936" y="54868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0"/>
            <a:ext cx="3240360" cy="461665"/>
          </a:xfrm>
          <a:prstGeom prst="rect">
            <a:avLst/>
          </a:prstGeom>
          <a:solidFill>
            <a:schemeClr val="accent3">
              <a:lumMod val="60000"/>
              <a:lumOff val="40000"/>
              <a:alpha val="25098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OBĚH VODY V PŘÍRODĚ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548680"/>
            <a:ext cx="72289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Voda se neustále vsakuje, stéká a vypařuje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2050" name="Picture 2" descr="C:\Users\Čapková\Desktop\Koloběh vody v přírodě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340768"/>
            <a:ext cx="6934123" cy="4824536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3491880" y="2636912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788024" y="2852936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203848" y="2564904"/>
            <a:ext cx="3513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1)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99992" y="2780928"/>
            <a:ext cx="3513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2)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9512" y="6309320"/>
            <a:ext cx="3513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1)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932040" y="6309320"/>
            <a:ext cx="3513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2)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5536" y="6309320"/>
            <a:ext cx="46801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sublimace</a:t>
            </a:r>
            <a:r>
              <a:rPr lang="cs-CZ" sz="1600" dirty="0" smtClean="0"/>
              <a:t> = přeměna skupenství z pevné látky na plyn</a:t>
            </a:r>
            <a:endParaRPr lang="cs-CZ" sz="1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148064" y="6309320"/>
            <a:ext cx="39089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evapotranspirace </a:t>
            </a:r>
            <a:r>
              <a:rPr lang="cs-CZ" sz="1600" dirty="0" smtClean="0"/>
              <a:t>= celkový výpar (i z rostlin) </a:t>
            </a:r>
            <a:endParaRPr lang="cs-CZ" sz="16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Čapková\AppData\Local\Microsoft\Windows\Temporary Internet Files\Content.IE5\CSYP7OO0\MP90040688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3312368" cy="21602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915816" y="0"/>
            <a:ext cx="3240360" cy="461665"/>
          </a:xfrm>
          <a:prstGeom prst="rect">
            <a:avLst/>
          </a:prstGeom>
          <a:solidFill>
            <a:srgbClr val="FFC000">
              <a:alpha val="25098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>
                <a:solidFill>
                  <a:srgbClr val="FF6600"/>
                </a:solidFill>
              </a:rPr>
              <a:t>DALŠÍ POHYBY VODY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" name="Picture 2" descr="C:\Users\Čapková\Desktop\Mořský prou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84784"/>
            <a:ext cx="3312368" cy="2160240"/>
          </a:xfrm>
          <a:prstGeom prst="rect">
            <a:avLst/>
          </a:prstGeom>
          <a:noFill/>
        </p:spPr>
      </p:pic>
      <p:pic>
        <p:nvPicPr>
          <p:cNvPr id="4103" name="Picture 7" descr="C:\Users\Čapková\AppData\Local\Microsoft\Windows\Temporary Internet Files\Content.IE5\FEONWA0D\MP90043166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221088"/>
            <a:ext cx="3312368" cy="2160240"/>
          </a:xfrm>
          <a:prstGeom prst="rect">
            <a:avLst/>
          </a:prstGeom>
          <a:noFill/>
        </p:spPr>
      </p:pic>
      <p:pic>
        <p:nvPicPr>
          <p:cNvPr id="4107" name="Picture 11" descr="C:\Users\Čapková\AppData\Local\Microsoft\Windows\Temporary Internet Files\Content.IE5\UFXA7F2E\MP90044865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221088"/>
            <a:ext cx="3312368" cy="2160240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5652120" y="6021288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652120" y="3356992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475656" y="6021288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475656" y="3284984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475656" y="620688"/>
            <a:ext cx="62106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Pojmenuj některé další pohyby vody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Čapková\AppData\Local\Microsoft\Windows\Temporary Internet Files\Content.IE5\CSYP7OO0\MP90040688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3312368" cy="21602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915816" y="0"/>
            <a:ext cx="3240360" cy="461665"/>
          </a:xfrm>
          <a:prstGeom prst="rect">
            <a:avLst/>
          </a:prstGeom>
          <a:solidFill>
            <a:srgbClr val="FFC000">
              <a:alpha val="25098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>
                <a:solidFill>
                  <a:srgbClr val="FF6600"/>
                </a:solidFill>
              </a:rPr>
              <a:t>DALŠÍ POHYBY VODY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" name="Picture 2" descr="C:\Users\Čapková\Desktop\Mořský prou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84784"/>
            <a:ext cx="3312368" cy="2160240"/>
          </a:xfrm>
          <a:prstGeom prst="rect">
            <a:avLst/>
          </a:prstGeom>
          <a:noFill/>
        </p:spPr>
      </p:pic>
      <p:pic>
        <p:nvPicPr>
          <p:cNvPr id="4103" name="Picture 7" descr="C:\Users\Čapková\AppData\Local\Microsoft\Windows\Temporary Internet Files\Content.IE5\FEONWA0D\MP90043166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221088"/>
            <a:ext cx="3312368" cy="2160240"/>
          </a:xfrm>
          <a:prstGeom prst="rect">
            <a:avLst/>
          </a:prstGeom>
          <a:noFill/>
        </p:spPr>
      </p:pic>
      <p:pic>
        <p:nvPicPr>
          <p:cNvPr id="4107" name="Picture 11" descr="C:\Users\Čapková\AppData\Local\Microsoft\Windows\Temporary Internet Files\Content.IE5\UFXA7F2E\MP90044865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221088"/>
            <a:ext cx="3312368" cy="2160240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5652120" y="6021288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652120" y="3356992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475656" y="6021288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475656" y="3284984"/>
            <a:ext cx="2088232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5724128" y="3284984"/>
            <a:ext cx="1956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mořský proud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79712" y="3212976"/>
            <a:ext cx="1035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vlnění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979712" y="5949280"/>
            <a:ext cx="1005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gejzír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156176" y="5949280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dmutí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923928" y="620688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C:\Users\Čapková\Desktop\záplava -hurikán Katr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933056"/>
            <a:ext cx="3672409" cy="2448272"/>
          </a:xfrm>
          <a:prstGeom prst="rect">
            <a:avLst/>
          </a:prstGeom>
          <a:noFill/>
        </p:spPr>
      </p:pic>
      <p:pic>
        <p:nvPicPr>
          <p:cNvPr id="21" name="Picture 6" descr="C:\Users\Čapková\Desktop\Pisek_povod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980728"/>
            <a:ext cx="3672408" cy="2430270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483768" y="0"/>
            <a:ext cx="4248472" cy="461665"/>
          </a:xfrm>
          <a:prstGeom prst="rect">
            <a:avLst/>
          </a:prstGeom>
          <a:solidFill>
            <a:srgbClr val="9933FF">
              <a:alpha val="2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9966FF"/>
                </a:solidFill>
              </a:rPr>
              <a:t>PŘÍRODNÍ VODNÍ KATASTROFY</a:t>
            </a:r>
            <a:endParaRPr lang="cs-CZ" sz="2400" b="1" dirty="0">
              <a:solidFill>
                <a:srgbClr val="9966FF"/>
              </a:solidFill>
            </a:endParaRPr>
          </a:p>
        </p:txBody>
      </p:sp>
      <p:pic>
        <p:nvPicPr>
          <p:cNvPr id="2050" name="Picture 2" descr="C:\Users\Čapková\AppData\Local\Microsoft\Windows\Temporary Internet Files\Content.IE5\QKICBSP8\MP90017859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980728"/>
            <a:ext cx="3657600" cy="2444496"/>
          </a:xfrm>
          <a:prstGeom prst="rect">
            <a:avLst/>
          </a:prstGeom>
          <a:noFill/>
        </p:spPr>
      </p:pic>
      <p:pic>
        <p:nvPicPr>
          <p:cNvPr id="3" name="Picture 2" descr="C:\Users\Čapková\Desktop\sesuv půd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933056"/>
            <a:ext cx="3672408" cy="244827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971600" y="2996952"/>
            <a:ext cx="28787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 </a:t>
            </a:r>
            <a:r>
              <a:rPr lang="cs-CZ" sz="2200" b="1" dirty="0" smtClean="0">
                <a:solidFill>
                  <a:schemeClr val="bg1"/>
                </a:solidFill>
              </a:rPr>
              <a:t>obrovská vlna tsunami</a:t>
            </a:r>
            <a:endParaRPr lang="cs-CZ" sz="2200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64088" y="2996952"/>
            <a:ext cx="254730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chemeClr val="bg1"/>
                </a:solidFill>
              </a:rPr>
              <a:t> povodeň po deštích</a:t>
            </a:r>
            <a:endParaRPr lang="cs-CZ" sz="2200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5949280"/>
            <a:ext cx="375583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chemeClr val="bg1"/>
                </a:solidFill>
              </a:rPr>
              <a:t>zaplavení pobřeží po hurikánu</a:t>
            </a:r>
            <a:endParaRPr lang="cs-CZ" sz="2200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16016" y="5949280"/>
            <a:ext cx="40526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chemeClr val="bg1"/>
                </a:solidFill>
              </a:rPr>
              <a:t> sesuv půdy po mohutném dešti</a:t>
            </a:r>
            <a:endParaRPr lang="cs-CZ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0"/>
            <a:ext cx="5832648" cy="461665"/>
          </a:xfrm>
          <a:prstGeom prst="rect">
            <a:avLst/>
          </a:prstGeom>
          <a:solidFill>
            <a:schemeClr val="tx2">
              <a:lumMod val="40000"/>
              <a:lumOff val="60000"/>
              <a:alpha val="25098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VÝZNAM 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VODY, 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VODNÍ HOSPODÁŘSTVÍ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91680" y="548680"/>
            <a:ext cx="57736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Voda je základní podmínkou života </a:t>
            </a:r>
            <a:r>
              <a:rPr lang="cs-CZ" sz="2400" b="1" dirty="0" smtClean="0">
                <a:solidFill>
                  <a:srgbClr val="008000"/>
                </a:solidFill>
              </a:rPr>
              <a:t>na </a:t>
            </a:r>
            <a:r>
              <a:rPr lang="cs-CZ" sz="2400" b="1" dirty="0" smtClean="0">
                <a:solidFill>
                  <a:srgbClr val="008000"/>
                </a:solidFill>
              </a:rPr>
              <a:t>Zemi.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2" y="980728"/>
            <a:ext cx="52095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Je nenahraditelným </a:t>
            </a:r>
            <a:r>
              <a:rPr lang="cs-CZ" sz="2400" b="1" dirty="0" smtClean="0">
                <a:solidFill>
                  <a:srgbClr val="008000"/>
                </a:solidFill>
              </a:rPr>
              <a:t>přírodním zdrojem</a:t>
            </a:r>
            <a:r>
              <a:rPr lang="cs-CZ" b="1" dirty="0" smtClean="0">
                <a:solidFill>
                  <a:srgbClr val="008000"/>
                </a:solidFill>
              </a:rPr>
              <a:t>.</a:t>
            </a:r>
            <a:endParaRPr lang="cs-CZ" b="1" dirty="0">
              <a:solidFill>
                <a:srgbClr val="008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1412776"/>
            <a:ext cx="7059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Proto ji musíme chránit před plýtváním a znečištěním.</a:t>
            </a:r>
            <a:endParaRPr lang="cs-CZ" sz="2400" b="1" dirty="0">
              <a:solidFill>
                <a:srgbClr val="008000"/>
              </a:solidFill>
            </a:endParaRPr>
          </a:p>
        </p:txBody>
      </p:sp>
      <p:pic>
        <p:nvPicPr>
          <p:cNvPr id="1031" name="Picture 7" descr="C:\Users\Čapková\AppData\Local\Microsoft\Windows\Temporary Internet Files\Content.IE5\LDAKE1SD\MP9001784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420888"/>
            <a:ext cx="2476872" cy="1655376"/>
          </a:xfrm>
          <a:prstGeom prst="rect">
            <a:avLst/>
          </a:prstGeom>
          <a:noFill/>
        </p:spPr>
      </p:pic>
      <p:pic>
        <p:nvPicPr>
          <p:cNvPr id="1032" name="Picture 8" descr="C:\Users\Čapková\AppData\Local\Microsoft\Windows\Temporary Internet Files\Content.IE5\VNXXVYXE\MP90018251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420888"/>
            <a:ext cx="2475256" cy="1654296"/>
          </a:xfrm>
          <a:prstGeom prst="rect">
            <a:avLst/>
          </a:prstGeom>
          <a:noFill/>
        </p:spPr>
      </p:pic>
      <p:pic>
        <p:nvPicPr>
          <p:cNvPr id="13" name="Picture 2" descr="C:\Users\Čapková\AppData\Local\Microsoft\Windows\Temporary Internet Files\Content.IE5\J7ER4TZ3\MP90042227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293096"/>
            <a:ext cx="2160240" cy="2040226"/>
          </a:xfrm>
          <a:prstGeom prst="rect">
            <a:avLst/>
          </a:prstGeom>
          <a:noFill/>
          <a:ln w="6350">
            <a:solidFill>
              <a:schemeClr val="bg2">
                <a:lumMod val="75000"/>
              </a:schemeClr>
            </a:solidFill>
          </a:ln>
        </p:spPr>
      </p:pic>
      <p:pic>
        <p:nvPicPr>
          <p:cNvPr id="15" name="Picture 7" descr="C:\Users\Čapková\Desktop\DUMY-nově\DUMY-Čapková\Pictures\Pictures\Průmysl světa\Galerie Microsoft\Elektrárny\vodní elektrár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293096"/>
            <a:ext cx="2842197" cy="2100754"/>
          </a:xfrm>
          <a:prstGeom prst="rect">
            <a:avLst/>
          </a:prstGeom>
          <a:noFill/>
        </p:spPr>
      </p:pic>
      <p:pic>
        <p:nvPicPr>
          <p:cNvPr id="1034" name="Picture 10" descr="C:\Users\Čapková\AppData\Local\Microsoft\Windows\Temporary Internet Files\Content.IE5\QKICBSP8\MP90040753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4293096"/>
            <a:ext cx="2808312" cy="2088232"/>
          </a:xfrm>
          <a:prstGeom prst="rect">
            <a:avLst/>
          </a:prstGeom>
          <a:noFill/>
        </p:spPr>
      </p:pic>
      <p:sp>
        <p:nvSpPr>
          <p:cNvPr id="24" name="TextovéPole 23"/>
          <p:cNvSpPr txBox="1"/>
          <p:nvPr/>
        </p:nvSpPr>
        <p:spPr>
          <a:xfrm>
            <a:off x="1691680" y="1844824"/>
            <a:ext cx="5809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To je hlavním úkolem vodního hospodářství.</a:t>
            </a:r>
            <a:endParaRPr lang="cs-CZ" sz="24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6. ročníku k procvičení, zopakování a utřídění základních zeměpisných pojmů a zajímavostí z učiva o hydrosféře.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 učebnicemi, svými poznámkami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a atlasy světa. 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Informace si mohou vyhledávat i na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260648"/>
            <a:ext cx="770485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      Zdroj:</a:t>
            </a:r>
          </a:p>
          <a:p>
            <a:r>
              <a:rPr lang="cs-CZ" sz="2400" dirty="0" smtClean="0"/>
              <a:t>        Vlastní zdroj.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539552" y="3356992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3"/>
              </a:rPr>
              <a:t>www.office.</a:t>
            </a:r>
            <a:r>
              <a:rPr lang="cs-CZ" dirty="0" err="1" smtClean="0">
                <a:hlinkClick r:id="rId3"/>
              </a:rPr>
              <a:t>microsoft</a:t>
            </a:r>
            <a:r>
              <a:rPr lang="cs-CZ" dirty="0" smtClean="0"/>
              <a:t> (otevřená galerie), </a:t>
            </a:r>
            <a:r>
              <a:rPr lang="cs-CZ" dirty="0" err="1" smtClean="0"/>
              <a:t>cs.wikipedia.org</a:t>
            </a:r>
            <a:r>
              <a:rPr lang="cs-CZ" dirty="0" smtClean="0"/>
              <a:t>, </a:t>
            </a:r>
            <a:r>
              <a:rPr lang="cs-CZ" dirty="0" err="1" smtClean="0"/>
              <a:t>commons.wikimedia.org</a:t>
            </a:r>
            <a:r>
              <a:rPr lang="cs-CZ" dirty="0" smtClean="0"/>
              <a:t> 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39552" y="2924944"/>
            <a:ext cx="22303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>
                <a:solidFill>
                  <a:prstClr val="black"/>
                </a:solidFill>
              </a:rPr>
              <a:t>Použité obrázky: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39552" y="2420888"/>
            <a:ext cx="13161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39552" y="1268760"/>
            <a:ext cx="8388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HÜBELOVÁ, Dana; NOVÁK, Svatopluk; WEINHÖFER, Martin. </a:t>
            </a:r>
            <a:r>
              <a:rPr lang="cs-CZ" sz="2400" i="1" dirty="0" smtClean="0"/>
              <a:t>ZEMĚPIS pro 6. ročník 2. díl Přírodní obraz Země</a:t>
            </a:r>
            <a:r>
              <a:rPr lang="cs-CZ" sz="2400" dirty="0" smtClean="0"/>
              <a:t>. Brno: NOVÁ ŠKOLA, s. r. o., 2007, ISBN 80-7289-081-6. </a:t>
            </a:r>
            <a:endParaRPr lang="cs-CZ" sz="2400" dirty="0"/>
          </a:p>
        </p:txBody>
      </p:sp>
      <p:pic>
        <p:nvPicPr>
          <p:cNvPr id="14" name="Picture 3" descr="C:\Users\Čapková\Desktop\Koloběh vody v přírodě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933056"/>
            <a:ext cx="909596" cy="632867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1259632" y="3933056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PETR SERCL.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22.3.2013]. Dostupný na WWW: http://cs.wikipedia.org/wiki/Soubor:Watercycleczechhigh.jpg 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259632" y="4797152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CENTRAL INTELLIGENCE AGENCY.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22.3.2013]. Dostupný na WWW: http://cs.wikipedia.org/wiki/Soubor:Physical_world.jpg </a:t>
            </a:r>
            <a:endParaRPr lang="cs-CZ" dirty="0"/>
          </a:p>
        </p:txBody>
      </p:sp>
      <p:pic>
        <p:nvPicPr>
          <p:cNvPr id="22" name="Picture 2" descr="C:\Users\Čapková\Desktop\Vodstvo na Zem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869160"/>
            <a:ext cx="918592" cy="527013"/>
          </a:xfrm>
          <a:prstGeom prst="rect">
            <a:avLst/>
          </a:prstGeom>
          <a:noFill/>
        </p:spPr>
      </p:pic>
      <p:pic>
        <p:nvPicPr>
          <p:cNvPr id="23" name="Picture 2" descr="C:\Users\Čapková\Desktop\Mořský prou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5661248"/>
            <a:ext cx="891853" cy="594197"/>
          </a:xfrm>
          <a:prstGeom prst="rect">
            <a:avLst/>
          </a:prstGeom>
          <a:noFill/>
        </p:spPr>
      </p:pic>
      <p:sp>
        <p:nvSpPr>
          <p:cNvPr id="24" name="Obdélník 23"/>
          <p:cNvSpPr/>
          <p:nvPr/>
        </p:nvSpPr>
        <p:spPr>
          <a:xfrm>
            <a:off x="1259632" y="5661248"/>
            <a:ext cx="7884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DANIEL SCHWEN.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22.3.2013]. Dostupný na WWW: http://commons.wikimedia.org/wiki/File:Labrador_Current.jpg?uselang=cs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Čapková\Desktop\Pisek_povod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332656"/>
            <a:ext cx="1056117" cy="792088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403648" y="404664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CHMEE2.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22.3.2013]. Dostupný  na WWW: http://cs.wikipedia.org/wiki/Soubor:Pisek_povoden.jpg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03648" y="1124744"/>
            <a:ext cx="77403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JOCELYN AUGUSTINO.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22.3.2013]. Dostupný na WWW: http://commons.wikimedia.org/wiki/File:FEMA_-_14964_-_Photograph_by_Jocelyn_Augustino_taken_on_08-30-2005_in_Louisiana.jpg?uselang=cs </a:t>
            </a:r>
            <a:endParaRPr lang="cs-CZ" dirty="0"/>
          </a:p>
        </p:txBody>
      </p:sp>
      <p:pic>
        <p:nvPicPr>
          <p:cNvPr id="3074" name="Picture 2" descr="C:\Users\Čapková\Desktop\záplava -hurikán Katr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84784"/>
            <a:ext cx="1066579" cy="720080"/>
          </a:xfrm>
          <a:prstGeom prst="rect">
            <a:avLst/>
          </a:prstGeom>
          <a:noFill/>
        </p:spPr>
      </p:pic>
      <p:pic>
        <p:nvPicPr>
          <p:cNvPr id="6" name="Picture 2" descr="C:\Users\Čapková\Desktop\sesuv půd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36912"/>
            <a:ext cx="1080120" cy="720080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439144" y="2420888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OREGON DEPARTMENT OF TRANSPORTATION. </a:t>
            </a:r>
            <a:r>
              <a:rPr lang="en-US" i="1" dirty="0" smtClean="0"/>
              <a:t>commons.wikimedia.org</a:t>
            </a:r>
            <a:r>
              <a:rPr lang="en-US" dirty="0" smtClean="0"/>
              <a:t> [online]. [cit. 2</a:t>
            </a:r>
            <a:r>
              <a:rPr lang="cs-CZ" dirty="0" smtClean="0"/>
              <a:t>2.3</a:t>
            </a:r>
            <a:r>
              <a:rPr lang="en-US" dirty="0" smtClean="0"/>
              <a:t>.2013].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http://commons.wikimedia.org/wiki/File:Oregon_540_(Cape_Argo_Highway)_(6860209018).jpg?uselang=cs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7">
      <a:dk1>
        <a:sysClr val="windowText" lastClr="000000"/>
      </a:dk1>
      <a:lt1>
        <a:srgbClr val="F8BD8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D99694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8266</TotalTime>
  <Words>798</Words>
  <Application>Microsoft Office PowerPoint</Application>
  <PresentationFormat>Předvádění na obrazovce (4:3)</PresentationFormat>
  <Paragraphs>187</Paragraphs>
  <Slides>21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systému Office</vt:lpstr>
      <vt:lpstr>1_Motiv sady Office</vt:lpstr>
      <vt:lpstr>Snímek 1</vt:lpstr>
      <vt:lpstr>HYDROSFÉRA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Čapková</cp:lastModifiedBy>
  <cp:revision>801</cp:revision>
  <dcterms:created xsi:type="dcterms:W3CDTF">2011-12-27T20:15:32Z</dcterms:created>
  <dcterms:modified xsi:type="dcterms:W3CDTF">2013-04-30T00:43:18Z</dcterms:modified>
</cp:coreProperties>
</file>