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71" r:id="rId4"/>
    <p:sldId id="262" r:id="rId5"/>
    <p:sldId id="261" r:id="rId6"/>
    <p:sldId id="415" r:id="rId7"/>
    <p:sldId id="417" r:id="rId8"/>
    <p:sldId id="421" r:id="rId9"/>
    <p:sldId id="419" r:id="rId10"/>
    <p:sldId id="420" r:id="rId11"/>
    <p:sldId id="425" r:id="rId12"/>
    <p:sldId id="435" r:id="rId13"/>
    <p:sldId id="426" r:id="rId14"/>
    <p:sldId id="427" r:id="rId15"/>
    <p:sldId id="434" r:id="rId16"/>
    <p:sldId id="433" r:id="rId17"/>
    <p:sldId id="432" r:id="rId18"/>
    <p:sldId id="431" r:id="rId19"/>
    <p:sldId id="317" r:id="rId20"/>
    <p:sldId id="430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33"/>
    <p:penClr>
      <a:srgbClr val="FF0000"/>
    </p:penClr>
  </p:showPr>
  <p:clrMru>
    <a:srgbClr val="FF7C80"/>
    <a:srgbClr val="DBEEF4"/>
    <a:srgbClr val="FF6600"/>
    <a:srgbClr val="FF3300"/>
    <a:srgbClr val="CC0099"/>
    <a:srgbClr val="FF6699"/>
    <a:srgbClr val="008000"/>
    <a:srgbClr val="FF0066"/>
    <a:srgbClr val="FF9900"/>
    <a:srgbClr val="3399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689C6D-215A-4061-950F-D2B50FE031ED}" type="doc">
      <dgm:prSet loTypeId="urn:microsoft.com/office/officeart/2005/8/layout/default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6D29609A-A390-414B-A1D1-B8FB6AD99EA0}">
      <dgm:prSet phldrT="[Text]"/>
      <dgm:spPr/>
      <dgm:t>
        <a:bodyPr/>
        <a:lstStyle/>
        <a:p>
          <a:r>
            <a:rPr lang="cs-CZ" dirty="0" smtClean="0"/>
            <a:t>hospodářský sektor</a:t>
          </a:r>
          <a:endParaRPr lang="cs-CZ" dirty="0"/>
        </a:p>
      </dgm:t>
    </dgm:pt>
    <dgm:pt modelId="{A3D5D069-42C6-4C1E-8EB0-CEF123BCDE91}" type="parTrans" cxnId="{5196EA35-6A29-4E52-A33B-F96C5A571BC8}">
      <dgm:prSet/>
      <dgm:spPr/>
      <dgm:t>
        <a:bodyPr/>
        <a:lstStyle/>
        <a:p>
          <a:endParaRPr lang="cs-CZ"/>
        </a:p>
      </dgm:t>
    </dgm:pt>
    <dgm:pt modelId="{886E5966-EE12-4DEE-A867-98153897BF94}" type="sibTrans" cxnId="{5196EA35-6A29-4E52-A33B-F96C5A571BC8}">
      <dgm:prSet/>
      <dgm:spPr/>
      <dgm:t>
        <a:bodyPr/>
        <a:lstStyle/>
        <a:p>
          <a:endParaRPr lang="cs-CZ"/>
        </a:p>
      </dgm:t>
    </dgm:pt>
    <dgm:pt modelId="{0B3179CF-1808-4AF2-9A23-49E161367459}">
      <dgm:prSet phldrT="[Text]"/>
      <dgm:spPr/>
      <dgm:t>
        <a:bodyPr/>
        <a:lstStyle/>
        <a:p>
          <a:r>
            <a:rPr lang="cs-CZ" smtClean="0"/>
            <a:t>rozmanitost </a:t>
          </a:r>
          <a:r>
            <a:rPr lang="cs-CZ" dirty="0" smtClean="0"/>
            <a:t>služeb</a:t>
          </a:r>
          <a:endParaRPr lang="cs-CZ" dirty="0"/>
        </a:p>
      </dgm:t>
    </dgm:pt>
    <dgm:pt modelId="{2D24B58D-ECC0-414F-88E2-1FA26FA49646}" type="parTrans" cxnId="{94808BA0-8424-4195-8501-B82066171913}">
      <dgm:prSet/>
      <dgm:spPr/>
      <dgm:t>
        <a:bodyPr/>
        <a:lstStyle/>
        <a:p>
          <a:endParaRPr lang="cs-CZ"/>
        </a:p>
      </dgm:t>
    </dgm:pt>
    <dgm:pt modelId="{A02524DA-C7FD-4709-B720-3BCFA2DB31B2}" type="sibTrans" cxnId="{94808BA0-8424-4195-8501-B82066171913}">
      <dgm:prSet/>
      <dgm:spPr/>
      <dgm:t>
        <a:bodyPr/>
        <a:lstStyle/>
        <a:p>
          <a:endParaRPr lang="cs-CZ"/>
        </a:p>
      </dgm:t>
    </dgm:pt>
    <dgm:pt modelId="{C68AB37A-53D0-4D22-A99A-2423E0AA25C6}">
      <dgm:prSet phldrT="[Text]"/>
      <dgm:spPr/>
      <dgm:t>
        <a:bodyPr/>
        <a:lstStyle/>
        <a:p>
          <a:r>
            <a:rPr lang="cs-CZ" dirty="0" smtClean="0"/>
            <a:t>lokalizace služeb</a:t>
          </a:r>
          <a:endParaRPr lang="cs-CZ" dirty="0"/>
        </a:p>
      </dgm:t>
    </dgm:pt>
    <dgm:pt modelId="{D47E6F32-DB4F-489D-820F-1E9BF0BD5FFA}" type="parTrans" cxnId="{553F8FA9-AB7E-44B9-874B-CDAAED1B40E5}">
      <dgm:prSet/>
      <dgm:spPr/>
      <dgm:t>
        <a:bodyPr/>
        <a:lstStyle/>
        <a:p>
          <a:endParaRPr lang="cs-CZ"/>
        </a:p>
      </dgm:t>
    </dgm:pt>
    <dgm:pt modelId="{5150393B-3B97-426F-A538-E72D9244B5D6}" type="sibTrans" cxnId="{553F8FA9-AB7E-44B9-874B-CDAAED1B40E5}">
      <dgm:prSet/>
      <dgm:spPr/>
      <dgm:t>
        <a:bodyPr/>
        <a:lstStyle/>
        <a:p>
          <a:endParaRPr lang="cs-CZ"/>
        </a:p>
      </dgm:t>
    </dgm:pt>
    <dgm:pt modelId="{1BDE75C6-E49C-4C0D-9B54-AB332D07C5E8}">
      <dgm:prSet/>
      <dgm:spPr/>
      <dgm:t>
        <a:bodyPr/>
        <a:lstStyle/>
        <a:p>
          <a:r>
            <a:rPr lang="cs-CZ" dirty="0" smtClean="0"/>
            <a:t>turismus</a:t>
          </a:r>
          <a:endParaRPr lang="cs-CZ" dirty="0"/>
        </a:p>
      </dgm:t>
    </dgm:pt>
    <dgm:pt modelId="{E5115DE1-C972-4F14-A74B-1401CCB6B57B}" type="parTrans" cxnId="{27F1A402-1A45-4AF4-AFC7-DC2029A79EB6}">
      <dgm:prSet/>
      <dgm:spPr/>
      <dgm:t>
        <a:bodyPr/>
        <a:lstStyle/>
        <a:p>
          <a:endParaRPr lang="cs-CZ"/>
        </a:p>
      </dgm:t>
    </dgm:pt>
    <dgm:pt modelId="{32D81B97-ED1A-468A-9BC0-2FC6C790C948}" type="sibTrans" cxnId="{27F1A402-1A45-4AF4-AFC7-DC2029A79EB6}">
      <dgm:prSet/>
      <dgm:spPr/>
      <dgm:t>
        <a:bodyPr/>
        <a:lstStyle/>
        <a:p>
          <a:endParaRPr lang="cs-CZ"/>
        </a:p>
      </dgm:t>
    </dgm:pt>
    <dgm:pt modelId="{1EE2DD4F-7CF7-48E0-8C07-1B8F9C6DE597}">
      <dgm:prSet/>
      <dgm:spPr/>
      <dgm:t>
        <a:bodyPr/>
        <a:lstStyle/>
        <a:p>
          <a:r>
            <a:rPr lang="cs-CZ" dirty="0" smtClean="0"/>
            <a:t>cíle cestovního ruchu</a:t>
          </a:r>
          <a:endParaRPr lang="cs-CZ" dirty="0"/>
        </a:p>
      </dgm:t>
    </dgm:pt>
    <dgm:pt modelId="{47C13694-4136-4579-9E57-294F80AFBD05}" type="parTrans" cxnId="{E2433681-0A45-475A-B7A4-B987DB1FE173}">
      <dgm:prSet/>
      <dgm:spPr/>
      <dgm:t>
        <a:bodyPr/>
        <a:lstStyle/>
        <a:p>
          <a:endParaRPr lang="cs-CZ"/>
        </a:p>
      </dgm:t>
    </dgm:pt>
    <dgm:pt modelId="{BD2EED37-13E9-4B86-A133-FC27D313D7E9}" type="sibTrans" cxnId="{E2433681-0A45-475A-B7A4-B987DB1FE173}">
      <dgm:prSet/>
      <dgm:spPr/>
      <dgm:t>
        <a:bodyPr/>
        <a:lstStyle/>
        <a:p>
          <a:endParaRPr lang="cs-CZ"/>
        </a:p>
      </dgm:t>
    </dgm:pt>
    <dgm:pt modelId="{53967C97-45EB-4DD3-90B7-0B27D694F559}">
      <dgm:prSet/>
      <dgm:spPr/>
      <dgm:t>
        <a:bodyPr/>
        <a:lstStyle/>
        <a:p>
          <a:r>
            <a:rPr lang="cs-CZ" dirty="0" smtClean="0"/>
            <a:t>přírodní podmínky</a:t>
          </a:r>
          <a:endParaRPr lang="cs-CZ" dirty="0"/>
        </a:p>
      </dgm:t>
    </dgm:pt>
    <dgm:pt modelId="{365976D7-5454-40E8-87F5-C8E3C297E915}" type="parTrans" cxnId="{C37A3538-FC00-46BC-8E13-33BB9B2D8D72}">
      <dgm:prSet/>
      <dgm:spPr/>
      <dgm:t>
        <a:bodyPr/>
        <a:lstStyle/>
        <a:p>
          <a:endParaRPr lang="cs-CZ"/>
        </a:p>
      </dgm:t>
    </dgm:pt>
    <dgm:pt modelId="{908CEFEE-78EA-4900-8633-47788A31EF4C}" type="sibTrans" cxnId="{C37A3538-FC00-46BC-8E13-33BB9B2D8D72}">
      <dgm:prSet/>
      <dgm:spPr/>
      <dgm:t>
        <a:bodyPr/>
        <a:lstStyle/>
        <a:p>
          <a:endParaRPr lang="cs-CZ"/>
        </a:p>
      </dgm:t>
    </dgm:pt>
    <dgm:pt modelId="{7064D6C3-D3C5-48BB-ABE8-9B6F4E5F0A72}">
      <dgm:prSet custT="1"/>
      <dgm:spPr/>
      <dgm:t>
        <a:bodyPr/>
        <a:lstStyle/>
        <a:p>
          <a:r>
            <a:rPr lang="cs-CZ" sz="2300" dirty="0" smtClean="0"/>
            <a:t> </a:t>
          </a:r>
          <a:r>
            <a:rPr lang="cs-CZ" sz="2300" dirty="0" err="1" smtClean="0"/>
            <a:t>společensko</a:t>
          </a:r>
          <a:r>
            <a:rPr lang="cs-CZ" sz="2300" dirty="0" smtClean="0"/>
            <a:t>-</a:t>
          </a:r>
        </a:p>
        <a:p>
          <a:r>
            <a:rPr lang="cs-CZ" sz="2300" dirty="0" smtClean="0"/>
            <a:t>ekonomické</a:t>
          </a:r>
        </a:p>
        <a:p>
          <a:r>
            <a:rPr lang="cs-CZ" sz="2300" dirty="0" smtClean="0"/>
            <a:t>podmínky</a:t>
          </a:r>
          <a:endParaRPr lang="cs-CZ" sz="2300" dirty="0"/>
        </a:p>
      </dgm:t>
    </dgm:pt>
    <dgm:pt modelId="{E9F36483-EE12-4DB5-841B-1B5B2D6CB4F9}" type="parTrans" cxnId="{92B5A08E-3258-430A-8E36-2CFB1C1400BF}">
      <dgm:prSet/>
      <dgm:spPr/>
      <dgm:t>
        <a:bodyPr/>
        <a:lstStyle/>
        <a:p>
          <a:endParaRPr lang="cs-CZ"/>
        </a:p>
      </dgm:t>
    </dgm:pt>
    <dgm:pt modelId="{845183BE-FF56-4A4D-8C29-228FC3B5F0F6}" type="sibTrans" cxnId="{92B5A08E-3258-430A-8E36-2CFB1C1400BF}">
      <dgm:prSet/>
      <dgm:spPr/>
      <dgm:t>
        <a:bodyPr/>
        <a:lstStyle/>
        <a:p>
          <a:endParaRPr lang="cs-CZ"/>
        </a:p>
      </dgm:t>
    </dgm:pt>
    <dgm:pt modelId="{0E767B01-13C3-462A-A480-36847BE14600}">
      <dgm:prSet/>
      <dgm:spPr/>
      <dgm:t>
        <a:bodyPr/>
        <a:lstStyle/>
        <a:p>
          <a:r>
            <a:rPr lang="cs-CZ" dirty="0" smtClean="0"/>
            <a:t>typy cestovního ruchu</a:t>
          </a:r>
          <a:endParaRPr lang="cs-CZ" dirty="0"/>
        </a:p>
      </dgm:t>
    </dgm:pt>
    <dgm:pt modelId="{92C6742D-DFB2-40B3-82D6-3A6C77DECC85}" type="parTrans" cxnId="{2BFDAC15-453D-4033-8E79-EFD866503141}">
      <dgm:prSet/>
      <dgm:spPr/>
      <dgm:t>
        <a:bodyPr/>
        <a:lstStyle/>
        <a:p>
          <a:endParaRPr lang="cs-CZ"/>
        </a:p>
      </dgm:t>
    </dgm:pt>
    <dgm:pt modelId="{4B5082E5-F459-432B-955B-08AD14ED6B7B}" type="sibTrans" cxnId="{2BFDAC15-453D-4033-8E79-EFD866503141}">
      <dgm:prSet/>
      <dgm:spPr/>
      <dgm:t>
        <a:bodyPr/>
        <a:lstStyle/>
        <a:p>
          <a:endParaRPr lang="cs-CZ"/>
        </a:p>
      </dgm:t>
    </dgm:pt>
    <dgm:pt modelId="{8CABA663-F140-4381-A837-528457B523EF}">
      <dgm:prSet/>
      <dgm:spPr/>
      <dgm:t>
        <a:bodyPr/>
        <a:lstStyle/>
        <a:p>
          <a:r>
            <a:rPr lang="cs-CZ" dirty="0" smtClean="0"/>
            <a:t>centra služeb</a:t>
          </a:r>
          <a:endParaRPr lang="cs-CZ" dirty="0"/>
        </a:p>
      </dgm:t>
    </dgm:pt>
    <dgm:pt modelId="{EE0C9CAE-6B9F-40BA-9F5D-9FA192A2583E}" type="sibTrans" cxnId="{3D36074A-B81B-4635-9A83-7B935C07F261}">
      <dgm:prSet/>
      <dgm:spPr/>
      <dgm:t>
        <a:bodyPr/>
        <a:lstStyle/>
        <a:p>
          <a:endParaRPr lang="cs-CZ"/>
        </a:p>
      </dgm:t>
    </dgm:pt>
    <dgm:pt modelId="{1C54E34D-E3D9-4C65-BD2A-42EED59508D1}" type="parTrans" cxnId="{3D36074A-B81B-4635-9A83-7B935C07F261}">
      <dgm:prSet/>
      <dgm:spPr/>
      <dgm:t>
        <a:bodyPr/>
        <a:lstStyle/>
        <a:p>
          <a:endParaRPr lang="cs-CZ"/>
        </a:p>
      </dgm:t>
    </dgm:pt>
    <dgm:pt modelId="{1E8D236F-3381-450A-8AC6-8A58F9383057}">
      <dgm:prSet/>
      <dgm:spPr/>
      <dgm:t>
        <a:bodyPr/>
        <a:lstStyle/>
        <a:p>
          <a:r>
            <a:rPr lang="cs-CZ" dirty="0" smtClean="0"/>
            <a:t>dělení cestovního ruchu</a:t>
          </a:r>
          <a:endParaRPr lang="cs-CZ" dirty="0"/>
        </a:p>
      </dgm:t>
    </dgm:pt>
    <dgm:pt modelId="{2B781FFA-E304-42B3-A887-AF9EDCEA7779}" type="parTrans" cxnId="{27ED84F4-B490-420A-A4F6-6BE26392A0A7}">
      <dgm:prSet/>
      <dgm:spPr/>
      <dgm:t>
        <a:bodyPr/>
        <a:lstStyle/>
        <a:p>
          <a:endParaRPr lang="cs-CZ"/>
        </a:p>
      </dgm:t>
    </dgm:pt>
    <dgm:pt modelId="{D376DCC2-24D7-4A93-A805-643B767571F4}" type="sibTrans" cxnId="{27ED84F4-B490-420A-A4F6-6BE26392A0A7}">
      <dgm:prSet/>
      <dgm:spPr/>
      <dgm:t>
        <a:bodyPr/>
        <a:lstStyle/>
        <a:p>
          <a:endParaRPr lang="cs-CZ"/>
        </a:p>
      </dgm:t>
    </dgm:pt>
    <dgm:pt modelId="{2C2E5B9D-E9D8-4E37-A637-A083546A9180}">
      <dgm:prSet/>
      <dgm:spPr/>
      <dgm:t>
        <a:bodyPr/>
        <a:lstStyle/>
        <a:p>
          <a:r>
            <a:rPr lang="cs-CZ" dirty="0" smtClean="0"/>
            <a:t>hlavní oblasti turismu</a:t>
          </a:r>
          <a:endParaRPr lang="cs-CZ" dirty="0"/>
        </a:p>
      </dgm:t>
    </dgm:pt>
    <dgm:pt modelId="{BD74D424-319F-4EB5-95F3-D2D3D5251380}" type="parTrans" cxnId="{C9154FAD-C70D-459A-AEE6-620375B4A1BD}">
      <dgm:prSet/>
      <dgm:spPr/>
      <dgm:t>
        <a:bodyPr/>
        <a:lstStyle/>
        <a:p>
          <a:endParaRPr lang="cs-CZ"/>
        </a:p>
      </dgm:t>
    </dgm:pt>
    <dgm:pt modelId="{315C5F24-096A-4BFD-B6B0-5C9A92E060C9}" type="sibTrans" cxnId="{C9154FAD-C70D-459A-AEE6-620375B4A1BD}">
      <dgm:prSet/>
      <dgm:spPr/>
      <dgm:t>
        <a:bodyPr/>
        <a:lstStyle/>
        <a:p>
          <a:endParaRPr lang="cs-CZ"/>
        </a:p>
      </dgm:t>
    </dgm:pt>
    <dgm:pt modelId="{3C5A676D-11A3-40AD-B0C0-98AA55E96A4D}" type="pres">
      <dgm:prSet presAssocID="{7D689C6D-215A-4061-950F-D2B50FE031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33118F3-006D-4DE0-85D7-BEF5B6ED5873}" type="pres">
      <dgm:prSet presAssocID="{6D29609A-A390-414B-A1D1-B8FB6AD99EA0}" presName="node" presStyleLbl="node1" presStyleIdx="0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37F170-9829-48EA-8EBA-6F9CF988D086}" type="pres">
      <dgm:prSet presAssocID="{886E5966-EE12-4DEE-A867-98153897BF94}" presName="sibTrans" presStyleCnt="0"/>
      <dgm:spPr/>
    </dgm:pt>
    <dgm:pt modelId="{7685899C-38FE-4CB4-8B7F-2C3F43DD35D1}" type="pres">
      <dgm:prSet presAssocID="{0B3179CF-1808-4AF2-9A23-49E161367459}" presName="node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3257FC-53A7-41E2-A65B-84FCEABD6802}" type="pres">
      <dgm:prSet presAssocID="{A02524DA-C7FD-4709-B720-3BCFA2DB31B2}" presName="sibTrans" presStyleCnt="0"/>
      <dgm:spPr/>
    </dgm:pt>
    <dgm:pt modelId="{D130A27F-5689-4129-A5C8-1E2E8D1BAED4}" type="pres">
      <dgm:prSet presAssocID="{C68AB37A-53D0-4D22-A99A-2423E0AA25C6}" presName="node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C5A7A6-39BB-4862-9179-92A64503AD24}" type="pres">
      <dgm:prSet presAssocID="{5150393B-3B97-426F-A538-E72D9244B5D6}" presName="sibTrans" presStyleCnt="0"/>
      <dgm:spPr/>
    </dgm:pt>
    <dgm:pt modelId="{D9A0A614-79EC-42F7-A674-B82117D4894F}" type="pres">
      <dgm:prSet presAssocID="{8CABA663-F140-4381-A837-528457B523EF}" presName="node" presStyleLbl="node1" presStyleIdx="3" presStyleCnt="11" custLinFactNeighborX="9234" custLinFactNeighborY="334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D23F2-1FB6-4CB6-A59B-48DBACFA1E36}" type="pres">
      <dgm:prSet presAssocID="{EE0C9CAE-6B9F-40BA-9F5D-9FA192A2583E}" presName="sibTrans" presStyleCnt="0"/>
      <dgm:spPr/>
    </dgm:pt>
    <dgm:pt modelId="{327274FD-849A-4253-A88C-49EA9C8EC748}" type="pres">
      <dgm:prSet presAssocID="{1BDE75C6-E49C-4C0D-9B54-AB332D07C5E8}" presName="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9480DF-7708-4F28-AB36-28724565F072}" type="pres">
      <dgm:prSet presAssocID="{32D81B97-ED1A-468A-9BC0-2FC6C790C948}" presName="sibTrans" presStyleCnt="0"/>
      <dgm:spPr/>
    </dgm:pt>
    <dgm:pt modelId="{69BA46AD-DF0A-4BBD-9AEE-440738E97DD1}" type="pres">
      <dgm:prSet presAssocID="{1EE2DD4F-7CF7-48E0-8C07-1B8F9C6DE597}" presName="node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C5E5AD-97B1-468F-8689-E19F00FEE7F1}" type="pres">
      <dgm:prSet presAssocID="{BD2EED37-13E9-4B86-A133-FC27D313D7E9}" presName="sibTrans" presStyleCnt="0"/>
      <dgm:spPr/>
    </dgm:pt>
    <dgm:pt modelId="{12A3D154-DC56-44D7-ADBF-D1C4D58ED58A}" type="pres">
      <dgm:prSet presAssocID="{53967C97-45EB-4DD3-90B7-0B27D694F559}" presName="node" presStyleLbl="node1" presStyleIdx="6" presStyleCnt="11" custLinFactNeighborX="-1235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B9CFCC-83C0-4F3A-B471-7A937CB85CDA}" type="pres">
      <dgm:prSet presAssocID="{908CEFEE-78EA-4900-8633-47788A31EF4C}" presName="sibTrans" presStyleCnt="0"/>
      <dgm:spPr/>
    </dgm:pt>
    <dgm:pt modelId="{BC96A9CA-1CEB-4AF6-A87C-FBD3AB402411}" type="pres">
      <dgm:prSet presAssocID="{7064D6C3-D3C5-48BB-ABE8-9B6F4E5F0A72}" presName="node" presStyleLbl="node1" presStyleIdx="7" presStyleCnt="11" custLinFactNeighborX="-2060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FAE7CC-78BC-43D4-AB69-7D7DF2438182}" type="pres">
      <dgm:prSet presAssocID="{845183BE-FF56-4A4D-8C29-228FC3B5F0F6}" presName="sibTrans" presStyleCnt="0"/>
      <dgm:spPr/>
    </dgm:pt>
    <dgm:pt modelId="{802AFF8F-A710-40F3-A00D-100F373737B8}" type="pres">
      <dgm:prSet presAssocID="{0E767B01-13C3-462A-A480-36847BE14600}" presName="node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7449AA-C368-4B37-B1BC-B8324ED21AA6}" type="pres">
      <dgm:prSet presAssocID="{4B5082E5-F459-432B-955B-08AD14ED6B7B}" presName="sibTrans" presStyleCnt="0"/>
      <dgm:spPr/>
    </dgm:pt>
    <dgm:pt modelId="{D5B814DB-2B46-4BBC-98D8-8038F299A82F}" type="pres">
      <dgm:prSet presAssocID="{1E8D236F-3381-450A-8AC6-8A58F9383057}" presName="node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54AA83-F239-46A8-9A87-1EB1FB0B79F9}" type="pres">
      <dgm:prSet presAssocID="{D376DCC2-24D7-4A93-A805-643B767571F4}" presName="sibTrans" presStyleCnt="0"/>
      <dgm:spPr/>
    </dgm:pt>
    <dgm:pt modelId="{4A6790DC-AD1E-4AFA-8140-229A8E294918}" type="pres">
      <dgm:prSet presAssocID="{2C2E5B9D-E9D8-4E37-A637-A083546A9180}" presName="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39C1332-8E39-4EF1-895C-828FC6BA0B63}" type="presOf" srcId="{1BDE75C6-E49C-4C0D-9B54-AB332D07C5E8}" destId="{327274FD-849A-4253-A88C-49EA9C8EC748}" srcOrd="0" destOrd="0" presId="urn:microsoft.com/office/officeart/2005/8/layout/default"/>
    <dgm:cxn modelId="{DB7A5212-EFBE-4E10-9D8B-6AA4B2ADBCA2}" type="presOf" srcId="{6D29609A-A390-414B-A1D1-B8FB6AD99EA0}" destId="{A33118F3-006D-4DE0-85D7-BEF5B6ED5873}" srcOrd="0" destOrd="0" presId="urn:microsoft.com/office/officeart/2005/8/layout/default"/>
    <dgm:cxn modelId="{5196EA35-6A29-4E52-A33B-F96C5A571BC8}" srcId="{7D689C6D-215A-4061-950F-D2B50FE031ED}" destId="{6D29609A-A390-414B-A1D1-B8FB6AD99EA0}" srcOrd="0" destOrd="0" parTransId="{A3D5D069-42C6-4C1E-8EB0-CEF123BCDE91}" sibTransId="{886E5966-EE12-4DEE-A867-98153897BF94}"/>
    <dgm:cxn modelId="{063B9198-C293-4885-8C78-25117086E0F5}" type="presOf" srcId="{0B3179CF-1808-4AF2-9A23-49E161367459}" destId="{7685899C-38FE-4CB4-8B7F-2C3F43DD35D1}" srcOrd="0" destOrd="0" presId="urn:microsoft.com/office/officeart/2005/8/layout/default"/>
    <dgm:cxn modelId="{C9154FAD-C70D-459A-AEE6-620375B4A1BD}" srcId="{7D689C6D-215A-4061-950F-D2B50FE031ED}" destId="{2C2E5B9D-E9D8-4E37-A637-A083546A9180}" srcOrd="10" destOrd="0" parTransId="{BD74D424-319F-4EB5-95F3-D2D3D5251380}" sibTransId="{315C5F24-096A-4BFD-B6B0-5C9A92E060C9}"/>
    <dgm:cxn modelId="{937EDDEC-8189-4D47-9776-31801F259082}" type="presOf" srcId="{1E8D236F-3381-450A-8AC6-8A58F9383057}" destId="{D5B814DB-2B46-4BBC-98D8-8038F299A82F}" srcOrd="0" destOrd="0" presId="urn:microsoft.com/office/officeart/2005/8/layout/default"/>
    <dgm:cxn modelId="{0C332699-1B14-4716-A3A5-BE4F635C73DA}" type="presOf" srcId="{7D689C6D-215A-4061-950F-D2B50FE031ED}" destId="{3C5A676D-11A3-40AD-B0C0-98AA55E96A4D}" srcOrd="0" destOrd="0" presId="urn:microsoft.com/office/officeart/2005/8/layout/default"/>
    <dgm:cxn modelId="{92B5A08E-3258-430A-8E36-2CFB1C1400BF}" srcId="{7D689C6D-215A-4061-950F-D2B50FE031ED}" destId="{7064D6C3-D3C5-48BB-ABE8-9B6F4E5F0A72}" srcOrd="7" destOrd="0" parTransId="{E9F36483-EE12-4DB5-841B-1B5B2D6CB4F9}" sibTransId="{845183BE-FF56-4A4D-8C29-228FC3B5F0F6}"/>
    <dgm:cxn modelId="{2BFDAC15-453D-4033-8E79-EFD866503141}" srcId="{7D689C6D-215A-4061-950F-D2B50FE031ED}" destId="{0E767B01-13C3-462A-A480-36847BE14600}" srcOrd="8" destOrd="0" parTransId="{92C6742D-DFB2-40B3-82D6-3A6C77DECC85}" sibTransId="{4B5082E5-F459-432B-955B-08AD14ED6B7B}"/>
    <dgm:cxn modelId="{94808BA0-8424-4195-8501-B82066171913}" srcId="{7D689C6D-215A-4061-950F-D2B50FE031ED}" destId="{0B3179CF-1808-4AF2-9A23-49E161367459}" srcOrd="1" destOrd="0" parTransId="{2D24B58D-ECC0-414F-88E2-1FA26FA49646}" sibTransId="{A02524DA-C7FD-4709-B720-3BCFA2DB31B2}"/>
    <dgm:cxn modelId="{B9C76D5F-79BC-4A42-8797-400498C4D285}" type="presOf" srcId="{0E767B01-13C3-462A-A480-36847BE14600}" destId="{802AFF8F-A710-40F3-A00D-100F373737B8}" srcOrd="0" destOrd="0" presId="urn:microsoft.com/office/officeart/2005/8/layout/default"/>
    <dgm:cxn modelId="{3C0822F7-D8CD-4872-84D5-E34632DDAE60}" type="presOf" srcId="{1EE2DD4F-7CF7-48E0-8C07-1B8F9C6DE597}" destId="{69BA46AD-DF0A-4BBD-9AEE-440738E97DD1}" srcOrd="0" destOrd="0" presId="urn:microsoft.com/office/officeart/2005/8/layout/default"/>
    <dgm:cxn modelId="{27F1A402-1A45-4AF4-AFC7-DC2029A79EB6}" srcId="{7D689C6D-215A-4061-950F-D2B50FE031ED}" destId="{1BDE75C6-E49C-4C0D-9B54-AB332D07C5E8}" srcOrd="4" destOrd="0" parTransId="{E5115DE1-C972-4F14-A74B-1401CCB6B57B}" sibTransId="{32D81B97-ED1A-468A-9BC0-2FC6C790C948}"/>
    <dgm:cxn modelId="{C37A3538-FC00-46BC-8E13-33BB9B2D8D72}" srcId="{7D689C6D-215A-4061-950F-D2B50FE031ED}" destId="{53967C97-45EB-4DD3-90B7-0B27D694F559}" srcOrd="6" destOrd="0" parTransId="{365976D7-5454-40E8-87F5-C8E3C297E915}" sibTransId="{908CEFEE-78EA-4900-8633-47788A31EF4C}"/>
    <dgm:cxn modelId="{5DDB72BD-CE94-4057-A85D-9A5F62DDBE3B}" type="presOf" srcId="{2C2E5B9D-E9D8-4E37-A637-A083546A9180}" destId="{4A6790DC-AD1E-4AFA-8140-229A8E294918}" srcOrd="0" destOrd="0" presId="urn:microsoft.com/office/officeart/2005/8/layout/default"/>
    <dgm:cxn modelId="{A6E48A2D-0809-4E9C-A2DA-4D02E755CB94}" type="presOf" srcId="{8CABA663-F140-4381-A837-528457B523EF}" destId="{D9A0A614-79EC-42F7-A674-B82117D4894F}" srcOrd="0" destOrd="0" presId="urn:microsoft.com/office/officeart/2005/8/layout/default"/>
    <dgm:cxn modelId="{27ED84F4-B490-420A-A4F6-6BE26392A0A7}" srcId="{7D689C6D-215A-4061-950F-D2B50FE031ED}" destId="{1E8D236F-3381-450A-8AC6-8A58F9383057}" srcOrd="9" destOrd="0" parTransId="{2B781FFA-E304-42B3-A887-AF9EDCEA7779}" sibTransId="{D376DCC2-24D7-4A93-A805-643B767571F4}"/>
    <dgm:cxn modelId="{E2433681-0A45-475A-B7A4-B987DB1FE173}" srcId="{7D689C6D-215A-4061-950F-D2B50FE031ED}" destId="{1EE2DD4F-7CF7-48E0-8C07-1B8F9C6DE597}" srcOrd="5" destOrd="0" parTransId="{47C13694-4136-4579-9E57-294F80AFBD05}" sibTransId="{BD2EED37-13E9-4B86-A133-FC27D313D7E9}"/>
    <dgm:cxn modelId="{34794073-5DB8-4376-81FD-62C5580AE56C}" type="presOf" srcId="{53967C97-45EB-4DD3-90B7-0B27D694F559}" destId="{12A3D154-DC56-44D7-ADBF-D1C4D58ED58A}" srcOrd="0" destOrd="0" presId="urn:microsoft.com/office/officeart/2005/8/layout/default"/>
    <dgm:cxn modelId="{34FE9F40-55B7-4F47-A574-E13F6FC64F72}" type="presOf" srcId="{C68AB37A-53D0-4D22-A99A-2423E0AA25C6}" destId="{D130A27F-5689-4129-A5C8-1E2E8D1BAED4}" srcOrd="0" destOrd="0" presId="urn:microsoft.com/office/officeart/2005/8/layout/default"/>
    <dgm:cxn modelId="{553F8FA9-AB7E-44B9-874B-CDAAED1B40E5}" srcId="{7D689C6D-215A-4061-950F-D2B50FE031ED}" destId="{C68AB37A-53D0-4D22-A99A-2423E0AA25C6}" srcOrd="2" destOrd="0" parTransId="{D47E6F32-DB4F-489D-820F-1E9BF0BD5FFA}" sibTransId="{5150393B-3B97-426F-A538-E72D9244B5D6}"/>
    <dgm:cxn modelId="{A40CD3A1-7AC9-4CCB-B04F-E39581116645}" type="presOf" srcId="{7064D6C3-D3C5-48BB-ABE8-9B6F4E5F0A72}" destId="{BC96A9CA-1CEB-4AF6-A87C-FBD3AB402411}" srcOrd="0" destOrd="0" presId="urn:microsoft.com/office/officeart/2005/8/layout/default"/>
    <dgm:cxn modelId="{3D36074A-B81B-4635-9A83-7B935C07F261}" srcId="{7D689C6D-215A-4061-950F-D2B50FE031ED}" destId="{8CABA663-F140-4381-A837-528457B523EF}" srcOrd="3" destOrd="0" parTransId="{1C54E34D-E3D9-4C65-BD2A-42EED59508D1}" sibTransId="{EE0C9CAE-6B9F-40BA-9F5D-9FA192A2583E}"/>
    <dgm:cxn modelId="{EBB9516F-8D19-4C6C-8C79-BE86975CEA5A}" type="presParOf" srcId="{3C5A676D-11A3-40AD-B0C0-98AA55E96A4D}" destId="{A33118F3-006D-4DE0-85D7-BEF5B6ED5873}" srcOrd="0" destOrd="0" presId="urn:microsoft.com/office/officeart/2005/8/layout/default"/>
    <dgm:cxn modelId="{0344E138-6C04-44F9-90FC-74E5AE2690F5}" type="presParOf" srcId="{3C5A676D-11A3-40AD-B0C0-98AA55E96A4D}" destId="{ED37F170-9829-48EA-8EBA-6F9CF988D086}" srcOrd="1" destOrd="0" presId="urn:microsoft.com/office/officeart/2005/8/layout/default"/>
    <dgm:cxn modelId="{341A16BC-F127-4037-BD03-FC88367EB2B3}" type="presParOf" srcId="{3C5A676D-11A3-40AD-B0C0-98AA55E96A4D}" destId="{7685899C-38FE-4CB4-8B7F-2C3F43DD35D1}" srcOrd="2" destOrd="0" presId="urn:microsoft.com/office/officeart/2005/8/layout/default"/>
    <dgm:cxn modelId="{10B05E66-3F8E-4CFA-8F20-AF784F1DE7C6}" type="presParOf" srcId="{3C5A676D-11A3-40AD-B0C0-98AA55E96A4D}" destId="{853257FC-53A7-41E2-A65B-84FCEABD6802}" srcOrd="3" destOrd="0" presId="urn:microsoft.com/office/officeart/2005/8/layout/default"/>
    <dgm:cxn modelId="{BA34F0D6-EB03-45E3-AB68-3C10F30D984B}" type="presParOf" srcId="{3C5A676D-11A3-40AD-B0C0-98AA55E96A4D}" destId="{D130A27F-5689-4129-A5C8-1E2E8D1BAED4}" srcOrd="4" destOrd="0" presId="urn:microsoft.com/office/officeart/2005/8/layout/default"/>
    <dgm:cxn modelId="{90A7CD65-AA6B-43B8-B5D2-2474A6046E90}" type="presParOf" srcId="{3C5A676D-11A3-40AD-B0C0-98AA55E96A4D}" destId="{7AC5A7A6-39BB-4862-9179-92A64503AD24}" srcOrd="5" destOrd="0" presId="urn:microsoft.com/office/officeart/2005/8/layout/default"/>
    <dgm:cxn modelId="{2632B93B-1F88-4E25-BC56-F888768DF5D4}" type="presParOf" srcId="{3C5A676D-11A3-40AD-B0C0-98AA55E96A4D}" destId="{D9A0A614-79EC-42F7-A674-B82117D4894F}" srcOrd="6" destOrd="0" presId="urn:microsoft.com/office/officeart/2005/8/layout/default"/>
    <dgm:cxn modelId="{FFAB0BD0-4B25-4A4F-8300-25A59A46DF9B}" type="presParOf" srcId="{3C5A676D-11A3-40AD-B0C0-98AA55E96A4D}" destId="{A2AD23F2-1FB6-4CB6-A59B-48DBACFA1E36}" srcOrd="7" destOrd="0" presId="urn:microsoft.com/office/officeart/2005/8/layout/default"/>
    <dgm:cxn modelId="{9E96756B-DC45-4E18-9125-ED8F4D2D7123}" type="presParOf" srcId="{3C5A676D-11A3-40AD-B0C0-98AA55E96A4D}" destId="{327274FD-849A-4253-A88C-49EA9C8EC748}" srcOrd="8" destOrd="0" presId="urn:microsoft.com/office/officeart/2005/8/layout/default"/>
    <dgm:cxn modelId="{377113EB-9F26-4A6D-A72B-32B51F78495C}" type="presParOf" srcId="{3C5A676D-11A3-40AD-B0C0-98AA55E96A4D}" destId="{BF9480DF-7708-4F28-AB36-28724565F072}" srcOrd="9" destOrd="0" presId="urn:microsoft.com/office/officeart/2005/8/layout/default"/>
    <dgm:cxn modelId="{B1E69F72-25F6-440B-9285-6D3FB7716A7E}" type="presParOf" srcId="{3C5A676D-11A3-40AD-B0C0-98AA55E96A4D}" destId="{69BA46AD-DF0A-4BBD-9AEE-440738E97DD1}" srcOrd="10" destOrd="0" presId="urn:microsoft.com/office/officeart/2005/8/layout/default"/>
    <dgm:cxn modelId="{28AEA72E-B042-4D3B-9382-57488528E87E}" type="presParOf" srcId="{3C5A676D-11A3-40AD-B0C0-98AA55E96A4D}" destId="{38C5E5AD-97B1-468F-8689-E19F00FEE7F1}" srcOrd="11" destOrd="0" presId="urn:microsoft.com/office/officeart/2005/8/layout/default"/>
    <dgm:cxn modelId="{233F4F64-C431-4396-AFD7-A4F4BC6F3E0C}" type="presParOf" srcId="{3C5A676D-11A3-40AD-B0C0-98AA55E96A4D}" destId="{12A3D154-DC56-44D7-ADBF-D1C4D58ED58A}" srcOrd="12" destOrd="0" presId="urn:microsoft.com/office/officeart/2005/8/layout/default"/>
    <dgm:cxn modelId="{C5D09338-069C-4392-9DE3-910C6536A0F0}" type="presParOf" srcId="{3C5A676D-11A3-40AD-B0C0-98AA55E96A4D}" destId="{E9B9CFCC-83C0-4F3A-B471-7A937CB85CDA}" srcOrd="13" destOrd="0" presId="urn:microsoft.com/office/officeart/2005/8/layout/default"/>
    <dgm:cxn modelId="{295D404F-A80D-4E74-AC96-82660A306901}" type="presParOf" srcId="{3C5A676D-11A3-40AD-B0C0-98AA55E96A4D}" destId="{BC96A9CA-1CEB-4AF6-A87C-FBD3AB402411}" srcOrd="14" destOrd="0" presId="urn:microsoft.com/office/officeart/2005/8/layout/default"/>
    <dgm:cxn modelId="{09F8BA21-8848-4674-BC9D-0D99D3F4120B}" type="presParOf" srcId="{3C5A676D-11A3-40AD-B0C0-98AA55E96A4D}" destId="{C7FAE7CC-78BC-43D4-AB69-7D7DF2438182}" srcOrd="15" destOrd="0" presId="urn:microsoft.com/office/officeart/2005/8/layout/default"/>
    <dgm:cxn modelId="{C7776400-7CF3-41CD-90ED-8229E8FFA967}" type="presParOf" srcId="{3C5A676D-11A3-40AD-B0C0-98AA55E96A4D}" destId="{802AFF8F-A710-40F3-A00D-100F373737B8}" srcOrd="16" destOrd="0" presId="urn:microsoft.com/office/officeart/2005/8/layout/default"/>
    <dgm:cxn modelId="{644E4B6F-E7D2-405A-BE82-86037DD16278}" type="presParOf" srcId="{3C5A676D-11A3-40AD-B0C0-98AA55E96A4D}" destId="{9D7449AA-C368-4B37-B1BC-B8324ED21AA6}" srcOrd="17" destOrd="0" presId="urn:microsoft.com/office/officeart/2005/8/layout/default"/>
    <dgm:cxn modelId="{8025371C-CD95-4B7B-89E3-EB767C0F8DCF}" type="presParOf" srcId="{3C5A676D-11A3-40AD-B0C0-98AA55E96A4D}" destId="{D5B814DB-2B46-4BBC-98D8-8038F299A82F}" srcOrd="18" destOrd="0" presId="urn:microsoft.com/office/officeart/2005/8/layout/default"/>
    <dgm:cxn modelId="{668FAB8D-D91E-4830-B80B-CDDE5EA8981B}" type="presParOf" srcId="{3C5A676D-11A3-40AD-B0C0-98AA55E96A4D}" destId="{0254AA83-F239-46A8-9A87-1EB1FB0B79F9}" srcOrd="19" destOrd="0" presId="urn:microsoft.com/office/officeart/2005/8/layout/default"/>
    <dgm:cxn modelId="{21B1834C-71FB-430C-87E6-9C2DCFE59E9F}" type="presParOf" srcId="{3C5A676D-11A3-40AD-B0C0-98AA55E96A4D}" destId="{4A6790DC-AD1E-4AFA-8140-229A8E294918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3118F3-006D-4DE0-85D7-BEF5B6ED5873}">
      <dsp:nvSpPr>
        <dsp:cNvPr id="0" name=""/>
        <dsp:cNvSpPr/>
      </dsp:nvSpPr>
      <dsp:spPr>
        <a:xfrm>
          <a:off x="2411" y="350242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hospodářský sektor</a:t>
          </a:r>
          <a:endParaRPr lang="cs-CZ" sz="2300" kern="1200" dirty="0"/>
        </a:p>
      </dsp:txBody>
      <dsp:txXfrm>
        <a:off x="2411" y="350242"/>
        <a:ext cx="1912739" cy="1147643"/>
      </dsp:txXfrm>
    </dsp:sp>
    <dsp:sp modelId="{7685899C-38FE-4CB4-8B7F-2C3F43DD35D1}">
      <dsp:nvSpPr>
        <dsp:cNvPr id="0" name=""/>
        <dsp:cNvSpPr/>
      </dsp:nvSpPr>
      <dsp:spPr>
        <a:xfrm>
          <a:off x="2106423" y="350242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smtClean="0"/>
            <a:t>rozmanitost </a:t>
          </a:r>
          <a:r>
            <a:rPr lang="cs-CZ" sz="2300" kern="1200" dirty="0" smtClean="0"/>
            <a:t>služeb</a:t>
          </a:r>
          <a:endParaRPr lang="cs-CZ" sz="2300" kern="1200" dirty="0"/>
        </a:p>
      </dsp:txBody>
      <dsp:txXfrm>
        <a:off x="2106423" y="350242"/>
        <a:ext cx="1912739" cy="1147643"/>
      </dsp:txXfrm>
    </dsp:sp>
    <dsp:sp modelId="{D130A27F-5689-4129-A5C8-1E2E8D1BAED4}">
      <dsp:nvSpPr>
        <dsp:cNvPr id="0" name=""/>
        <dsp:cNvSpPr/>
      </dsp:nvSpPr>
      <dsp:spPr>
        <a:xfrm>
          <a:off x="4210436" y="350242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lokalizace služeb</a:t>
          </a:r>
          <a:endParaRPr lang="cs-CZ" sz="2300" kern="1200" dirty="0"/>
        </a:p>
      </dsp:txBody>
      <dsp:txXfrm>
        <a:off x="4210436" y="350242"/>
        <a:ext cx="1912739" cy="1147643"/>
      </dsp:txXfrm>
    </dsp:sp>
    <dsp:sp modelId="{D9A0A614-79EC-42F7-A674-B82117D4894F}">
      <dsp:nvSpPr>
        <dsp:cNvPr id="0" name=""/>
        <dsp:cNvSpPr/>
      </dsp:nvSpPr>
      <dsp:spPr>
        <a:xfrm>
          <a:off x="6316860" y="388642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centra služeb</a:t>
          </a:r>
          <a:endParaRPr lang="cs-CZ" sz="2300" kern="1200" dirty="0"/>
        </a:p>
      </dsp:txBody>
      <dsp:txXfrm>
        <a:off x="6316860" y="388642"/>
        <a:ext cx="1912739" cy="1147643"/>
      </dsp:txXfrm>
    </dsp:sp>
    <dsp:sp modelId="{327274FD-849A-4253-A88C-49EA9C8EC748}">
      <dsp:nvSpPr>
        <dsp:cNvPr id="0" name=""/>
        <dsp:cNvSpPr/>
      </dsp:nvSpPr>
      <dsp:spPr>
        <a:xfrm>
          <a:off x="2411" y="1689159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turismus</a:t>
          </a:r>
          <a:endParaRPr lang="cs-CZ" sz="2300" kern="1200" dirty="0"/>
        </a:p>
      </dsp:txBody>
      <dsp:txXfrm>
        <a:off x="2411" y="1689159"/>
        <a:ext cx="1912739" cy="1147643"/>
      </dsp:txXfrm>
    </dsp:sp>
    <dsp:sp modelId="{69BA46AD-DF0A-4BBD-9AEE-440738E97DD1}">
      <dsp:nvSpPr>
        <dsp:cNvPr id="0" name=""/>
        <dsp:cNvSpPr/>
      </dsp:nvSpPr>
      <dsp:spPr>
        <a:xfrm>
          <a:off x="2106423" y="1689159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cíle cestovního ruchu</a:t>
          </a:r>
          <a:endParaRPr lang="cs-CZ" sz="2300" kern="1200" dirty="0"/>
        </a:p>
      </dsp:txBody>
      <dsp:txXfrm>
        <a:off x="2106423" y="1689159"/>
        <a:ext cx="1912739" cy="1147643"/>
      </dsp:txXfrm>
    </dsp:sp>
    <dsp:sp modelId="{12A3D154-DC56-44D7-ADBF-D1C4D58ED58A}">
      <dsp:nvSpPr>
        <dsp:cNvPr id="0" name=""/>
        <dsp:cNvSpPr/>
      </dsp:nvSpPr>
      <dsp:spPr>
        <a:xfrm>
          <a:off x="4186814" y="1684787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přírodní podmínky</a:t>
          </a:r>
          <a:endParaRPr lang="cs-CZ" sz="2300" kern="1200" dirty="0"/>
        </a:p>
      </dsp:txBody>
      <dsp:txXfrm>
        <a:off x="4186814" y="1684787"/>
        <a:ext cx="1912739" cy="1147643"/>
      </dsp:txXfrm>
    </dsp:sp>
    <dsp:sp modelId="{BC96A9CA-1CEB-4AF6-A87C-FBD3AB402411}">
      <dsp:nvSpPr>
        <dsp:cNvPr id="0" name=""/>
        <dsp:cNvSpPr/>
      </dsp:nvSpPr>
      <dsp:spPr>
        <a:xfrm>
          <a:off x="6275047" y="1684787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 </a:t>
          </a:r>
          <a:r>
            <a:rPr lang="cs-CZ" sz="2300" kern="1200" dirty="0" err="1" smtClean="0"/>
            <a:t>společensko</a:t>
          </a:r>
          <a:r>
            <a:rPr lang="cs-CZ" sz="2300" kern="1200" dirty="0" smtClean="0"/>
            <a:t>-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ekonomické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podmínky</a:t>
          </a:r>
          <a:endParaRPr lang="cs-CZ" sz="2300" kern="1200" dirty="0"/>
        </a:p>
      </dsp:txBody>
      <dsp:txXfrm>
        <a:off x="6275047" y="1684787"/>
        <a:ext cx="1912739" cy="1147643"/>
      </dsp:txXfrm>
    </dsp:sp>
    <dsp:sp modelId="{802AFF8F-A710-40F3-A00D-100F373737B8}">
      <dsp:nvSpPr>
        <dsp:cNvPr id="0" name=""/>
        <dsp:cNvSpPr/>
      </dsp:nvSpPr>
      <dsp:spPr>
        <a:xfrm>
          <a:off x="1054417" y="3028077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typy cestovního ruchu</a:t>
          </a:r>
          <a:endParaRPr lang="cs-CZ" sz="2300" kern="1200" dirty="0"/>
        </a:p>
      </dsp:txBody>
      <dsp:txXfrm>
        <a:off x="1054417" y="3028077"/>
        <a:ext cx="1912739" cy="1147643"/>
      </dsp:txXfrm>
    </dsp:sp>
    <dsp:sp modelId="{D5B814DB-2B46-4BBC-98D8-8038F299A82F}">
      <dsp:nvSpPr>
        <dsp:cNvPr id="0" name=""/>
        <dsp:cNvSpPr/>
      </dsp:nvSpPr>
      <dsp:spPr>
        <a:xfrm>
          <a:off x="3158430" y="3028077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dělení cestovního ruchu</a:t>
          </a:r>
          <a:endParaRPr lang="cs-CZ" sz="2300" kern="1200" dirty="0"/>
        </a:p>
      </dsp:txBody>
      <dsp:txXfrm>
        <a:off x="3158430" y="3028077"/>
        <a:ext cx="1912739" cy="1147643"/>
      </dsp:txXfrm>
    </dsp:sp>
    <dsp:sp modelId="{4A6790DC-AD1E-4AFA-8140-229A8E294918}">
      <dsp:nvSpPr>
        <dsp:cNvPr id="0" name=""/>
        <dsp:cNvSpPr/>
      </dsp:nvSpPr>
      <dsp:spPr>
        <a:xfrm>
          <a:off x="5262443" y="3028077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hlavní oblasti turismu</a:t>
          </a:r>
          <a:endParaRPr lang="cs-CZ" sz="2300" kern="1200" dirty="0"/>
        </a:p>
      </dsp:txBody>
      <dsp:txXfrm>
        <a:off x="5262443" y="3028077"/>
        <a:ext cx="1912739" cy="11476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EA9A3D-152D-49E3-9F37-3F3B3FFF6941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829B48-47D7-4D9D-B682-9ED331B25F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4B576-2FD8-4777-A70D-5CDC22DEAAEF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4B576-2FD8-4777-A70D-5CDC22DEAAEF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7F38440-B1EC-406B-91C4-C65723D1B1B3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4.jpeg"/><Relationship Id="rId7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19.jpeg"/><Relationship Id="rId4" Type="http://schemas.openxmlformats.org/officeDocument/2006/relationships/image" Target="../media/image15.jpeg"/><Relationship Id="rId9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5.jpeg"/><Relationship Id="rId7" Type="http://schemas.openxmlformats.org/officeDocument/2006/relationships/image" Target="../media/image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19.jpeg"/><Relationship Id="rId4" Type="http://schemas.openxmlformats.org/officeDocument/2006/relationships/image" Target="../media/image3.jpeg"/><Relationship Id="rId9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37.jpeg"/><Relationship Id="rId18" Type="http://schemas.openxmlformats.org/officeDocument/2006/relationships/image" Target="../media/image9.jpeg"/><Relationship Id="rId3" Type="http://schemas.openxmlformats.org/officeDocument/2006/relationships/image" Target="../media/image30.jpeg"/><Relationship Id="rId7" Type="http://schemas.openxmlformats.org/officeDocument/2006/relationships/image" Target="../media/image27.jpeg"/><Relationship Id="rId12" Type="http://schemas.openxmlformats.org/officeDocument/2006/relationships/image" Target="../media/image36.jpeg"/><Relationship Id="rId17" Type="http://schemas.openxmlformats.org/officeDocument/2006/relationships/image" Target="../media/image41.jpeg"/><Relationship Id="rId2" Type="http://schemas.openxmlformats.org/officeDocument/2006/relationships/image" Target="../media/image29.jpeg"/><Relationship Id="rId16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5.jpeg"/><Relationship Id="rId5" Type="http://schemas.openxmlformats.org/officeDocument/2006/relationships/image" Target="../media/image8.jpeg"/><Relationship Id="rId15" Type="http://schemas.openxmlformats.org/officeDocument/2006/relationships/image" Target="../media/image39.jpeg"/><Relationship Id="rId10" Type="http://schemas.openxmlformats.org/officeDocument/2006/relationships/image" Target="../media/image34.jpeg"/><Relationship Id="rId4" Type="http://schemas.openxmlformats.org/officeDocument/2006/relationships/image" Target="../media/image31.jpeg"/><Relationship Id="rId9" Type="http://schemas.openxmlformats.org/officeDocument/2006/relationships/image" Target="../media/image10.jpeg"/><Relationship Id="rId1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2.jpe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7.jpeg"/><Relationship Id="rId10" Type="http://schemas.openxmlformats.org/officeDocument/2006/relationships/image" Target="../media/image47.jpeg"/><Relationship Id="rId4" Type="http://schemas.openxmlformats.org/officeDocument/2006/relationships/image" Target="../media/image6.jpeg"/><Relationship Id="rId9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2.jpe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7.jpeg"/><Relationship Id="rId10" Type="http://schemas.openxmlformats.org/officeDocument/2006/relationships/image" Target="../media/image47.jpeg"/><Relationship Id="rId4" Type="http://schemas.openxmlformats.org/officeDocument/2006/relationships/image" Target="../media/image6.jpeg"/><Relationship Id="rId9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office.microsoft/" TargetMode="External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20688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34023190"/>
              </p:ext>
            </p:extLst>
          </p:nvPr>
        </p:nvGraphicFramePr>
        <p:xfrm>
          <a:off x="827584" y="2564904"/>
          <a:ext cx="748883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88832"/>
              </a:tblGrid>
              <a:tr h="53492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Michaela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Čapková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15.3.2013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VY_52_INOVACE_34_ZEMĚPIS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zeměpisné pojmy – Služby a cestovní ruch</a:t>
                      </a:r>
                    </a:p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8.-9.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475656" y="404664"/>
            <a:ext cx="6264696" cy="1152128"/>
          </a:xfrm>
          <a:solidFill>
            <a:schemeClr val="tx1">
              <a:lumMod val="85000"/>
            </a:schemeClr>
          </a:solidFill>
          <a:ln>
            <a:solidFill>
              <a:schemeClr val="tx2"/>
            </a:solidFill>
          </a:ln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SLUŽBY  A  CESTOVNÍ  RUCH </a:t>
            </a:r>
            <a:endParaRPr lang="cs-CZ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8" name="Picture 14" descr="C:\Users\Čapková\AppData\Local\Microsoft\Windows\Temporary Internet Files\Content.IE5\3CUMML4I\MP90042259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276872"/>
            <a:ext cx="3570397" cy="2520280"/>
          </a:xfrm>
          <a:prstGeom prst="rect">
            <a:avLst/>
          </a:prstGeom>
          <a:noFill/>
        </p:spPr>
      </p:pic>
      <p:pic>
        <p:nvPicPr>
          <p:cNvPr id="11" name="Picture 25" descr="C:\Users\Čapková\AppData\Local\Microsoft\Windows\Temporary Internet Files\Content.IE5\N0AUNMW1\MP90039927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49298">
            <a:off x="6642665" y="2140068"/>
            <a:ext cx="2244249" cy="1584176"/>
          </a:xfrm>
          <a:prstGeom prst="rect">
            <a:avLst/>
          </a:prstGeom>
          <a:noFill/>
        </p:spPr>
      </p:pic>
      <p:pic>
        <p:nvPicPr>
          <p:cNvPr id="14" name="Picture 29" descr="C:\Users\Čapková\AppData\Local\Microsoft\Windows\Temporary Internet Files\Content.IE5\U838MQ3C\MP90042362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97039">
            <a:off x="244872" y="2084530"/>
            <a:ext cx="2244249" cy="1584176"/>
          </a:xfrm>
          <a:prstGeom prst="rect">
            <a:avLst/>
          </a:prstGeom>
          <a:noFill/>
        </p:spPr>
      </p:pic>
      <p:pic>
        <p:nvPicPr>
          <p:cNvPr id="15" name="Picture 24" descr="C:\Users\Čapková\AppData\Local\Microsoft\Windows\Temporary Internet Files\Content.IE5\UFXA7F2E\MP90040386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509120"/>
            <a:ext cx="2304256" cy="1580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8" descr="C:\Users\Čapková\AppData\Local\Microsoft\Windows\Temporary Internet Files\Content.IE5\UFXA7F2E\MP90040276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4509120"/>
            <a:ext cx="2304256" cy="1584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0" descr="C:\Users\Čapková\AppData\Local\Microsoft\Windows\Temporary Internet Files\Content.IE5\CSYP7OO0\MP900399902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4941168"/>
            <a:ext cx="1152128" cy="1524129"/>
          </a:xfrm>
          <a:prstGeom prst="rect">
            <a:avLst/>
          </a:prstGeom>
          <a:noFill/>
        </p:spPr>
      </p:pic>
      <p:pic>
        <p:nvPicPr>
          <p:cNvPr id="18" name="Picture 8" descr="C:\Users\Čapková\AppData\Local\Microsoft\Windows\Temporary Internet Files\Content.IE5\N0AUNMW1\MP900401622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95936" y="4941168"/>
            <a:ext cx="1168493" cy="1512168"/>
          </a:xfrm>
          <a:prstGeom prst="rect">
            <a:avLst/>
          </a:prstGeom>
          <a:noFill/>
        </p:spPr>
      </p:pic>
      <p:pic>
        <p:nvPicPr>
          <p:cNvPr id="19" name="Picture 97" descr="C:\Users\Čapková\AppData\Local\Microsoft\Windows\Temporary Internet Files\Content.IE5\FEONWA0D\MP900399823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4941168"/>
            <a:ext cx="1152128" cy="1524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23"/>
          <p:cNvGraphicFramePr>
            <a:graphicFrameLocks/>
          </p:cNvGraphicFramePr>
          <p:nvPr/>
        </p:nvGraphicFramePr>
        <p:xfrm>
          <a:off x="323528" y="16288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611560" y="404664"/>
            <a:ext cx="7920880" cy="1008112"/>
          </a:xfrm>
          <a:prstGeom prst="roundRect">
            <a:avLst>
              <a:gd name="adj" fmla="val 2079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</a:rPr>
              <a:t>SLUŽBY A CESTOVNÍ RUCH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2123728" y="548680"/>
            <a:ext cx="4752528" cy="792088"/>
          </a:xfrm>
          <a:prstGeom prst="rect">
            <a:avLst/>
          </a:prstGeom>
          <a:solidFill>
            <a:srgbClr val="DBEEF4">
              <a:alpha val="60000"/>
            </a:srgb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dirty="0" smtClean="0">
                <a:latin typeface="+mj-lt"/>
                <a:ea typeface="+mj-ea"/>
                <a:cs typeface="+mj-cs"/>
              </a:rPr>
              <a:t>Přiřaď správný pojem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27584" y="1844824"/>
          <a:ext cx="7272808" cy="27270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36404"/>
                <a:gridCol w="3636404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827584" y="198884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služby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2636912"/>
            <a:ext cx="1847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cestovní ruch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7584" y="4005064"/>
            <a:ext cx="27465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aktivní cestovní ruch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7584" y="3284984"/>
            <a:ext cx="35443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podíl služeb na tvorbě HDP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123728" y="6021288"/>
            <a:ext cx="2008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obslužná sféra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372200" y="486916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turismus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11560" y="5085184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významný zdroj příjmů státu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44008" y="5589240"/>
            <a:ext cx="33109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ukazatel vyspělosti státu</a:t>
            </a:r>
            <a:endParaRPr lang="cs-CZ" sz="2400" b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27584" y="1844824"/>
          <a:ext cx="7272808" cy="27270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36404"/>
                <a:gridCol w="3636404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827584" y="198884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služby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2636912"/>
            <a:ext cx="1847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cestovní ruch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7584" y="4005064"/>
            <a:ext cx="27465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aktivní cestovní ruch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7584" y="3284984"/>
            <a:ext cx="35443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podíl služeb na tvorbě HDP</a:t>
            </a:r>
            <a:endParaRPr lang="cs-CZ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123728" y="6021288"/>
            <a:ext cx="2008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obslužná sféra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372200" y="486916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turismus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11560" y="5085184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významný zdroj příjmů státu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44008" y="5589240"/>
            <a:ext cx="33109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ukazatel vyspělosti státu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779912" y="620688"/>
            <a:ext cx="1389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427984" y="1988840"/>
            <a:ext cx="2008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obslužná sféra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427984" y="4005064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významný zdroj příjmů státu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427984" y="3284984"/>
            <a:ext cx="33109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ukazatel vyspělosti státu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427984" y="263691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turismus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/>
      <p:bldP spid="17" grpId="0"/>
      <p:bldP spid="15" grpId="0"/>
      <p:bldP spid="18" grpId="0"/>
      <p:bldP spid="19" grpId="1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836712"/>
            <a:ext cx="53637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Služby a cestovní ruch patří do: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27784" y="1700808"/>
            <a:ext cx="38566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I.   hospodářského sektoru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II.  hospodářského sektoru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III. hospodářského sektoru</a:t>
            </a:r>
            <a:endParaRPr lang="cs-CZ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836712"/>
            <a:ext cx="53637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Služby a cestovní ruch patří do: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27784" y="1700808"/>
            <a:ext cx="38566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I.   hospodářského sektoru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II.  hospodářského sektoru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>
                <a:solidFill>
                  <a:srgbClr val="FF0000"/>
                </a:solidFill>
              </a:rPr>
              <a:t>III. hospodářského sektoru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851920" y="260648"/>
            <a:ext cx="1389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5" name="Picture 2" descr="C:\Users\Čapková\AppData\Local\Microsoft\Windows\Temporary Internet Files\Content.IE5\QA8JEPDV\MP90044854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789040"/>
            <a:ext cx="2736304" cy="1800200"/>
          </a:xfrm>
          <a:prstGeom prst="rect">
            <a:avLst/>
          </a:prstGeom>
          <a:noFill/>
        </p:spPr>
      </p:pic>
      <p:pic>
        <p:nvPicPr>
          <p:cNvPr id="6" name="Picture 30" descr="C:\Users\Čapková\AppData\Local\Microsoft\Windows\Temporary Internet Files\Content.IE5\QGGTFEYP\MP90044867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789040"/>
            <a:ext cx="2664296" cy="1800200"/>
          </a:xfrm>
          <a:prstGeom prst="rect">
            <a:avLst/>
          </a:prstGeom>
          <a:noFill/>
        </p:spPr>
      </p:pic>
      <p:pic>
        <p:nvPicPr>
          <p:cNvPr id="10" name="Picture 10" descr="C:\Users\Čapková\Desktop\DUMY-nově\DUMY-Čapková\Pictures\Pictures\Glóbus a mapy\Galerie Microsoft a vlastní\mapa 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3789040"/>
            <a:ext cx="2664295" cy="180020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611560" y="5589240"/>
            <a:ext cx="22238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I. hospodářský sektor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19872" y="5589240"/>
            <a:ext cx="2284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II. hospodářský sektor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300192" y="5589240"/>
            <a:ext cx="2398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b="1" dirty="0" smtClean="0"/>
              <a:t>III. hospodářský sektor</a:t>
            </a:r>
            <a:endParaRPr lang="cs-CZ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4" descr="C:\Users\Čapková\AppData\Local\Microsoft\Windows\Temporary Internet Files\Content.IE5\3CUMML4I\MP90042259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1196752"/>
            <a:ext cx="2448272" cy="1728192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3995936" y="0"/>
            <a:ext cx="1123641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SLUŽBY</a:t>
            </a:r>
            <a:endParaRPr lang="cs-CZ" sz="2400" b="1" dirty="0"/>
          </a:p>
        </p:txBody>
      </p:sp>
      <p:pic>
        <p:nvPicPr>
          <p:cNvPr id="8" name="Picture 2" descr="C:\Users\Čapková\AppData\Local\Microsoft\Windows\Temporary Internet Files\Content.IE5\U838MQ3C\MP90040653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196752"/>
            <a:ext cx="2448272" cy="1728192"/>
          </a:xfrm>
          <a:prstGeom prst="rect">
            <a:avLst/>
          </a:prstGeom>
          <a:noFill/>
        </p:spPr>
      </p:pic>
      <p:pic>
        <p:nvPicPr>
          <p:cNvPr id="2056" name="Picture 8" descr="C:\Users\Čapková\AppData\Local\Microsoft\Windows\Temporary Internet Files\Content.IE5\LDAKE1SD\MP90044863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196752"/>
            <a:ext cx="2448272" cy="1728192"/>
          </a:xfrm>
          <a:prstGeom prst="rect">
            <a:avLst/>
          </a:prstGeom>
          <a:noFill/>
        </p:spPr>
      </p:pic>
      <p:pic>
        <p:nvPicPr>
          <p:cNvPr id="2063" name="Picture 15" descr="C:\Users\Čapková\AppData\Local\Microsoft\Windows\Temporary Internet Files\Content.IE5\FEONWA0D\MP90040195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068960"/>
            <a:ext cx="2448272" cy="1728192"/>
          </a:xfrm>
          <a:prstGeom prst="rect">
            <a:avLst/>
          </a:prstGeom>
          <a:noFill/>
        </p:spPr>
      </p:pic>
      <p:pic>
        <p:nvPicPr>
          <p:cNvPr id="2064" name="Picture 16" descr="C:\Users\Čapková\AppData\Local\Microsoft\Windows\Temporary Internet Files\Content.IE5\LDAKE1SD\MP90043165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3068960"/>
            <a:ext cx="2448272" cy="1728192"/>
          </a:xfrm>
          <a:prstGeom prst="rect">
            <a:avLst/>
          </a:prstGeom>
          <a:noFill/>
        </p:spPr>
      </p:pic>
      <p:pic>
        <p:nvPicPr>
          <p:cNvPr id="2073" name="Picture 25" descr="C:\Users\Čapková\AppData\Local\Microsoft\Windows\Temporary Internet Files\Content.IE5\N0AUNMW1\MP90039927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3068960"/>
            <a:ext cx="2448272" cy="1728192"/>
          </a:xfrm>
          <a:prstGeom prst="rect">
            <a:avLst/>
          </a:prstGeom>
          <a:noFill/>
        </p:spPr>
      </p:pic>
      <p:pic>
        <p:nvPicPr>
          <p:cNvPr id="2077" name="Picture 29" descr="C:\Users\Čapková\AppData\Local\Microsoft\Windows\Temporary Internet Files\Content.IE5\U838MQ3C\MP900423629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4941168"/>
            <a:ext cx="2448272" cy="1728192"/>
          </a:xfrm>
          <a:prstGeom prst="rect">
            <a:avLst/>
          </a:prstGeom>
          <a:noFill/>
        </p:spPr>
      </p:pic>
      <p:pic>
        <p:nvPicPr>
          <p:cNvPr id="2079" name="Picture 31" descr="C:\Users\Čapková\AppData\Local\Microsoft\Windows\Temporary Internet Files\Content.IE5\QKICBSP8\MP900422406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7864" y="4941168"/>
            <a:ext cx="2448272" cy="1728192"/>
          </a:xfrm>
          <a:prstGeom prst="rect">
            <a:avLst/>
          </a:prstGeom>
          <a:noFill/>
        </p:spPr>
      </p:pic>
      <p:pic>
        <p:nvPicPr>
          <p:cNvPr id="2087" name="Picture 39" descr="C:\Users\Čapková\AppData\Local\Microsoft\Windows\Temporary Internet Files\Content.IE5\QKICBSP8\MP900144513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28184" y="4941168"/>
            <a:ext cx="2448272" cy="1728192"/>
          </a:xfrm>
          <a:prstGeom prst="rect">
            <a:avLst/>
          </a:prstGeom>
          <a:noFill/>
        </p:spPr>
      </p:pic>
      <p:sp>
        <p:nvSpPr>
          <p:cNvPr id="32" name="Obdélník 31"/>
          <p:cNvSpPr/>
          <p:nvPr/>
        </p:nvSpPr>
        <p:spPr>
          <a:xfrm>
            <a:off x="6732240" y="2636912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6732240" y="4509120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6732240" y="6381328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3779912" y="2636912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3779912" y="4509120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3779912" y="6381328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971600" y="2636912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971600" y="6381328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971600" y="4509120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1619672" y="476672"/>
            <a:ext cx="58236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K obrázkům přiřaď příklady služeb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95936" y="0"/>
            <a:ext cx="1123641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SLUŽBY</a:t>
            </a:r>
            <a:endParaRPr lang="cs-CZ" sz="2400" b="1" dirty="0"/>
          </a:p>
        </p:txBody>
      </p:sp>
      <p:pic>
        <p:nvPicPr>
          <p:cNvPr id="8" name="Picture 2" descr="C:\Users\Čapková\AppData\Local\Microsoft\Windows\Temporary Internet Files\Content.IE5\U838MQ3C\MP90040653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196752"/>
            <a:ext cx="2448272" cy="1728192"/>
          </a:xfrm>
          <a:prstGeom prst="rect">
            <a:avLst/>
          </a:prstGeom>
          <a:noFill/>
        </p:spPr>
      </p:pic>
      <p:pic>
        <p:nvPicPr>
          <p:cNvPr id="2056" name="Picture 8" descr="C:\Users\Čapková\AppData\Local\Microsoft\Windows\Temporary Internet Files\Content.IE5\LDAKE1SD\MP90044863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196752"/>
            <a:ext cx="2448272" cy="1728192"/>
          </a:xfrm>
          <a:prstGeom prst="rect">
            <a:avLst/>
          </a:prstGeom>
          <a:noFill/>
        </p:spPr>
      </p:pic>
      <p:pic>
        <p:nvPicPr>
          <p:cNvPr id="2062" name="Picture 14" descr="C:\Users\Čapková\AppData\Local\Microsoft\Windows\Temporary Internet Files\Content.IE5\3CUMML4I\MP90042259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196752"/>
            <a:ext cx="2448272" cy="1728192"/>
          </a:xfrm>
          <a:prstGeom prst="rect">
            <a:avLst/>
          </a:prstGeom>
          <a:noFill/>
        </p:spPr>
      </p:pic>
      <p:pic>
        <p:nvPicPr>
          <p:cNvPr id="2063" name="Picture 15" descr="C:\Users\Čapková\AppData\Local\Microsoft\Windows\Temporary Internet Files\Content.IE5\FEONWA0D\MP90040195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068960"/>
            <a:ext cx="2448272" cy="1728192"/>
          </a:xfrm>
          <a:prstGeom prst="rect">
            <a:avLst/>
          </a:prstGeom>
          <a:noFill/>
        </p:spPr>
      </p:pic>
      <p:pic>
        <p:nvPicPr>
          <p:cNvPr id="2064" name="Picture 16" descr="C:\Users\Čapková\AppData\Local\Microsoft\Windows\Temporary Internet Files\Content.IE5\LDAKE1SD\MP90043165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3068960"/>
            <a:ext cx="2448272" cy="1728192"/>
          </a:xfrm>
          <a:prstGeom prst="rect">
            <a:avLst/>
          </a:prstGeom>
          <a:noFill/>
        </p:spPr>
      </p:pic>
      <p:pic>
        <p:nvPicPr>
          <p:cNvPr id="2073" name="Picture 25" descr="C:\Users\Čapková\AppData\Local\Microsoft\Windows\Temporary Internet Files\Content.IE5\N0AUNMW1\MP90039927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3068960"/>
            <a:ext cx="2448272" cy="1728192"/>
          </a:xfrm>
          <a:prstGeom prst="rect">
            <a:avLst/>
          </a:prstGeom>
          <a:noFill/>
        </p:spPr>
      </p:pic>
      <p:pic>
        <p:nvPicPr>
          <p:cNvPr id="2077" name="Picture 29" descr="C:\Users\Čapková\AppData\Local\Microsoft\Windows\Temporary Internet Files\Content.IE5\U838MQ3C\MP900423629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4941168"/>
            <a:ext cx="2448272" cy="1728192"/>
          </a:xfrm>
          <a:prstGeom prst="rect">
            <a:avLst/>
          </a:prstGeom>
          <a:noFill/>
        </p:spPr>
      </p:pic>
      <p:pic>
        <p:nvPicPr>
          <p:cNvPr id="2079" name="Picture 31" descr="C:\Users\Čapková\AppData\Local\Microsoft\Windows\Temporary Internet Files\Content.IE5\QKICBSP8\MP900422406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7864" y="4941168"/>
            <a:ext cx="2448272" cy="1728192"/>
          </a:xfrm>
          <a:prstGeom prst="rect">
            <a:avLst/>
          </a:prstGeom>
          <a:noFill/>
        </p:spPr>
      </p:pic>
      <p:pic>
        <p:nvPicPr>
          <p:cNvPr id="2087" name="Picture 39" descr="C:\Users\Čapková\AppData\Local\Microsoft\Windows\Temporary Internet Files\Content.IE5\QKICBSP8\MP900144513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28184" y="4941168"/>
            <a:ext cx="2448272" cy="1728192"/>
          </a:xfrm>
          <a:prstGeom prst="rect">
            <a:avLst/>
          </a:prstGeom>
          <a:noFill/>
        </p:spPr>
      </p:pic>
      <p:sp>
        <p:nvSpPr>
          <p:cNvPr id="31" name="TextovéPole 30"/>
          <p:cNvSpPr txBox="1"/>
          <p:nvPr/>
        </p:nvSpPr>
        <p:spPr>
          <a:xfrm>
            <a:off x="3851920" y="476672"/>
            <a:ext cx="1389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6732240" y="2636912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6732240" y="4509120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6732240" y="6381328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3779912" y="2636912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3779912" y="4509120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3779912" y="6381328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971600" y="2636912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971600" y="6381328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971600" y="4509120"/>
            <a:ext cx="1512168" cy="288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TextovéPole 42"/>
          <p:cNvSpPr txBox="1"/>
          <p:nvPr/>
        </p:nvSpPr>
        <p:spPr>
          <a:xfrm>
            <a:off x="1043608" y="2564904"/>
            <a:ext cx="13289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 zdravotnictví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139952" y="2564904"/>
            <a:ext cx="822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školstv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6660232" y="2564904"/>
            <a:ext cx="16551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  obchodní služby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899592" y="4437112"/>
            <a:ext cx="1728192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tabLst>
                <a:tab pos="1430338" algn="l"/>
              </a:tabLst>
            </a:pPr>
            <a:r>
              <a:rPr lang="cs-CZ" sz="1600" b="1" dirty="0" smtClean="0">
                <a:solidFill>
                  <a:srgbClr val="FF0000"/>
                </a:solidFill>
              </a:rPr>
              <a:t> stravovací služby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3707904" y="4437112"/>
            <a:ext cx="16382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 ubytovací služby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6732240" y="4437112"/>
            <a:ext cx="14795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 kulturní služby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1043608" y="6309320"/>
            <a:ext cx="13179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 bankovnictví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4067944" y="6309320"/>
            <a:ext cx="8756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opravny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6660232" y="6309320"/>
            <a:ext cx="16221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 sportovní služby</a:t>
            </a:r>
            <a:endParaRPr lang="cs-CZ" sz="1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/>
      <p:bldP spid="48" grpId="0"/>
      <p:bldP spid="67" grpId="0"/>
      <p:bldP spid="66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2780928"/>
            <a:ext cx="6419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  Čím je sídlo větší, tím je nabídka služeb          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1628800"/>
            <a:ext cx="90235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  Podíl služeb na tvorbě HDP je v méně vyspělejších státech            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3933056"/>
            <a:ext cx="90163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  Velká obchodní centra kromě nákupů často nabízejí i                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vyžití.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5085184"/>
            <a:ext cx="71245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  Věda a výzkum dnes již tvoří      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hospodářský sektor.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95936" y="0"/>
            <a:ext cx="1123641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SLUŽBY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91880" y="692696"/>
            <a:ext cx="20924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Doplň věty: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851920" y="692696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80928"/>
            <a:ext cx="6419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  Čím je sídlo větší, tím je nabídka služeb          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1628800"/>
            <a:ext cx="90235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  Podíl služeb na tvorbě HDP je v méně vyspělejších státech            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3933056"/>
            <a:ext cx="90163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  Velká obchodní centra kromě nákupů často nabízejí i                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vyžití.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5085184"/>
            <a:ext cx="71245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  Věda a výzkum dnes již tvoří      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hospodářský sektor.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95936" y="0"/>
            <a:ext cx="1123641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SLUŽBY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452320" y="1628800"/>
            <a:ext cx="10230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menší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220072" y="2780928"/>
            <a:ext cx="7872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větší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948264" y="3933056"/>
            <a:ext cx="11907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kulturní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923928" y="5085184"/>
            <a:ext cx="501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IV.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47864" y="0"/>
            <a:ext cx="2376264" cy="461665"/>
          </a:xfrm>
          <a:prstGeom prst="rect">
            <a:avLst/>
          </a:prstGeom>
          <a:solidFill>
            <a:srgbClr val="FF7C80">
              <a:alpha val="25098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/>
              <a:t>CESTOVNÍ RUCH</a:t>
            </a:r>
            <a:endParaRPr lang="cs-CZ" sz="2400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971600" y="1340768"/>
          <a:ext cx="7128792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4396"/>
                <a:gridCol w="3564396"/>
              </a:tblGrid>
              <a:tr h="432049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podmínky</a:t>
                      </a:r>
                      <a:r>
                        <a:rPr lang="cs-CZ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rozvoje cestovního ruchu</a:t>
                      </a:r>
                      <a:endParaRPr lang="cs-CZ" sz="24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49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6600"/>
                          </a:solidFill>
                          <a:effectLst/>
                        </a:rPr>
                        <a:t>přírodní</a:t>
                      </a:r>
                      <a:endParaRPr lang="cs-CZ" sz="2400" b="1" dirty="0">
                        <a:solidFill>
                          <a:srgbClr val="FF6600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6600"/>
                          </a:solidFill>
                          <a:effectLst/>
                        </a:rPr>
                        <a:t>společensko-</a:t>
                      </a:r>
                      <a:r>
                        <a:rPr lang="cs-CZ" sz="2400" b="1" baseline="0" dirty="0" smtClean="0">
                          <a:solidFill>
                            <a:srgbClr val="FF6600"/>
                          </a:solidFill>
                          <a:effectLst/>
                        </a:rPr>
                        <a:t>ekonomické</a:t>
                      </a:r>
                      <a:endParaRPr lang="cs-CZ" sz="2400" b="1" dirty="0">
                        <a:solidFill>
                          <a:srgbClr val="FF6600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>
                        <a:alpha val="6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835696" y="620688"/>
            <a:ext cx="55503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Zařaď pojmy do správné skupiny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55776" y="2996952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dopravní dostupnost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32040" y="6165304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sportovní události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5229200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příhodné podnebí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516216" y="4293096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kulturní akce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347864" y="4581128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přírodní zajímavosti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75856" y="5445224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 nabídky stravování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07904" y="3717032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historické památky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39552" y="4869160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ubytovací možnosti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39552" y="3933056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chování pracovníků 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372200" y="3284984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bezpečnost regionu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51520" y="5805264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poloha místa</a:t>
            </a:r>
            <a:endParaRPr lang="cs-CZ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47864" y="0"/>
            <a:ext cx="2376264" cy="461665"/>
          </a:xfrm>
          <a:prstGeom prst="rect">
            <a:avLst/>
          </a:prstGeom>
          <a:solidFill>
            <a:srgbClr val="FF7C80">
              <a:alpha val="25098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/>
              <a:t>CESTOVNÍ RUCH</a:t>
            </a:r>
            <a:endParaRPr lang="cs-CZ" sz="2400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971600" y="1340768"/>
          <a:ext cx="7128792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4396"/>
                <a:gridCol w="3564396"/>
              </a:tblGrid>
              <a:tr h="432049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podmínky</a:t>
                      </a:r>
                      <a:r>
                        <a:rPr lang="cs-CZ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rozvoje cestovního ruchu</a:t>
                      </a:r>
                      <a:endParaRPr lang="cs-CZ" sz="24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49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6600"/>
                          </a:solidFill>
                          <a:effectLst/>
                        </a:rPr>
                        <a:t>přírodní</a:t>
                      </a:r>
                      <a:endParaRPr lang="cs-CZ" sz="2400" b="1" dirty="0">
                        <a:solidFill>
                          <a:srgbClr val="FF6600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6600"/>
                          </a:solidFill>
                          <a:effectLst/>
                        </a:rPr>
                        <a:t>společensko-</a:t>
                      </a:r>
                      <a:r>
                        <a:rPr lang="cs-CZ" sz="2400" b="1" baseline="0" dirty="0" smtClean="0">
                          <a:solidFill>
                            <a:srgbClr val="FF6600"/>
                          </a:solidFill>
                          <a:effectLst/>
                        </a:rPr>
                        <a:t>ekonomické</a:t>
                      </a:r>
                      <a:endParaRPr lang="cs-CZ" sz="2400" b="1" dirty="0">
                        <a:solidFill>
                          <a:srgbClr val="FF6600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>
                        <a:alpha val="6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076056" y="2996952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dopravní dostupnost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76056" y="4509120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sportovní události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47664" y="2996952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příhodné podnebí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6056" y="4005064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kulturní akce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47664" y="3501008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přírodní zajímavosti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76056" y="5517232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 nabídky stravování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76056" y="3501008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historické památky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76056" y="5013176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ubytovací možnosti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76056" y="6021288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chování pracovníků 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76056" y="2492896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bezpečnost regionu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923928" y="62068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547664" y="2492896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poloha místa</a:t>
            </a:r>
            <a:endParaRPr lang="cs-CZ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47864" y="0"/>
            <a:ext cx="2376264" cy="461665"/>
          </a:xfrm>
          <a:prstGeom prst="rect">
            <a:avLst/>
          </a:prstGeom>
          <a:solidFill>
            <a:srgbClr val="FF7C80">
              <a:alpha val="25098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/>
              <a:t>CESTOVNÍ RUCH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07704" y="404664"/>
            <a:ext cx="53246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Příklady typů cestovního ruchu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4797152"/>
            <a:ext cx="10743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lázeňsk</a:t>
            </a:r>
            <a:r>
              <a:rPr lang="cs-CZ" b="1" dirty="0" smtClean="0"/>
              <a:t>ý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660232" y="2780928"/>
            <a:ext cx="14356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náboženský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04248" y="908720"/>
            <a:ext cx="11993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sportovní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067944" y="2852936"/>
            <a:ext cx="10231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kulturní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51920" y="908720"/>
            <a:ext cx="15426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odpočinkový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51920" y="4797152"/>
            <a:ext cx="15364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agroturistika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15616" y="908720"/>
            <a:ext cx="12357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poznávací</a:t>
            </a:r>
            <a:endParaRPr lang="cs-CZ" sz="2000" b="1" dirty="0"/>
          </a:p>
        </p:txBody>
      </p:sp>
      <p:pic>
        <p:nvPicPr>
          <p:cNvPr id="19" name="Picture 3" descr="C:\Users\Čapková\Desktop\Mariánské Lázně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5157192"/>
            <a:ext cx="2088232" cy="1512168"/>
          </a:xfrm>
          <a:prstGeom prst="rect">
            <a:avLst/>
          </a:prstGeom>
          <a:noFill/>
        </p:spPr>
      </p:pic>
      <p:pic>
        <p:nvPicPr>
          <p:cNvPr id="23" name="Picture 3" descr="C:\Users\Čapková\Desktop\bolívie - tane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3212976"/>
            <a:ext cx="2079229" cy="1512167"/>
          </a:xfrm>
          <a:prstGeom prst="rect">
            <a:avLst/>
          </a:prstGeom>
          <a:noFill/>
        </p:spPr>
      </p:pic>
      <p:pic>
        <p:nvPicPr>
          <p:cNvPr id="4110" name="Picture 14" descr="C:\Users\Čapková\AppData\Local\Microsoft\Windows\Temporary Internet Files\Content.IE5\UFXA7F2E\MP900431848[1].jpg"/>
          <p:cNvPicPr>
            <a:picLocks noChangeAspect="1" noChangeArrowheads="1"/>
          </p:cNvPicPr>
          <p:nvPr/>
        </p:nvPicPr>
        <p:blipFill>
          <a:blip r:embed="rId4" cstate="print"/>
          <a:srcRect t="20572" b="15057"/>
          <a:stretch>
            <a:fillRect/>
          </a:stretch>
        </p:blipFill>
        <p:spPr bwMode="auto">
          <a:xfrm>
            <a:off x="3563888" y="5157192"/>
            <a:ext cx="2088232" cy="1512168"/>
          </a:xfrm>
          <a:prstGeom prst="rect">
            <a:avLst/>
          </a:prstGeom>
          <a:noFill/>
        </p:spPr>
      </p:pic>
      <p:pic>
        <p:nvPicPr>
          <p:cNvPr id="1029" name="Picture 5" descr="C:\Users\Čapková\AppData\Local\Microsoft\Windows\Temporary Internet Files\Content.IE5\SF587O6V\MP90028487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5157192"/>
            <a:ext cx="2088232" cy="1512168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6876256" y="4797152"/>
            <a:ext cx="11003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pracovní</a:t>
            </a:r>
            <a:endParaRPr lang="cs-CZ" sz="2000" b="1" dirty="0"/>
          </a:p>
        </p:txBody>
      </p:sp>
      <p:pic>
        <p:nvPicPr>
          <p:cNvPr id="1034" name="Picture 10" descr="C:\Users\Čapková\AppData\Local\Microsoft\Windows\Temporary Internet Files\Content.IE5\2JY1MM9W\MP90017664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3140968"/>
            <a:ext cx="2088232" cy="1512168"/>
          </a:xfrm>
          <a:prstGeom prst="rect">
            <a:avLst/>
          </a:prstGeom>
          <a:noFill/>
        </p:spPr>
      </p:pic>
      <p:pic>
        <p:nvPicPr>
          <p:cNvPr id="1048" name="Picture 24" descr="C:\Users\Čapková\AppData\Local\Microsoft\Windows\Temporary Internet Files\Content.IE5\3CUMML4I\MP900400484[1].jpg"/>
          <p:cNvPicPr>
            <a:picLocks noChangeAspect="1" noChangeArrowheads="1"/>
          </p:cNvPicPr>
          <p:nvPr/>
        </p:nvPicPr>
        <p:blipFill>
          <a:blip r:embed="rId7" cstate="print"/>
          <a:srcRect t="10000"/>
          <a:stretch>
            <a:fillRect/>
          </a:stretch>
        </p:blipFill>
        <p:spPr bwMode="auto">
          <a:xfrm>
            <a:off x="755576" y="1268760"/>
            <a:ext cx="2088232" cy="1512168"/>
          </a:xfrm>
          <a:prstGeom prst="rect">
            <a:avLst/>
          </a:prstGeom>
          <a:noFill/>
        </p:spPr>
      </p:pic>
      <p:pic>
        <p:nvPicPr>
          <p:cNvPr id="45" name="Picture 16" descr="C:\Users\Čapková\AppData\Local\Microsoft\Windows\Temporary Internet Files\Content.IE5\8POAX7LS\MP900431046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5576" y="3212976"/>
            <a:ext cx="2088232" cy="1512168"/>
          </a:xfrm>
          <a:prstGeom prst="rect">
            <a:avLst/>
          </a:prstGeom>
          <a:noFill/>
        </p:spPr>
      </p:pic>
      <p:sp>
        <p:nvSpPr>
          <p:cNvPr id="46" name="TextovéPole 45"/>
          <p:cNvSpPr txBox="1"/>
          <p:nvPr/>
        </p:nvSpPr>
        <p:spPr>
          <a:xfrm>
            <a:off x="1187624" y="2852936"/>
            <a:ext cx="116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zážitkový</a:t>
            </a:r>
            <a:endParaRPr lang="cs-CZ" sz="2000" b="1" dirty="0"/>
          </a:p>
        </p:txBody>
      </p:sp>
      <p:pic>
        <p:nvPicPr>
          <p:cNvPr id="1052" name="Picture 28" descr="C:\Users\Čapková\AppData\Local\Microsoft\Windows\Temporary Internet Files\Content.IE5\QKICBSP8\MP900182611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00" y="1268760"/>
            <a:ext cx="2088232" cy="1512168"/>
          </a:xfrm>
          <a:prstGeom prst="rect">
            <a:avLst/>
          </a:prstGeom>
          <a:noFill/>
        </p:spPr>
      </p:pic>
      <p:pic>
        <p:nvPicPr>
          <p:cNvPr id="51" name="Picture 12" descr="C:\Users\Čapková\AppData\Local\Microsoft\Windows\Temporary Internet Files\Content.IE5\SF587O6V\MP900399912[1].jpg"/>
          <p:cNvPicPr>
            <a:picLocks noChangeAspect="1" noChangeArrowheads="1"/>
          </p:cNvPicPr>
          <p:nvPr/>
        </p:nvPicPr>
        <p:blipFill>
          <a:blip r:embed="rId10" cstate="print"/>
          <a:srcRect r="22253"/>
          <a:stretch>
            <a:fillRect/>
          </a:stretch>
        </p:blipFill>
        <p:spPr bwMode="auto">
          <a:xfrm>
            <a:off x="3563888" y="1268760"/>
            <a:ext cx="2100233" cy="151216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0" grpId="0"/>
      <p:bldP spid="11" grpId="0"/>
      <p:bldP spid="22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47864" y="0"/>
            <a:ext cx="2376264" cy="461665"/>
          </a:xfrm>
          <a:prstGeom prst="rect">
            <a:avLst/>
          </a:prstGeom>
          <a:solidFill>
            <a:srgbClr val="FF7C80">
              <a:alpha val="25098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</a:rPr>
              <a:t>CESTOVNÍ RUCH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979712" y="404664"/>
            <a:ext cx="50681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Další dělení cestovního ruchu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2051" name="Picture 3" descr="C:\Users\Čapková\AppData\Local\Microsoft\Windows\Temporary Internet Files\Content.IE5\QKICBSP8\MP900289473[1].jpg"/>
          <p:cNvPicPr>
            <a:picLocks noChangeAspect="1" noChangeArrowheads="1"/>
          </p:cNvPicPr>
          <p:nvPr/>
        </p:nvPicPr>
        <p:blipFill>
          <a:blip r:embed="rId2" cstate="print"/>
          <a:srcRect r="39394"/>
          <a:stretch>
            <a:fillRect/>
          </a:stretch>
        </p:blipFill>
        <p:spPr bwMode="auto">
          <a:xfrm>
            <a:off x="395536" y="1340768"/>
            <a:ext cx="1224136" cy="1584176"/>
          </a:xfrm>
          <a:prstGeom prst="rect">
            <a:avLst/>
          </a:prstGeom>
          <a:noFill/>
        </p:spPr>
      </p:pic>
      <p:pic>
        <p:nvPicPr>
          <p:cNvPr id="2053" name="Picture 5" descr="C:\Users\Čapková\AppData\Local\Microsoft\Windows\Temporary Internet Files\Content.IE5\U838MQ3C\MP90025538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429000"/>
            <a:ext cx="1224136" cy="1584176"/>
          </a:xfrm>
          <a:prstGeom prst="rect">
            <a:avLst/>
          </a:prstGeom>
          <a:noFill/>
        </p:spPr>
      </p:pic>
      <p:pic>
        <p:nvPicPr>
          <p:cNvPr id="2054" name="Picture 6" descr="C:\Users\Čapková\AppData\Local\Microsoft\Windows\Temporary Internet Files\Content.IE5\VNXXVYXE\MP900202169[1].jpg"/>
          <p:cNvPicPr>
            <a:picLocks noChangeAspect="1" noChangeArrowheads="1"/>
          </p:cNvPicPr>
          <p:nvPr/>
        </p:nvPicPr>
        <p:blipFill>
          <a:blip r:embed="rId4" cstate="print"/>
          <a:srcRect l="31818" t="12469"/>
          <a:stretch>
            <a:fillRect/>
          </a:stretch>
        </p:blipFill>
        <p:spPr bwMode="auto">
          <a:xfrm>
            <a:off x="395536" y="5517232"/>
            <a:ext cx="1512168" cy="1155008"/>
          </a:xfrm>
          <a:prstGeom prst="rect">
            <a:avLst/>
          </a:prstGeom>
          <a:noFill/>
        </p:spPr>
      </p:pic>
      <p:pic>
        <p:nvPicPr>
          <p:cNvPr id="2058" name="Picture 10" descr="C:\Users\Čapková\AppData\Local\Microsoft\Windows\Temporary Internet Files\Content.IE5\CSYP7OO0\MP90039990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1340768"/>
            <a:ext cx="1224136" cy="1619387"/>
          </a:xfrm>
          <a:prstGeom prst="rect">
            <a:avLst/>
          </a:prstGeom>
          <a:noFill/>
        </p:spPr>
      </p:pic>
      <p:pic>
        <p:nvPicPr>
          <p:cNvPr id="2086" name="Picture 38" descr="C:\Users\Čapková\AppData\Local\Microsoft\Windows\Temporary Internet Files\Content.IE5\QKICBSP8\MP90039977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5517232"/>
            <a:ext cx="1584176" cy="1152128"/>
          </a:xfrm>
          <a:prstGeom prst="rect">
            <a:avLst/>
          </a:prstGeom>
          <a:noFill/>
        </p:spPr>
      </p:pic>
      <p:pic>
        <p:nvPicPr>
          <p:cNvPr id="82" name="Picture 28" descr="C:\Users\Čapková\AppData\Local\Microsoft\Windows\Temporary Internet Files\Content.IE5\QKICBSP8\MP900182611[1].jpg"/>
          <p:cNvPicPr>
            <a:picLocks noChangeAspect="1" noChangeArrowheads="1"/>
          </p:cNvPicPr>
          <p:nvPr/>
        </p:nvPicPr>
        <p:blipFill>
          <a:blip r:embed="rId7" cstate="print"/>
          <a:srcRect l="11129"/>
          <a:stretch>
            <a:fillRect/>
          </a:stretch>
        </p:blipFill>
        <p:spPr bwMode="auto">
          <a:xfrm>
            <a:off x="3779912" y="5517232"/>
            <a:ext cx="1584176" cy="1152128"/>
          </a:xfrm>
          <a:prstGeom prst="rect">
            <a:avLst/>
          </a:prstGeom>
          <a:noFill/>
        </p:spPr>
      </p:pic>
      <p:pic>
        <p:nvPicPr>
          <p:cNvPr id="2139" name="Picture 91" descr="C:\Users\Čapková\AppData\Local\Microsoft\Windows\Temporary Internet Files\Content.IE5\FEONWA0D\MP900431037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7864" y="1340768"/>
            <a:ext cx="1224136" cy="1584176"/>
          </a:xfrm>
          <a:prstGeom prst="rect">
            <a:avLst/>
          </a:prstGeom>
          <a:noFill/>
        </p:spPr>
      </p:pic>
      <p:sp>
        <p:nvSpPr>
          <p:cNvPr id="99" name="TextovéPole 98"/>
          <p:cNvSpPr txBox="1"/>
          <p:nvPr/>
        </p:nvSpPr>
        <p:spPr>
          <a:xfrm>
            <a:off x="683568" y="908720"/>
            <a:ext cx="22112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podle hromadnosti</a:t>
            </a:r>
            <a:endParaRPr lang="cs-CZ" sz="2000" b="1" dirty="0"/>
          </a:p>
        </p:txBody>
      </p:sp>
      <p:sp>
        <p:nvSpPr>
          <p:cNvPr id="100" name="TextovéPole 99"/>
          <p:cNvSpPr txBox="1"/>
          <p:nvPr/>
        </p:nvSpPr>
        <p:spPr>
          <a:xfrm>
            <a:off x="6588224" y="908720"/>
            <a:ext cx="19782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podle sezónnosti</a:t>
            </a:r>
            <a:endParaRPr lang="cs-CZ" sz="2000" b="1" dirty="0"/>
          </a:p>
        </p:txBody>
      </p:sp>
      <p:pic>
        <p:nvPicPr>
          <p:cNvPr id="2145" name="Picture 97" descr="C:\Users\Čapková\AppData\Local\Microsoft\Windows\Temporary Internet Files\Content.IE5\FEONWA0D\MP900399823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8184" y="1340768"/>
            <a:ext cx="1224136" cy="1619390"/>
          </a:xfrm>
          <a:prstGeom prst="rect">
            <a:avLst/>
          </a:prstGeom>
          <a:noFill/>
        </p:spPr>
      </p:pic>
      <p:pic>
        <p:nvPicPr>
          <p:cNvPr id="2146" name="Picture 98" descr="C:\Users\Čapková\AppData\Local\Microsoft\Windows\Temporary Internet Files\Content.IE5\3CUMML4I\MP900427949[1].jpg"/>
          <p:cNvPicPr>
            <a:picLocks noChangeAspect="1" noChangeArrowheads="1"/>
          </p:cNvPicPr>
          <p:nvPr/>
        </p:nvPicPr>
        <p:blipFill>
          <a:blip r:embed="rId10" cstate="print"/>
          <a:srcRect l="9270" t="2857" r="9386" b="20000"/>
          <a:stretch>
            <a:fillRect/>
          </a:stretch>
        </p:blipFill>
        <p:spPr bwMode="auto">
          <a:xfrm>
            <a:off x="4644008" y="1340768"/>
            <a:ext cx="1152128" cy="1584176"/>
          </a:xfrm>
          <a:prstGeom prst="rect">
            <a:avLst/>
          </a:prstGeom>
          <a:noFill/>
        </p:spPr>
      </p:pic>
      <p:sp>
        <p:nvSpPr>
          <p:cNvPr id="105" name="TextovéPole 104"/>
          <p:cNvSpPr txBox="1"/>
          <p:nvPr/>
        </p:nvSpPr>
        <p:spPr>
          <a:xfrm>
            <a:off x="3779912" y="908720"/>
            <a:ext cx="16645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podle regionu</a:t>
            </a:r>
            <a:endParaRPr lang="cs-CZ" sz="2000" b="1" dirty="0"/>
          </a:p>
        </p:txBody>
      </p:sp>
      <p:sp>
        <p:nvSpPr>
          <p:cNvPr id="106" name="TextovéPole 105"/>
          <p:cNvSpPr txBox="1"/>
          <p:nvPr/>
        </p:nvSpPr>
        <p:spPr>
          <a:xfrm>
            <a:off x="3707904" y="2996952"/>
            <a:ext cx="18188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podle prostředí</a:t>
            </a:r>
            <a:endParaRPr lang="cs-CZ" sz="2000" b="1" dirty="0"/>
          </a:p>
        </p:txBody>
      </p:sp>
      <p:pic>
        <p:nvPicPr>
          <p:cNvPr id="2150" name="Picture 102" descr="C:\Users\Čapková\AppData\Local\Microsoft\Windows\Temporary Internet Files\Content.IE5\3CUMML4I\MP900407067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75856" y="3429000"/>
            <a:ext cx="1224136" cy="1584176"/>
          </a:xfrm>
          <a:prstGeom prst="rect">
            <a:avLst/>
          </a:prstGeom>
          <a:noFill/>
        </p:spPr>
      </p:pic>
      <p:sp>
        <p:nvSpPr>
          <p:cNvPr id="112" name="TextovéPole 111"/>
          <p:cNvSpPr txBox="1"/>
          <p:nvPr/>
        </p:nvSpPr>
        <p:spPr>
          <a:xfrm>
            <a:off x="3419872" y="5085184"/>
            <a:ext cx="24970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podle druhu přepravy</a:t>
            </a:r>
            <a:endParaRPr lang="cs-CZ" sz="2000" b="1" dirty="0"/>
          </a:p>
        </p:txBody>
      </p:sp>
      <p:pic>
        <p:nvPicPr>
          <p:cNvPr id="113" name="Picture 31" descr="C:\Users\Čapková\AppData\Local\Microsoft\Windows\Temporary Internet Files\Content.IE5\QKICBSP8\MP900182522[1]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24328" y="3429000"/>
            <a:ext cx="1224136" cy="1584176"/>
          </a:xfrm>
          <a:prstGeom prst="rect">
            <a:avLst/>
          </a:prstGeom>
          <a:noFill/>
        </p:spPr>
      </p:pic>
      <p:pic>
        <p:nvPicPr>
          <p:cNvPr id="2153" name="Picture 105" descr="C:\Users\Čapková\AppData\Local\Microsoft\Windows\Temporary Internet Files\Content.IE5\FEONWA0D\MP900403465[1].jpg"/>
          <p:cNvPicPr>
            <a:picLocks noChangeAspect="1" noChangeArrowheads="1"/>
          </p:cNvPicPr>
          <p:nvPr/>
        </p:nvPicPr>
        <p:blipFill>
          <a:blip r:embed="rId13" cstate="print"/>
          <a:srcRect l="13555"/>
          <a:stretch>
            <a:fillRect/>
          </a:stretch>
        </p:blipFill>
        <p:spPr bwMode="auto">
          <a:xfrm>
            <a:off x="6084168" y="3429000"/>
            <a:ext cx="1224136" cy="1584176"/>
          </a:xfrm>
          <a:prstGeom prst="rect">
            <a:avLst/>
          </a:prstGeom>
          <a:noFill/>
        </p:spPr>
      </p:pic>
      <p:pic>
        <p:nvPicPr>
          <p:cNvPr id="131" name="Picture 77" descr="C:\Users\Čapková\AppData\Local\Microsoft\Windows\Temporary Internet Files\Content.IE5\N0AUNMW1\MP900400943[1]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08104" y="5517232"/>
            <a:ext cx="1584176" cy="1152128"/>
          </a:xfrm>
          <a:prstGeom prst="rect">
            <a:avLst/>
          </a:prstGeom>
          <a:noFill/>
        </p:spPr>
      </p:pic>
      <p:pic>
        <p:nvPicPr>
          <p:cNvPr id="133" name="Picture 43" descr="C:\Users\Čapková\AppData\Local\Microsoft\Windows\Temporary Internet Files\Content.IE5\UFXA7F2E\MP900182623[1].jpg"/>
          <p:cNvPicPr>
            <a:picLocks noChangeAspect="1" noChangeArrowheads="1"/>
          </p:cNvPicPr>
          <p:nvPr/>
        </p:nvPicPr>
        <p:blipFill>
          <a:blip r:embed="rId15" cstate="print"/>
          <a:srcRect l="11765" b="13636"/>
          <a:stretch>
            <a:fillRect/>
          </a:stretch>
        </p:blipFill>
        <p:spPr bwMode="auto">
          <a:xfrm>
            <a:off x="4644008" y="3429000"/>
            <a:ext cx="1224136" cy="1584176"/>
          </a:xfrm>
          <a:prstGeom prst="rect">
            <a:avLst/>
          </a:prstGeom>
          <a:noFill/>
        </p:spPr>
      </p:pic>
      <p:pic>
        <p:nvPicPr>
          <p:cNvPr id="2189" name="Picture 141" descr="C:\Users\Čapková\AppData\Local\Microsoft\Windows\Temporary Internet Files\Content.IE5\UFXA7F2E\MP900401664[1].jpg"/>
          <p:cNvPicPr>
            <a:picLocks noChangeAspect="1" noChangeArrowheads="1"/>
          </p:cNvPicPr>
          <p:nvPr/>
        </p:nvPicPr>
        <p:blipFill>
          <a:blip r:embed="rId16" cstate="print"/>
          <a:srcRect l="19477" b="4850"/>
          <a:stretch>
            <a:fillRect/>
          </a:stretch>
        </p:blipFill>
        <p:spPr bwMode="auto">
          <a:xfrm>
            <a:off x="7236296" y="5517232"/>
            <a:ext cx="1584176" cy="1152128"/>
          </a:xfrm>
          <a:prstGeom prst="rect">
            <a:avLst/>
          </a:prstGeom>
          <a:noFill/>
        </p:spPr>
      </p:pic>
      <p:pic>
        <p:nvPicPr>
          <p:cNvPr id="159" name="Picture 9" descr="C:\Users\Čapková\AppData\Local\Microsoft\Windows\Temporary Internet Files\Content.IE5\N0AUNMW1\MP900399267[1].jpg"/>
          <p:cNvPicPr>
            <a:picLocks noChangeAspect="1" noChangeArrowheads="1"/>
          </p:cNvPicPr>
          <p:nvPr/>
        </p:nvPicPr>
        <p:blipFill>
          <a:blip r:embed="rId17" cstate="print"/>
          <a:srcRect l="18174" r="12156"/>
          <a:stretch>
            <a:fillRect/>
          </a:stretch>
        </p:blipFill>
        <p:spPr bwMode="auto">
          <a:xfrm>
            <a:off x="1691680" y="1340768"/>
            <a:ext cx="1224135" cy="1584176"/>
          </a:xfrm>
          <a:prstGeom prst="rect">
            <a:avLst/>
          </a:prstGeom>
          <a:noFill/>
        </p:spPr>
      </p:pic>
      <p:pic>
        <p:nvPicPr>
          <p:cNvPr id="162" name="Picture 8" descr="C:\Users\Čapková\AppData\Local\Microsoft\Windows\Temporary Internet Files\Content.IE5\N0AUNMW1\MP900401622[1]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835696" y="3429000"/>
            <a:ext cx="1224136" cy="158417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0" grpId="0"/>
      <p:bldP spid="105" grpId="0"/>
      <p:bldP spid="106" grpId="0"/>
      <p:bldP spid="1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Čapková\AppData\Local\Microsoft\Windows\Temporary Internet Files\Content.IE5\VNXXVYXE\MP90040167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052736"/>
            <a:ext cx="2520280" cy="1728192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3347864" y="0"/>
            <a:ext cx="2376264" cy="461665"/>
          </a:xfrm>
          <a:prstGeom prst="rect">
            <a:avLst/>
          </a:prstGeom>
          <a:solidFill>
            <a:srgbClr val="FF7C80">
              <a:alpha val="25098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/>
              <a:t>CESTOVNÍ RUCH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1052736"/>
            <a:ext cx="2776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404664"/>
            <a:ext cx="84249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K vybraným turistickým oblastem světa doplň stát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6" name="Picture 24" descr="C:\Users\Čapková\AppData\Local\Microsoft\Windows\Temporary Internet Files\Content.IE5\UFXA7F2E\MP90040386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052736"/>
            <a:ext cx="2520280" cy="172819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Obdélník 6"/>
          <p:cNvSpPr/>
          <p:nvPr/>
        </p:nvSpPr>
        <p:spPr>
          <a:xfrm>
            <a:off x="971600" y="2492896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pic>
        <p:nvPicPr>
          <p:cNvPr id="8" name="Picture 8" descr="C:\Users\Čapková\AppData\Local\Microsoft\Windows\Temporary Internet Files\Content.IE5\UFXA7F2E\MP90040276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052736"/>
            <a:ext cx="2520280" cy="172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 descr="C:\Users\Čapková\AppData\Local\Microsoft\Windows\Temporary Internet Files\Content.IE5\SF587O6V\MP90042760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2996952"/>
            <a:ext cx="2520280" cy="17267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4" descr="C:\Users\Čapková\Desktop\Macu Pikču - J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4941168"/>
            <a:ext cx="2520280" cy="1728192"/>
          </a:xfrm>
          <a:prstGeom prst="rect">
            <a:avLst/>
          </a:prstGeom>
          <a:noFill/>
        </p:spPr>
      </p:pic>
      <p:pic>
        <p:nvPicPr>
          <p:cNvPr id="5126" name="Picture 6" descr="C:\Users\Čapková\AppData\Local\Microsoft\Windows\Temporary Internet Files\Content.IE5\VNXXVYXE\MP900255645[1].jpg"/>
          <p:cNvPicPr>
            <a:picLocks noChangeAspect="1" noChangeArrowheads="1"/>
          </p:cNvPicPr>
          <p:nvPr/>
        </p:nvPicPr>
        <p:blipFill>
          <a:blip r:embed="rId8" cstate="print"/>
          <a:srcRect t="4719" b="26375"/>
          <a:stretch>
            <a:fillRect/>
          </a:stretch>
        </p:blipFill>
        <p:spPr bwMode="auto">
          <a:xfrm>
            <a:off x="3275856" y="4941168"/>
            <a:ext cx="2520280" cy="1728192"/>
          </a:xfrm>
          <a:prstGeom prst="rect">
            <a:avLst/>
          </a:prstGeom>
          <a:noFill/>
        </p:spPr>
      </p:pic>
      <p:pic>
        <p:nvPicPr>
          <p:cNvPr id="5127" name="Picture 7" descr="C:\Users\Čapková\AppData\Local\Microsoft\Windows\Temporary Internet Files\Content.IE5\LDAKE1SD\MP900427878[1].jpg"/>
          <p:cNvPicPr>
            <a:picLocks noChangeAspect="1" noChangeArrowheads="1"/>
          </p:cNvPicPr>
          <p:nvPr/>
        </p:nvPicPr>
        <p:blipFill>
          <a:blip r:embed="rId9" cstate="print"/>
          <a:srcRect l="5714" t="12500"/>
          <a:stretch>
            <a:fillRect/>
          </a:stretch>
        </p:blipFill>
        <p:spPr bwMode="auto">
          <a:xfrm>
            <a:off x="467544" y="4941168"/>
            <a:ext cx="2520280" cy="1728192"/>
          </a:xfrm>
          <a:prstGeom prst="rect">
            <a:avLst/>
          </a:prstGeom>
          <a:noFill/>
        </p:spPr>
      </p:pic>
      <p:pic>
        <p:nvPicPr>
          <p:cNvPr id="5130" name="Picture 10" descr="C:\Users\Čapková\AppData\Local\Microsoft\Windows\Temporary Internet Files\Content.IE5\QKICBSP8\MP900403287[1].jpg"/>
          <p:cNvPicPr>
            <a:picLocks noChangeAspect="1" noChangeArrowheads="1"/>
          </p:cNvPicPr>
          <p:nvPr/>
        </p:nvPicPr>
        <p:blipFill>
          <a:blip r:embed="rId10" cstate="print"/>
          <a:srcRect l="6433" t="9653" r="9940" b="8296"/>
          <a:stretch>
            <a:fillRect/>
          </a:stretch>
        </p:blipFill>
        <p:spPr bwMode="auto">
          <a:xfrm>
            <a:off x="6084168" y="2996952"/>
            <a:ext cx="2520280" cy="1728192"/>
          </a:xfrm>
          <a:prstGeom prst="rect">
            <a:avLst/>
          </a:prstGeom>
          <a:noFill/>
        </p:spPr>
      </p:pic>
      <p:pic>
        <p:nvPicPr>
          <p:cNvPr id="5132" name="Picture 12" descr="C:\Users\Čapková\AppData\Local\Microsoft\Windows\Temporary Internet Files\Content.IE5\VNXXVYXE\MP900402257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75856" y="2996952"/>
            <a:ext cx="2520280" cy="1728192"/>
          </a:xfrm>
          <a:prstGeom prst="rect">
            <a:avLst/>
          </a:prstGeom>
          <a:noFill/>
        </p:spPr>
      </p:pic>
      <p:sp>
        <p:nvSpPr>
          <p:cNvPr id="22" name="Obdélník 21"/>
          <p:cNvSpPr/>
          <p:nvPr/>
        </p:nvSpPr>
        <p:spPr>
          <a:xfrm>
            <a:off x="6588224" y="6381328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779912" y="6381328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971600" y="6381328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971600" y="4437112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779912" y="4437112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588224" y="4437112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588224" y="2492896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779912" y="2492896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Čapková\AppData\Local\Microsoft\Windows\Temporary Internet Files\Content.IE5\VNXXVYXE\MP90040167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052736"/>
            <a:ext cx="2520280" cy="1728192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3347864" y="0"/>
            <a:ext cx="2376264" cy="461665"/>
          </a:xfrm>
          <a:prstGeom prst="rect">
            <a:avLst/>
          </a:prstGeom>
          <a:solidFill>
            <a:srgbClr val="FF7C80">
              <a:alpha val="25098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/>
              <a:t>CESTOVNÍ RUCH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1052736"/>
            <a:ext cx="2776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79912" y="404664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 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6" name="Picture 24" descr="C:\Users\Čapková\AppData\Local\Microsoft\Windows\Temporary Internet Files\Content.IE5\UFXA7F2E\MP90040386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052736"/>
            <a:ext cx="2520280" cy="172819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Obdélník 6"/>
          <p:cNvSpPr/>
          <p:nvPr/>
        </p:nvSpPr>
        <p:spPr>
          <a:xfrm>
            <a:off x="971600" y="2492896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pic>
        <p:nvPicPr>
          <p:cNvPr id="8" name="Picture 8" descr="C:\Users\Čapková\AppData\Local\Microsoft\Windows\Temporary Internet Files\Content.IE5\UFXA7F2E\MP90040276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052736"/>
            <a:ext cx="2520280" cy="172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 descr="C:\Users\Čapková\AppData\Local\Microsoft\Windows\Temporary Internet Files\Content.IE5\SF587O6V\MP90042760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2996952"/>
            <a:ext cx="2520280" cy="17267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4" descr="C:\Users\Čapková\Desktop\Macu Pikču - J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4941168"/>
            <a:ext cx="2520280" cy="1728192"/>
          </a:xfrm>
          <a:prstGeom prst="rect">
            <a:avLst/>
          </a:prstGeom>
          <a:noFill/>
        </p:spPr>
      </p:pic>
      <p:pic>
        <p:nvPicPr>
          <p:cNvPr id="5126" name="Picture 6" descr="C:\Users\Čapková\AppData\Local\Microsoft\Windows\Temporary Internet Files\Content.IE5\VNXXVYXE\MP900255645[1].jpg"/>
          <p:cNvPicPr>
            <a:picLocks noChangeAspect="1" noChangeArrowheads="1"/>
          </p:cNvPicPr>
          <p:nvPr/>
        </p:nvPicPr>
        <p:blipFill>
          <a:blip r:embed="rId8" cstate="print"/>
          <a:srcRect t="4719" b="26375"/>
          <a:stretch>
            <a:fillRect/>
          </a:stretch>
        </p:blipFill>
        <p:spPr bwMode="auto">
          <a:xfrm>
            <a:off x="3275856" y="4941168"/>
            <a:ext cx="2520280" cy="1728192"/>
          </a:xfrm>
          <a:prstGeom prst="rect">
            <a:avLst/>
          </a:prstGeom>
          <a:noFill/>
        </p:spPr>
      </p:pic>
      <p:pic>
        <p:nvPicPr>
          <p:cNvPr id="5127" name="Picture 7" descr="C:\Users\Čapková\AppData\Local\Microsoft\Windows\Temporary Internet Files\Content.IE5\LDAKE1SD\MP900427878[1].jpg"/>
          <p:cNvPicPr>
            <a:picLocks noChangeAspect="1" noChangeArrowheads="1"/>
          </p:cNvPicPr>
          <p:nvPr/>
        </p:nvPicPr>
        <p:blipFill>
          <a:blip r:embed="rId9" cstate="print"/>
          <a:srcRect l="5714" t="12500"/>
          <a:stretch>
            <a:fillRect/>
          </a:stretch>
        </p:blipFill>
        <p:spPr bwMode="auto">
          <a:xfrm>
            <a:off x="467544" y="4941168"/>
            <a:ext cx="2520280" cy="1728192"/>
          </a:xfrm>
          <a:prstGeom prst="rect">
            <a:avLst/>
          </a:prstGeom>
          <a:noFill/>
        </p:spPr>
      </p:pic>
      <p:pic>
        <p:nvPicPr>
          <p:cNvPr id="5130" name="Picture 10" descr="C:\Users\Čapková\AppData\Local\Microsoft\Windows\Temporary Internet Files\Content.IE5\QKICBSP8\MP900403287[1].jpg"/>
          <p:cNvPicPr>
            <a:picLocks noChangeAspect="1" noChangeArrowheads="1"/>
          </p:cNvPicPr>
          <p:nvPr/>
        </p:nvPicPr>
        <p:blipFill>
          <a:blip r:embed="rId10" cstate="print"/>
          <a:srcRect l="6433" t="9653" r="9940" b="8296"/>
          <a:stretch>
            <a:fillRect/>
          </a:stretch>
        </p:blipFill>
        <p:spPr bwMode="auto">
          <a:xfrm>
            <a:off x="6084168" y="2996952"/>
            <a:ext cx="2520280" cy="1728192"/>
          </a:xfrm>
          <a:prstGeom prst="rect">
            <a:avLst/>
          </a:prstGeom>
          <a:noFill/>
        </p:spPr>
      </p:pic>
      <p:pic>
        <p:nvPicPr>
          <p:cNvPr id="5132" name="Picture 12" descr="C:\Users\Čapková\AppData\Local\Microsoft\Windows\Temporary Internet Files\Content.IE5\VNXXVYXE\MP900402257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75856" y="2996952"/>
            <a:ext cx="2520280" cy="1728192"/>
          </a:xfrm>
          <a:prstGeom prst="rect">
            <a:avLst/>
          </a:prstGeom>
          <a:noFill/>
        </p:spPr>
      </p:pic>
      <p:sp>
        <p:nvSpPr>
          <p:cNvPr id="22" name="Obdélník 21"/>
          <p:cNvSpPr/>
          <p:nvPr/>
        </p:nvSpPr>
        <p:spPr>
          <a:xfrm>
            <a:off x="6588224" y="6381328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779912" y="6381328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971600" y="6381328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971600" y="4437112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779912" y="4437112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588224" y="4437112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588224" y="2492896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779912" y="2492896"/>
            <a:ext cx="1584176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259632" y="2420888"/>
            <a:ext cx="924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Francie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139952" y="2420888"/>
            <a:ext cx="7704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Egypt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020272" y="2420888"/>
            <a:ext cx="6387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USA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403648" y="4365104"/>
            <a:ext cx="6575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Čína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635896" y="4365104"/>
            <a:ext cx="17991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   </a:t>
            </a:r>
            <a:r>
              <a:rPr lang="cs-CZ" b="1" dirty="0" smtClean="0">
                <a:solidFill>
                  <a:srgbClr val="FF0000"/>
                </a:solidFill>
              </a:rPr>
              <a:t>Australský svaz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876256" y="4365104"/>
            <a:ext cx="9378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Brazílie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403648" y="630932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Itálie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3779912" y="6309320"/>
            <a:ext cx="1562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Velká Británie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7020272" y="6309320"/>
            <a:ext cx="677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Peru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1475656" y="980728"/>
            <a:ext cx="646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Paříž</a:t>
            </a:r>
            <a:endParaRPr lang="cs-CZ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923928" y="980728"/>
            <a:ext cx="12715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Abú </a:t>
            </a:r>
            <a:r>
              <a:rPr lang="cs-CZ" b="1" dirty="0" err="1" smtClean="0"/>
              <a:t>Simbel</a:t>
            </a:r>
            <a:endParaRPr lang="cs-CZ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6588224" y="980728"/>
            <a:ext cx="15306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Grand </a:t>
            </a:r>
            <a:r>
              <a:rPr lang="cs-CZ" b="1" dirty="0" err="1" smtClean="0"/>
              <a:t>Canyon</a:t>
            </a:r>
            <a:endParaRPr lang="cs-CZ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899592" y="2924944"/>
            <a:ext cx="1737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Velká čínská zeď</a:t>
            </a:r>
            <a:endParaRPr lang="cs-CZ" b="1" dirty="0"/>
          </a:p>
        </p:txBody>
      </p:sp>
      <p:sp>
        <p:nvSpPr>
          <p:cNvPr id="44" name="Obdélník 43"/>
          <p:cNvSpPr/>
          <p:nvPr/>
        </p:nvSpPr>
        <p:spPr>
          <a:xfrm>
            <a:off x="3563888" y="2924944"/>
            <a:ext cx="19749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err="1" smtClean="0"/>
              <a:t>Uluru</a:t>
            </a:r>
            <a:r>
              <a:rPr lang="cs-CZ" b="1" dirty="0" smtClean="0"/>
              <a:t> – </a:t>
            </a:r>
            <a:r>
              <a:rPr lang="cs-CZ" b="1" dirty="0" err="1" smtClean="0"/>
              <a:t>Ayers</a:t>
            </a:r>
            <a:r>
              <a:rPr lang="cs-CZ" b="1" dirty="0" smtClean="0"/>
              <a:t> Rock</a:t>
            </a:r>
            <a:endParaRPr lang="cs-CZ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6588224" y="2924944"/>
            <a:ext cx="1526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Rio de </a:t>
            </a:r>
            <a:r>
              <a:rPr lang="cs-CZ" b="1" dirty="0" err="1" smtClean="0"/>
              <a:t>Janeiro</a:t>
            </a:r>
            <a:endParaRPr lang="cs-CZ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259632" y="4869160"/>
            <a:ext cx="1066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Dolomity</a:t>
            </a:r>
            <a:endParaRPr lang="cs-CZ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4067944" y="4869160"/>
            <a:ext cx="885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Londýn</a:t>
            </a:r>
            <a:endParaRPr lang="cs-CZ" b="1" dirty="0"/>
          </a:p>
        </p:txBody>
      </p:sp>
      <p:sp>
        <p:nvSpPr>
          <p:cNvPr id="48" name="Obdélník 47"/>
          <p:cNvSpPr/>
          <p:nvPr/>
        </p:nvSpPr>
        <p:spPr>
          <a:xfrm>
            <a:off x="6588224" y="4869160"/>
            <a:ext cx="1515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Machu </a:t>
            </a:r>
            <a:r>
              <a:rPr lang="cs-CZ" b="1" dirty="0" err="1" smtClean="0"/>
              <a:t>Picchu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692696"/>
            <a:ext cx="7772400" cy="5472608"/>
          </a:xfrm>
        </p:spPr>
        <p:txBody>
          <a:bodyPr anchor="t"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Anotace: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Výukový materiál je určen žákům 8. a 9. ročníku k procvičení, zopakování a utřídění základních zeměpisných pojmů a zajímavostí z učiva o službách a cestovním ruchu ve světě.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Žáci samostatně pracují s atlasy světa, učebnicemi a svými poznámkami. 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Informace si mohou vyhledávat i na internetu.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Čapková\Desktop\bolívie - tan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789040"/>
            <a:ext cx="995294" cy="792088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475656" y="3645024"/>
            <a:ext cx="76683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PETER VAN DER SLUIJS.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15.3.2013]. Dostupný na WWW: http://commons.wikimedia.org/wiki/File:Dancing_Indian_women_in_La_Paz_Bolivia_I_think_is_a_kind_of_sugar_feast.jpg?uselang=cs </a:t>
            </a:r>
            <a:endParaRPr lang="cs-CZ" dirty="0"/>
          </a:p>
        </p:txBody>
      </p:sp>
      <p:pic>
        <p:nvPicPr>
          <p:cNvPr id="4" name="Picture 3" descr="C:\Users\Čapková\Desktop\Mariánské Lázně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869160"/>
            <a:ext cx="1016112" cy="792088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403648" y="4941168"/>
            <a:ext cx="7380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WALTER J. PILSAK.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15.3.2013]. Dostupný na</a:t>
            </a:r>
          </a:p>
          <a:p>
            <a:r>
              <a:rPr lang="cs-CZ" dirty="0" smtClean="0"/>
              <a:t> WWW: http://cs.wikipedia.org/wiki/Soubor:Marienbad-Brunnen.jpg </a:t>
            </a:r>
            <a:endParaRPr lang="cs-CZ" dirty="0"/>
          </a:p>
        </p:txBody>
      </p:sp>
      <p:pic>
        <p:nvPicPr>
          <p:cNvPr id="6" name="Picture 4" descr="C:\Users\Čapková\Desktop\Macu Pikču - J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877272"/>
            <a:ext cx="1008112" cy="827051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403648" y="5949280"/>
            <a:ext cx="70567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ICELIGHT.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15.3.2013]. Dostupný na WWW: http://cs.wikipedia.org/wiki/Soubor:Before_Machu_Picchu.jpg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23528" y="1340768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 </a:t>
            </a:r>
            <a:r>
              <a:rPr lang="cs-CZ" sz="2400" dirty="0" smtClean="0"/>
              <a:t>CHALUPA, Petr; HÜBELOVÁ, Dana. </a:t>
            </a:r>
            <a:r>
              <a:rPr lang="cs-CZ" sz="2400" i="1" dirty="0" smtClean="0"/>
              <a:t>ZEMĚPIS pro 9. ročník Lidé </a:t>
            </a:r>
          </a:p>
          <a:p>
            <a:r>
              <a:rPr lang="cs-CZ" sz="2400" i="1" dirty="0" smtClean="0"/>
              <a:t> a hospodářství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 Brno: NOVÁ ŠKOLA, s. r. o., 2010, ISBN 978-80-7289-119-1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395536" y="404664"/>
            <a:ext cx="842493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Citace:</a:t>
            </a:r>
          </a:p>
          <a:p>
            <a:r>
              <a:rPr lang="cs-CZ" sz="2400" dirty="0" smtClean="0"/>
              <a:t>Vlastní zdroj.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Použité obrázky: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95536" y="3140968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5"/>
              </a:rPr>
              <a:t>www.office.</a:t>
            </a:r>
            <a:r>
              <a:rPr lang="cs-CZ" dirty="0" err="1" smtClean="0">
                <a:hlinkClick r:id="rId5"/>
              </a:rPr>
              <a:t>microsoft</a:t>
            </a:r>
            <a:r>
              <a:rPr lang="cs-CZ" dirty="0" smtClean="0"/>
              <a:t> (otevřená galerie), </a:t>
            </a:r>
            <a:r>
              <a:rPr lang="cs-CZ" dirty="0" err="1" smtClean="0"/>
              <a:t>cs.wikipedia.org</a:t>
            </a:r>
            <a:r>
              <a:rPr lang="cs-CZ" dirty="0" smtClean="0"/>
              <a:t>, </a:t>
            </a:r>
            <a:r>
              <a:rPr lang="cs-CZ" dirty="0" err="1" smtClean="0"/>
              <a:t>commons.wikimedia.org</a:t>
            </a:r>
            <a:r>
              <a:rPr lang="cs-CZ" dirty="0" smtClean="0"/>
              <a:t>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7267</TotalTime>
  <Words>656</Words>
  <Application>Microsoft Office PowerPoint</Application>
  <PresentationFormat>Předvádění na obrazovce (4:3)</PresentationFormat>
  <Paragraphs>184</Paragraphs>
  <Slides>19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Motiv sady Office</vt:lpstr>
      <vt:lpstr>Vrchol</vt:lpstr>
      <vt:lpstr>Snímek 1</vt:lpstr>
      <vt:lpstr>SLUŽBY  A  CESTOVNÍ  RUCH 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Čapková</dc:creator>
  <cp:lastModifiedBy>Čapková</cp:lastModifiedBy>
  <cp:revision>686</cp:revision>
  <dcterms:created xsi:type="dcterms:W3CDTF">2012-03-30T01:27:57Z</dcterms:created>
  <dcterms:modified xsi:type="dcterms:W3CDTF">2013-04-28T06:51:18Z</dcterms:modified>
</cp:coreProperties>
</file>