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72" r:id="rId3"/>
    <p:sldId id="274" r:id="rId4"/>
    <p:sldId id="269" r:id="rId5"/>
    <p:sldId id="275" r:id="rId6"/>
    <p:sldId id="276" r:id="rId7"/>
    <p:sldId id="277" r:id="rId8"/>
    <p:sldId id="278" r:id="rId9"/>
    <p:sldId id="279" r:id="rId10"/>
    <p:sldId id="273" r:id="rId11"/>
  </p:sldIdLst>
  <p:sldSz cx="9144000" cy="6858000" type="screen4x3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969B375-91A0-4B61-B463-FCE0F189ED59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4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‹#›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233247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75FCABF5-2ED5-4B28-8828-F5153BE7672C}" type="slidenum">
              <a:rPr/>
              <a:pPr lvl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3004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cs-CZ" sz="2000" b="0" i="0" u="none" strike="noStrike" kern="1200" cap="none" spc="0" baseline="0">
        <a:solidFill>
          <a:srgbClr val="000000"/>
        </a:solidFill>
        <a:uFillTx/>
        <a:latin typeface="Arial" pitchFamily="18"/>
        <a:ea typeface="Arial Unicode MS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marL="0" lvl="0" indent="0" algn="l" defTabSz="1042873" hangingPunct="1"/>
            <a:r>
              <a:rPr lang="cs-CZ"/>
              <a:t>Styl výše uvedené tabulky pro doplnění informací k materiálu si můžete zvolit sami. Důležité je dodržet náležitosti v ní uvedené.</a:t>
            </a:r>
          </a:p>
          <a:p>
            <a:pPr lvl="0"/>
            <a:endParaRPr lang="cs-CZ"/>
          </a:p>
        </p:txBody>
      </p:sp>
      <p:sp>
        <p:nvSpPr>
          <p:cNvPr id="4" name="Zástupný symbol pro číslo snímku 3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868E618-AAC1-4C14-B6FE-91998972C494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685800" y="2130478"/>
            <a:ext cx="7772400" cy="146987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475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  <a:latin typeface="Calibri" pitchFamily="18"/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DE49E0-BBBD-433D-8744-CD602FA3E4ED}" type="datetime1">
              <a:rPr lang="cs-CZ"/>
              <a:pPr lvl="0"/>
              <a:t>30.4.2013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3F16C1-1C7D-4E22-B28F-3A27661C2888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457200" y="1600200"/>
            <a:ext cx="8229600" cy="4525923"/>
          </a:xfrm>
        </p:spPr>
        <p:txBody>
          <a:bodyPr anchor="t" anchorCtr="0"/>
          <a:lstStyle>
            <a:lvl1pPr marL="343082" indent="-343082" algn="l">
              <a:spcBef>
                <a:spcPts val="800"/>
              </a:spcBef>
              <a:buSzPct val="100000"/>
              <a:buFont typeface="Arial" pitchFamily="34"/>
              <a:buChar char="•"/>
              <a:defRPr sz="32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C4D1D5D-3149-4F21-A7D5-C733E9DF35D9}" type="datetime1">
              <a:rPr lang="cs-CZ"/>
              <a:pPr lvl="0"/>
              <a:t>30.4.2013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4B83950-9A12-4A56-8706-62AB30BCB353}" type="slidenum">
              <a:rPr/>
              <a:pPr lvl="0"/>
              <a:t>‹#›</a:t>
            </a:fld>
            <a:endParaRPr lang="cs-CZ"/>
          </a:p>
        </p:txBody>
      </p:sp>
      <p:sp>
        <p:nvSpPr>
          <p:cNvPr id="7" name="Zástupný symbol pro obsah 6"/>
          <p:cNvSpPr txBox="1">
            <a:spLocks noGrp="1"/>
          </p:cNvSpPr>
          <p:nvPr>
            <p:ph idx="1"/>
          </p:nvPr>
        </p:nvSpPr>
        <p:spPr>
          <a:xfrm>
            <a:off x="457200" y="1604515"/>
            <a:ext cx="8229243" cy="4525923"/>
          </a:xfrm>
        </p:spPr>
        <p:txBody>
          <a:bodyPr lIns="0" tIns="0" rIns="0" bIns="0"/>
          <a:lstStyle>
            <a:lvl1pPr hangingPunct="0">
              <a:defRPr/>
            </a:lvl1pPr>
          </a:lstStyle>
          <a:p>
            <a:pPr lvl="0"/>
            <a:endParaRPr lang="cs-CZ"/>
          </a:p>
        </p:txBody>
      </p:sp>
    </p:spTree>
  </p:cSld>
  <p:clrMapOvr>
    <a:masterClrMapping/>
  </p:clrMapOvr>
  <p:transition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722156" y="4406758"/>
            <a:ext cx="7772400" cy="1362236"/>
          </a:xfrm>
        </p:spPr>
        <p:txBody>
          <a:bodyPr anchor="t" anchorCtr="0"/>
          <a:lstStyle>
            <a:lvl1pPr algn="l">
              <a:defRPr sz="4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722156" y="2906639"/>
            <a:ext cx="7772400" cy="1500118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B2C9E8-7490-4B7F-9539-A5775F141249}" type="datetime1">
              <a:rPr lang="cs-CZ"/>
              <a:pPr lvl="0"/>
              <a:t>30.4.2013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BD56ED-0BAA-49E0-97D4-AC0858C89E07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457200" y="1600200"/>
            <a:ext cx="4038475" cy="4525923"/>
          </a:xfrm>
        </p:spPr>
        <p:txBody>
          <a:bodyPr anchor="t" anchorCtr="0"/>
          <a:lstStyle>
            <a:lvl1pPr marL="343082" indent="-343082" algn="l">
              <a:spcBef>
                <a:spcPts val="700"/>
              </a:spcBef>
              <a:buSzPct val="100000"/>
              <a:buFont typeface="Arial" pitchFamily="34"/>
              <a:buChar char="•"/>
              <a:defRPr sz="28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4648315" y="1600200"/>
            <a:ext cx="4038475" cy="4525923"/>
          </a:xfrm>
        </p:spPr>
        <p:txBody>
          <a:bodyPr anchor="t" anchorCtr="0"/>
          <a:lstStyle>
            <a:lvl1pPr marL="343082" indent="-343082" algn="l">
              <a:spcBef>
                <a:spcPts val="700"/>
              </a:spcBef>
              <a:buSzPct val="100000"/>
              <a:buFont typeface="Arial" pitchFamily="34"/>
              <a:buChar char="•"/>
              <a:defRPr sz="28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4404BD-7CC8-42C9-9EC3-C1FA6B8C5C54}" type="datetime1">
              <a:rPr lang="cs-CZ"/>
              <a:pPr lvl="0"/>
              <a:t>30.4.2013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408678-48CD-47C8-9807-B9716ABD4B5A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535039"/>
            <a:ext cx="4040276" cy="639723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457200" y="2174763"/>
            <a:ext cx="4040276" cy="3951360"/>
          </a:xfrm>
        </p:spPr>
        <p:txBody>
          <a:bodyPr anchor="t" anchorCtr="0"/>
          <a:lstStyle>
            <a:lvl1pPr marL="343082" indent="-343082" algn="l">
              <a:spcBef>
                <a:spcPts val="600"/>
              </a:spcBef>
              <a:buSzPct val="100000"/>
              <a:buFont typeface="Arial" pitchFamily="34"/>
              <a:buChar char="•"/>
              <a:defRPr sz="24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4645078" y="1535039"/>
            <a:ext cx="4041721" cy="639723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type="title" idx="4294967295"/>
          </p:nvPr>
        </p:nvSpPr>
        <p:spPr>
          <a:xfrm>
            <a:off x="4645078" y="2174763"/>
            <a:ext cx="4041721" cy="3951360"/>
          </a:xfrm>
        </p:spPr>
        <p:txBody>
          <a:bodyPr anchor="t" anchorCtr="0"/>
          <a:lstStyle>
            <a:lvl1pPr marL="343082" indent="-343082" algn="l">
              <a:spcBef>
                <a:spcPts val="600"/>
              </a:spcBef>
              <a:buSzPct val="100000"/>
              <a:buFont typeface="Arial" pitchFamily="34"/>
              <a:buChar char="•"/>
              <a:defRPr sz="24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86B777-FA0B-4E62-824A-0763E79338CC}" type="datetime1">
              <a:rPr lang="cs-CZ"/>
              <a:pPr lvl="0"/>
              <a:t>30.4.2013</a:t>
            </a:fld>
            <a:endParaRPr lang="cs-CZ"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26B734-0F38-407B-BA82-3436DAF025CE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47F808-6E57-4471-B096-5585CAB52406}" type="datetime1">
              <a:rPr lang="cs-CZ"/>
              <a:pPr lvl="0"/>
              <a:t>30.4.2013</a:t>
            </a:fld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1794A5A-43AE-45A4-A8D4-CC33CFA8F305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07DDF4E-4E65-4F26-930F-662977369148}" type="datetime1">
              <a:rPr lang="cs-CZ"/>
              <a:pPr lvl="0"/>
              <a:t>30.4.2013</a:t>
            </a:fld>
            <a:endParaRPr lang="cs-CZ"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EFCD94-D1D6-4070-B076-D87175088B88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2884"/>
            <a:ext cx="3008156" cy="1162083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3575157" y="272884"/>
            <a:ext cx="5111642" cy="5853238"/>
          </a:xfrm>
        </p:spPr>
        <p:txBody>
          <a:bodyPr anchor="t" anchorCtr="0"/>
          <a:lstStyle>
            <a:lvl1pPr marL="343082" indent="-343082" algn="l">
              <a:spcBef>
                <a:spcPts val="800"/>
              </a:spcBef>
              <a:buSzPct val="100000"/>
              <a:buFont typeface="Arial" pitchFamily="34"/>
              <a:buChar char="•"/>
              <a:defRPr sz="32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457200" y="1434958"/>
            <a:ext cx="3008156" cy="469115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1AF448-70E9-43C3-AF7E-C8D51C1EC583}" type="datetime1">
              <a:rPr lang="cs-CZ"/>
              <a:pPr lvl="0"/>
              <a:t>30.4.2013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8BD6545-945A-4F45-B242-6816318E7B75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1792443" y="4800600"/>
            <a:ext cx="5486400" cy="566644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title" idx="4294967295"/>
          </p:nvPr>
        </p:nvSpPr>
        <p:spPr>
          <a:xfrm>
            <a:off x="1792443" y="612721"/>
            <a:ext cx="5486400" cy="4114800"/>
          </a:xfrm>
        </p:spPr>
        <p:txBody>
          <a:bodyPr anchor="t"/>
          <a:lstStyle>
            <a:lvl1pPr hangingPunct="0">
              <a:defRPr>
                <a:latin typeface="Arial" pitchFamily="18"/>
              </a:defRPr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1792443" y="5367244"/>
            <a:ext cx="5486400" cy="80495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E3FC89-5158-4DC9-95EB-52E38A5A78BC}" type="datetime1">
              <a:rPr lang="cs-CZ"/>
              <a:pPr lvl="0"/>
              <a:t>30.4.2013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A1B15B-0C6D-4DA8-B484-4E1FE8D22F03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E91838B-A3AC-43DE-83ED-4D9E51A99D05}" type="datetime1">
              <a:rPr lang="cs-CZ"/>
              <a:pPr lvl="0"/>
              <a:t>30.4.2013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426098-43A5-4296-89F0-31D48ED20585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6629400" y="274676"/>
            <a:ext cx="2057400" cy="5851437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76"/>
            <a:ext cx="6019915" cy="585143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BEADA67-A6EE-4E47-86CE-F14FB94F09D1}" type="datetime1">
              <a:rPr lang="cs-CZ"/>
              <a:pPr lvl="0"/>
              <a:t>30.4.2013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1CAB57-0EA0-4F68-8DB0-486603FF5A96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2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457200" y="6356515"/>
            <a:ext cx="2133715" cy="3650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82629752-C00F-4E55-8200-D90BE4D8F7A2}" type="datetime1">
              <a:rPr lang="cs-CZ"/>
              <a:pPr lvl="0"/>
              <a:t>30.4.2013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124075" y="6356515"/>
            <a:ext cx="2895475" cy="3650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6553084" y="6356515"/>
            <a:ext cx="2133715" cy="3650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813969A5-9439-4194-BC25-502EA433F71A}" type="slidenum">
              <a:rPr/>
              <a:pPr lvl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cs-CZ" sz="4400" b="0" i="0" u="none" strike="noStrike" kern="1200" cap="none" spc="0" baseline="0">
          <a:solidFill>
            <a:srgbClr val="000000"/>
          </a:solidFill>
          <a:uFillTx/>
          <a:latin typeface="Calibri" pitchFamily="18"/>
          <a:ea typeface="Arial Unicode MS" pitchFamily="2"/>
          <a:cs typeface="Mangal" pitchFamily="2"/>
        </a:defRPr>
      </a:lvl1pPr>
    </p:titleStyle>
    <p:bodyStyle>
      <a:lvl1pPr marL="431999" marR="0" lvl="0" indent="-323999" algn="l" defTabSz="914400" rtl="0" fontAlgn="auto" hangingPunct="1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cs-CZ" sz="32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1pPr>
      <a:lvl2pPr marL="863998" marR="0" lvl="1" indent="-323999" algn="l" defTabSz="914400" rtl="0" fontAlgn="auto" hangingPunct="1">
        <a:lnSpc>
          <a:spcPct val="100000"/>
        </a:lnSpc>
        <a:spcBef>
          <a:spcPts val="0"/>
        </a:spcBef>
        <a:spcAft>
          <a:spcPts val="1135"/>
        </a:spcAft>
        <a:buSzPct val="45000"/>
        <a:buFont typeface="StarSymbol"/>
        <a:buChar char="●"/>
        <a:tabLst/>
        <a:defRPr lang="cs-CZ" sz="28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2pPr>
      <a:lvl3pPr marL="1295997" marR="0" lvl="2" indent="-287999" algn="l" defTabSz="914400" rtl="0" fontAlgn="auto" hangingPunct="1">
        <a:lnSpc>
          <a:spcPct val="100000"/>
        </a:lnSpc>
        <a:spcBef>
          <a:spcPts val="0"/>
        </a:spcBef>
        <a:spcAft>
          <a:spcPts val="850"/>
        </a:spcAft>
        <a:buSzPct val="75000"/>
        <a:buFont typeface="StarSymbol"/>
        <a:buChar char="–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3pPr>
      <a:lvl4pPr marL="1727996" marR="0" lvl="3" indent="-215999" algn="l" defTabSz="914400" rtl="0" fontAlgn="auto" hangingPunct="1">
        <a:lnSpc>
          <a:spcPct val="100000"/>
        </a:lnSpc>
        <a:spcBef>
          <a:spcPts val="0"/>
        </a:spcBef>
        <a:spcAft>
          <a:spcPts val="565"/>
        </a:spcAft>
        <a:buSzPct val="45000"/>
        <a:buFont typeface="StarSymbol"/>
        <a:buChar char="●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4pPr>
      <a:lvl5pPr marL="2159995" marR="0" lvl="4" indent="-215999" algn="l" defTabSz="914400" rtl="0" fontAlgn="auto" hangingPunct="1">
        <a:lnSpc>
          <a:spcPct val="100000"/>
        </a:lnSpc>
        <a:spcBef>
          <a:spcPts val="0"/>
        </a:spcBef>
        <a:spcAft>
          <a:spcPts val="285"/>
        </a:spcAft>
        <a:buSzPct val="75000"/>
        <a:buFont typeface="StarSymbol"/>
        <a:buChar char="–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iagram 3"/>
          <p:cNvGrpSpPr/>
          <p:nvPr/>
        </p:nvGrpSpPr>
        <p:grpSpPr>
          <a:xfrm>
            <a:off x="685800" y="908721"/>
            <a:ext cx="7702621" cy="2016224"/>
            <a:chOff x="685800" y="908721"/>
            <a:chExt cx="7702621" cy="2016224"/>
          </a:xfrm>
        </p:grpSpPr>
        <p:sp>
          <p:nvSpPr>
            <p:cNvPr id="3" name="Volný tvar 2"/>
            <p:cNvSpPr/>
            <p:nvPr/>
          </p:nvSpPr>
          <p:spPr>
            <a:xfrm>
              <a:off x="685800" y="908721"/>
              <a:ext cx="2016224" cy="2016224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4" name="Volný tvar 3"/>
            <p:cNvSpPr/>
            <p:nvPr/>
          </p:nvSpPr>
          <p:spPr>
            <a:xfrm>
              <a:off x="1693907" y="908721"/>
              <a:ext cx="6694514" cy="20162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2016223"/>
                <a:gd name="f8" fmla="+- 0 0 -90"/>
                <a:gd name="f9" fmla="*/ f3 1 6694512"/>
                <a:gd name="f10" fmla="*/ f4 1 2016223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2016223"/>
                <a:gd name="f20" fmla="*/ 0 f16 1"/>
                <a:gd name="f21" fmla="*/ 0 f15 1"/>
                <a:gd name="f22" fmla="*/ 6694512 f16 1"/>
                <a:gd name="f23" fmla="*/ 2016223 f15 1"/>
                <a:gd name="f24" fmla="+- f17 0 f1"/>
                <a:gd name="f25" fmla="*/ f20 1 6694512"/>
                <a:gd name="f26" fmla="*/ f21 1 2016223"/>
                <a:gd name="f27" fmla="*/ f22 1 6694512"/>
                <a:gd name="f28" fmla="*/ f23 1 2016223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2016223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1739344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NÁZEV ŠKOLY: Základní škola a Mateřská škola Nedvědice, okres Brno – venkov, příspěvková organizace </a:t>
              </a:r>
            </a:p>
          </p:txBody>
        </p:sp>
        <p:sp>
          <p:nvSpPr>
            <p:cNvPr id="5" name="Volný tvar 4"/>
            <p:cNvSpPr/>
            <p:nvPr/>
          </p:nvSpPr>
          <p:spPr>
            <a:xfrm>
              <a:off x="897501" y="1231312"/>
              <a:ext cx="1592811" cy="1592811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6" name="Volný tvar 5"/>
            <p:cNvSpPr/>
            <p:nvPr/>
          </p:nvSpPr>
          <p:spPr>
            <a:xfrm>
              <a:off x="1693907" y="1231312"/>
              <a:ext cx="6694514" cy="15928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1592816"/>
                <a:gd name="f8" fmla="+- 0 0 -90"/>
                <a:gd name="f9" fmla="*/ f3 1 6694512"/>
                <a:gd name="f10" fmla="*/ f4 1 1592816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1592816"/>
                <a:gd name="f20" fmla="*/ 0 f16 1"/>
                <a:gd name="f21" fmla="*/ 0 f15 1"/>
                <a:gd name="f22" fmla="*/ 6694512 f16 1"/>
                <a:gd name="f23" fmla="*/ 1592816 f15 1"/>
                <a:gd name="f24" fmla="+- f17 0 f1"/>
                <a:gd name="f25" fmla="*/ f20 1 6694512"/>
                <a:gd name="f26" fmla="*/ f21 1 1592816"/>
                <a:gd name="f27" fmla="*/ f22 1 6694512"/>
                <a:gd name="f28" fmla="*/ f23 1 1592816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1592816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1315940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AUTOR: </a:t>
              </a:r>
              <a:r>
                <a:rPr lang="cs-CZ" sz="12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Jiří </a:t>
              </a: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Toman </a:t>
              </a:r>
            </a:p>
          </p:txBody>
        </p:sp>
        <p:sp>
          <p:nvSpPr>
            <p:cNvPr id="7" name="Volný tvar 6"/>
            <p:cNvSpPr/>
            <p:nvPr/>
          </p:nvSpPr>
          <p:spPr>
            <a:xfrm>
              <a:off x="1109203" y="1553913"/>
              <a:ext cx="1169407" cy="1169407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8" name="Volný tvar 7"/>
            <p:cNvSpPr/>
            <p:nvPr/>
          </p:nvSpPr>
          <p:spPr>
            <a:xfrm>
              <a:off x="1693907" y="1553913"/>
              <a:ext cx="6694514" cy="11694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1169409"/>
                <a:gd name="f8" fmla="+- 0 0 -90"/>
                <a:gd name="f9" fmla="*/ f3 1 6694512"/>
                <a:gd name="f10" fmla="*/ f4 1 1169409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1169409"/>
                <a:gd name="f20" fmla="*/ 0 f16 1"/>
                <a:gd name="f21" fmla="*/ 0 f15 1"/>
                <a:gd name="f22" fmla="*/ 6694512 f16 1"/>
                <a:gd name="f23" fmla="*/ 1169409 f15 1"/>
                <a:gd name="f24" fmla="+- f17 0 f1"/>
                <a:gd name="f25" fmla="*/ f20 1 6694512"/>
                <a:gd name="f26" fmla="*/ f21 1 1169409"/>
                <a:gd name="f27" fmla="*/ f22 1 6694512"/>
                <a:gd name="f28" fmla="*/ f23 1 1169409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1169409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892536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NÁZEV:  </a:t>
              </a:r>
              <a:r>
                <a:rPr lang="cs-CZ" sz="1200" b="0" i="0" u="none" strike="noStrike" kern="1200" cap="none" spc="0" baseline="0" dirty="0" smtClean="0">
                  <a:uFillTx/>
                  <a:latin typeface="Calibri"/>
                </a:rPr>
                <a:t>VY_32_INOVACE_24_02</a:t>
              </a:r>
              <a:r>
                <a:rPr lang="cs-CZ" sz="1200" dirty="0" smtClean="0">
                  <a:latin typeface="Calibri"/>
                </a:rPr>
                <a:t> </a:t>
              </a:r>
              <a:r>
                <a:rPr lang="cs-CZ" sz="1200" dirty="0" smtClean="0">
                  <a:latin typeface="Calibri"/>
                </a:rPr>
                <a:t>Fyzika, 8.ročník-doplňovačky</a:t>
              </a:r>
              <a:endParaRPr lang="cs-CZ" sz="1200" b="0" i="0" u="none" strike="noStrike" kern="1200" cap="none" spc="0" baseline="0" dirty="0">
                <a:uFillTx/>
                <a:latin typeface="Calibri"/>
              </a:endParaRPr>
            </a:p>
          </p:txBody>
        </p:sp>
        <p:sp>
          <p:nvSpPr>
            <p:cNvPr id="9" name="Volný tvar 8"/>
            <p:cNvSpPr/>
            <p:nvPr/>
          </p:nvSpPr>
          <p:spPr>
            <a:xfrm>
              <a:off x="1320905" y="1876504"/>
              <a:ext cx="746004" cy="746004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1693907" y="1876504"/>
              <a:ext cx="6694514" cy="7460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746002"/>
                <a:gd name="f8" fmla="+- 0 0 -90"/>
                <a:gd name="f9" fmla="*/ f3 1 6694512"/>
                <a:gd name="f10" fmla="*/ f4 1 746002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746002"/>
                <a:gd name="f20" fmla="*/ 0 f16 1"/>
                <a:gd name="f21" fmla="*/ 0 f15 1"/>
                <a:gd name="f22" fmla="*/ 6694512 f16 1"/>
                <a:gd name="f23" fmla="*/ 746002 f15 1"/>
                <a:gd name="f24" fmla="+- f17 0 f1"/>
                <a:gd name="f25" fmla="*/ f20 1 6694512"/>
                <a:gd name="f26" fmla="*/ f21 1 746002"/>
                <a:gd name="f27" fmla="*/ f22 1 6694512"/>
                <a:gd name="f28" fmla="*/ f23 1 746002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746002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469123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TEMA</a:t>
              </a:r>
              <a:r>
                <a:rPr lang="cs-CZ" sz="10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: Fyzika </a:t>
              </a:r>
              <a:r>
                <a:rPr lang="cs-CZ" sz="10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8. </a:t>
              </a:r>
              <a:r>
                <a:rPr lang="cs-CZ" sz="10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a </a:t>
              </a:r>
              <a:r>
                <a:rPr lang="cs-CZ" sz="10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9.roč</a:t>
              </a:r>
              <a:r>
                <a:rPr lang="cs-CZ" sz="10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.</a:t>
              </a:r>
            </a:p>
          </p:txBody>
        </p:sp>
        <p:sp>
          <p:nvSpPr>
            <p:cNvPr id="11" name="Volný tvar 10"/>
            <p:cNvSpPr/>
            <p:nvPr/>
          </p:nvSpPr>
          <p:spPr>
            <a:xfrm>
              <a:off x="1532616" y="2199104"/>
              <a:ext cx="322591" cy="322591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12" name="Volný tvar 11"/>
            <p:cNvSpPr/>
            <p:nvPr/>
          </p:nvSpPr>
          <p:spPr>
            <a:xfrm>
              <a:off x="1677576" y="2195977"/>
              <a:ext cx="6694514" cy="3225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322595"/>
                <a:gd name="f8" fmla="+- 0 0 -90"/>
                <a:gd name="f9" fmla="*/ f3 1 6694512"/>
                <a:gd name="f10" fmla="*/ f4 1 322595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322595"/>
                <a:gd name="f20" fmla="*/ 0 f16 1"/>
                <a:gd name="f21" fmla="*/ 0 f15 1"/>
                <a:gd name="f22" fmla="*/ 6694512 f16 1"/>
                <a:gd name="f23" fmla="*/ 322595 f15 1"/>
                <a:gd name="f24" fmla="+- f17 0 f1"/>
                <a:gd name="f25" fmla="*/ f20 1 6694512"/>
                <a:gd name="f26" fmla="*/ f21 1 322595"/>
                <a:gd name="f27" fmla="*/ f22 1 6694512"/>
                <a:gd name="f28" fmla="*/ f23 1 322595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322595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45720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ČÍSLO PROJEKTU: 2674/21/7.1.4/2011  </a:t>
              </a:r>
            </a:p>
          </p:txBody>
        </p:sp>
      </p:grpSp>
      <p:sp>
        <p:nvSpPr>
          <p:cNvPr id="13" name="Podnadpis 2"/>
          <p:cNvSpPr txBox="1">
            <a:spLocks noGrp="1"/>
          </p:cNvSpPr>
          <p:nvPr>
            <p:ph type="subTitle" idx="1"/>
          </p:nvPr>
        </p:nvSpPr>
        <p:spPr>
          <a:xfrm>
            <a:off x="767007" y="3717035"/>
            <a:ext cx="7776862" cy="1464567"/>
          </a:xfrm>
        </p:spPr>
        <p:txBody>
          <a:bodyPr/>
          <a:lstStyle/>
          <a:p>
            <a:endParaRPr lang="cs-CZ"/>
          </a:p>
        </p:txBody>
      </p:sp>
      <p:pic>
        <p:nvPicPr>
          <p:cNvPr id="14" name="Obrázek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7" y="3717035"/>
            <a:ext cx="7848871" cy="1512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805321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2200">
                <a:solidFill>
                  <a:srgbClr val="0000FF"/>
                </a:solidFill>
                <a:latin typeface="Arial" pitchFamily="18"/>
              </a:rPr>
              <a:t>Anotace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000" dirty="0">
                <a:solidFill>
                  <a:schemeClr val="tx1"/>
                </a:solidFill>
              </a:rPr>
              <a:t>Prezentace</a:t>
            </a:r>
            <a:r>
              <a:rPr lang="cs-CZ" sz="1400" dirty="0">
                <a:solidFill>
                  <a:schemeClr val="tx1"/>
                </a:solidFill>
              </a:rPr>
              <a:t> je určena pro žáky </a:t>
            </a:r>
            <a:r>
              <a:rPr lang="cs-CZ" sz="1400" dirty="0">
                <a:solidFill>
                  <a:schemeClr val="tx1"/>
                </a:solidFill>
              </a:rPr>
              <a:t>8</a:t>
            </a:r>
            <a:r>
              <a:rPr lang="cs-CZ" sz="1400" dirty="0" smtClean="0">
                <a:solidFill>
                  <a:schemeClr val="tx1"/>
                </a:solidFill>
              </a:rPr>
              <a:t>.ročníku</a:t>
            </a:r>
            <a:r>
              <a:rPr lang="cs-CZ" sz="1400" dirty="0">
                <a:solidFill>
                  <a:schemeClr val="tx1"/>
                </a:solidFill>
              </a:rPr>
              <a:t>. </a:t>
            </a:r>
            <a:r>
              <a:rPr lang="cs-CZ" sz="1400" dirty="0" smtClean="0">
                <a:solidFill>
                  <a:schemeClr val="tx1"/>
                </a:solidFill>
              </a:rPr>
              <a:t>Žáci si zábavnou formou např. soutěží prověří a procvičí své znalosti z fyziky na témata : </a:t>
            </a:r>
            <a:r>
              <a:rPr lang="cs-CZ" sz="1400" dirty="0" smtClean="0">
                <a:solidFill>
                  <a:schemeClr val="tx1"/>
                </a:solidFill>
              </a:rPr>
              <a:t>1) Práce, výkon, pohybová a polohová energie, vnitřní energie 2</a:t>
            </a:r>
            <a:r>
              <a:rPr lang="cs-CZ" sz="1400" dirty="0" smtClean="0">
                <a:solidFill>
                  <a:schemeClr val="tx1"/>
                </a:solidFill>
              </a:rPr>
              <a:t>) </a:t>
            </a:r>
            <a:r>
              <a:rPr lang="cs-CZ" sz="1400" dirty="0" smtClean="0">
                <a:solidFill>
                  <a:schemeClr val="tx1"/>
                </a:solidFill>
              </a:rPr>
              <a:t>Teplo</a:t>
            </a:r>
            <a:r>
              <a:rPr lang="cs-CZ" sz="1400" dirty="0" smtClean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3) </a:t>
            </a:r>
            <a:r>
              <a:rPr lang="cs-CZ" sz="1400" dirty="0" smtClean="0">
                <a:solidFill>
                  <a:schemeClr val="tx1"/>
                </a:solidFill>
              </a:rPr>
              <a:t>Změny skupenství látek</a:t>
            </a:r>
            <a:r>
              <a:rPr lang="cs-CZ" sz="1400" dirty="0" smtClean="0">
                <a:solidFill>
                  <a:schemeClr val="tx1"/>
                </a:solidFill>
              </a:rPr>
              <a:t>. </a:t>
            </a:r>
            <a:r>
              <a:rPr lang="cs-CZ" sz="1400" dirty="0" smtClean="0">
                <a:solidFill>
                  <a:schemeClr val="tx1"/>
                </a:solidFill>
              </a:rPr>
              <a:t>Pracovní listy </a:t>
            </a:r>
            <a:r>
              <a:rPr lang="cs-CZ" sz="1400" dirty="0">
                <a:solidFill>
                  <a:schemeClr val="tx1"/>
                </a:solidFill>
              </a:rPr>
              <a:t>lze použít i v tištěné podobě. Učební materiál je určen pro práci na interaktivní tabuli.</a:t>
            </a:r>
          </a:p>
          <a:p>
            <a:pPr lvl="0"/>
            <a:r>
              <a:rPr lang="cs-CZ" sz="1400" dirty="0"/>
              <a:t>Autor : </a:t>
            </a:r>
            <a:r>
              <a:rPr lang="cs-CZ" sz="1400" dirty="0" smtClean="0"/>
              <a:t>Jiří </a:t>
            </a:r>
            <a:r>
              <a:rPr lang="cs-CZ" sz="1400" dirty="0"/>
              <a:t>Toman</a:t>
            </a:r>
          </a:p>
          <a:p>
            <a:pPr lvl="0"/>
            <a:r>
              <a:rPr lang="cs-CZ" sz="1400" dirty="0"/>
              <a:t>Jazyk : čeština</a:t>
            </a:r>
          </a:p>
          <a:p>
            <a:pPr lvl="0"/>
            <a:r>
              <a:rPr lang="cs-CZ" sz="1400" dirty="0">
                <a:solidFill>
                  <a:schemeClr val="tx1"/>
                </a:solidFill>
              </a:rPr>
              <a:t>Očekávaný výstup : žáci </a:t>
            </a:r>
            <a:r>
              <a:rPr lang="cs-CZ" sz="1400" dirty="0" smtClean="0">
                <a:solidFill>
                  <a:schemeClr val="tx1"/>
                </a:solidFill>
              </a:rPr>
              <a:t>si procvičí formou doplňovaček znalosti získané z učiva v předchozích hodinách. </a:t>
            </a:r>
            <a:endParaRPr lang="cs-CZ" sz="1400" dirty="0">
              <a:solidFill>
                <a:schemeClr val="tx1"/>
              </a:solidFill>
            </a:endParaRPr>
          </a:p>
          <a:p>
            <a:pPr lvl="0"/>
            <a:r>
              <a:rPr lang="cs-CZ" sz="1400" dirty="0"/>
              <a:t>Speciální potřeby : </a:t>
            </a:r>
            <a:r>
              <a:rPr lang="cs-CZ" sz="1400" dirty="0" smtClean="0"/>
              <a:t>Tabulky</a:t>
            </a:r>
            <a:endParaRPr lang="cs-CZ" sz="1400" dirty="0"/>
          </a:p>
          <a:p>
            <a:pPr lvl="0"/>
            <a:r>
              <a:rPr lang="cs-CZ" sz="1400" dirty="0"/>
              <a:t>Druh učebního materiálu : prezentace a pracovní list</a:t>
            </a:r>
          </a:p>
          <a:p>
            <a:pPr lvl="0"/>
            <a:r>
              <a:rPr lang="cs-CZ" sz="1400" dirty="0"/>
              <a:t>Cílová skupina : žák</a:t>
            </a:r>
          </a:p>
          <a:p>
            <a:pPr lvl="0"/>
            <a:r>
              <a:rPr lang="cs-CZ" sz="1400" dirty="0"/>
              <a:t>Stupeň a </a:t>
            </a:r>
            <a:r>
              <a:rPr lang="cs-CZ" sz="1400" dirty="0" smtClean="0"/>
              <a:t>typ </a:t>
            </a:r>
            <a:r>
              <a:rPr lang="cs-CZ" sz="1400" dirty="0"/>
              <a:t>vzdělávání : základní vzdělávání 2. stupeň </a:t>
            </a:r>
            <a:r>
              <a:rPr lang="cs-CZ" sz="1400" dirty="0"/>
              <a:t>1</a:t>
            </a:r>
            <a:r>
              <a:rPr lang="cs-CZ" sz="1400" dirty="0" smtClean="0"/>
              <a:t>.období</a:t>
            </a:r>
            <a:r>
              <a:rPr lang="cs-CZ" sz="1400" dirty="0"/>
              <a:t>, věková skupina : </a:t>
            </a:r>
            <a:r>
              <a:rPr lang="cs-CZ" sz="1400" dirty="0" smtClean="0"/>
              <a:t>13- 14 </a:t>
            </a:r>
            <a:r>
              <a:rPr lang="cs-CZ" sz="1400" dirty="0" smtClean="0"/>
              <a:t>let</a:t>
            </a:r>
          </a:p>
          <a:p>
            <a:pPr lvl="0"/>
            <a:r>
              <a:rPr lang="cs-CZ" sz="1400" dirty="0" smtClean="0"/>
              <a:t>Žáci reagovali a pracovali dle očekávání.             </a:t>
            </a:r>
            <a:endParaRPr lang="cs-CZ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778060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2400" dirty="0" smtClean="0">
                <a:solidFill>
                  <a:srgbClr val="2323DC"/>
                </a:solidFill>
                <a:latin typeface="Arial" pitchFamily="18"/>
              </a:rPr>
              <a:t> Doplňovačka 8.1 </a:t>
            </a:r>
            <a:br>
              <a:rPr lang="cs-CZ" sz="2400" dirty="0" smtClean="0">
                <a:solidFill>
                  <a:srgbClr val="2323DC"/>
                </a:solidFill>
                <a:latin typeface="Arial" pitchFamily="18"/>
              </a:rPr>
            </a:br>
            <a:r>
              <a:rPr lang="cs-CZ" sz="2400" dirty="0" smtClean="0">
                <a:solidFill>
                  <a:schemeClr val="tx1"/>
                </a:solidFill>
                <a:latin typeface="Arial" pitchFamily="18"/>
              </a:rPr>
              <a:t>Tajenka: Druh energie</a:t>
            </a:r>
            <a:endParaRPr lang="cs-CZ" sz="2400" dirty="0">
              <a:solidFill>
                <a:schemeClr val="tx1"/>
              </a:solidFill>
              <a:latin typeface="Arial" pitchFamily="18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79512" y="1124744"/>
            <a:ext cx="8856984" cy="5544616"/>
          </a:xfrm>
        </p:spPr>
        <p:txBody>
          <a:bodyPr/>
          <a:lstStyle/>
          <a:p>
            <a:pPr>
              <a:lnSpc>
                <a:spcPct val="40000"/>
              </a:lnSpc>
              <a:buNone/>
            </a:pPr>
            <a:r>
              <a:rPr lang="cs-CZ" dirty="0" smtClean="0"/>
              <a:t>                                     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1. Název fyzikální veličiny, kterou značíme P.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2. Tisícinásobek základní jednotky práce.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3.  Jak je velká polohová energie tělesa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     ve výšce 0 m.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4.  Pohybují-li se dvě tělesa stejnou rychlostí,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má těleso o menší hmotnosti …..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pohybovou energii. 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5. Příjmení angl. inženýra, který v r. 1769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    zdokonalil parní stroj.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6. Součet pohybové energie částic tělesa a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   vzájemné polohové energie částic tělesa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    </a:t>
            </a:r>
            <a:r>
              <a:rPr lang="cs-CZ" sz="1700" dirty="0"/>
              <a:t>se nazývá ……. energie tělesa</a:t>
            </a:r>
            <a:r>
              <a:rPr lang="cs-CZ" sz="1700" dirty="0" smtClean="0"/>
              <a:t>.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7. Jakou fyzikální veličinu vypočítám po </a:t>
            </a:r>
            <a:r>
              <a:rPr lang="cs-CZ" sz="1700" dirty="0" err="1" smtClean="0"/>
              <a:t>vyná</a:t>
            </a:r>
            <a:r>
              <a:rPr lang="cs-CZ" sz="1700" dirty="0" smtClean="0"/>
              <a:t>-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    </a:t>
            </a:r>
            <a:r>
              <a:rPr lang="cs-CZ" sz="1700" dirty="0" err="1" smtClean="0"/>
              <a:t>sobení</a:t>
            </a:r>
            <a:r>
              <a:rPr lang="cs-CZ" sz="1700" dirty="0" smtClean="0"/>
              <a:t> stálého výkonu ve </a:t>
            </a:r>
            <a:r>
              <a:rPr lang="cs-CZ" sz="1700" dirty="0"/>
              <a:t>w</a:t>
            </a:r>
            <a:r>
              <a:rPr lang="cs-CZ" sz="1700" dirty="0" smtClean="0"/>
              <a:t>attech časem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    v sekundách ?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8. Zařízení, které vznikne spojením pevné a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   volné kladky.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9. Název fyzikální veličiny, kterou značíme </a:t>
            </a:r>
            <a:r>
              <a:rPr lang="cs-CZ" sz="1700" i="1" dirty="0" smtClean="0"/>
              <a:t>s.</a:t>
            </a:r>
          </a:p>
          <a:p>
            <a:pPr>
              <a:lnSpc>
                <a:spcPct val="40000"/>
              </a:lnSpc>
              <a:buNone/>
            </a:pPr>
            <a:endParaRPr lang="cs-CZ" sz="1700" dirty="0" smtClean="0"/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   </a:t>
            </a:r>
          </a:p>
          <a:p>
            <a:pPr>
              <a:lnSpc>
                <a:spcPct val="40000"/>
              </a:lnSpc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         </a:t>
            </a:r>
            <a:endParaRPr lang="cs-CZ" sz="18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6878668"/>
              </p:ext>
            </p:extLst>
          </p:nvPr>
        </p:nvGraphicFramePr>
        <p:xfrm>
          <a:off x="179512" y="1484784"/>
          <a:ext cx="4201342" cy="4525965"/>
        </p:xfrm>
        <a:graphic>
          <a:graphicData uri="http://schemas.openxmlformats.org/drawingml/2006/table">
            <a:tbl>
              <a:tblPr/>
              <a:tblGrid>
                <a:gridCol w="299336"/>
                <a:gridCol w="257590"/>
                <a:gridCol w="299336"/>
                <a:gridCol w="299336"/>
                <a:gridCol w="299336"/>
                <a:gridCol w="329270"/>
                <a:gridCol w="276886"/>
                <a:gridCol w="321786"/>
                <a:gridCol w="299336"/>
                <a:gridCol w="299336"/>
                <a:gridCol w="299336"/>
                <a:gridCol w="299336"/>
                <a:gridCol w="299336"/>
                <a:gridCol w="321786"/>
              </a:tblGrid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1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2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3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4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5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6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7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8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9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11071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778060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2400" dirty="0" smtClean="0">
                <a:solidFill>
                  <a:srgbClr val="2323DC"/>
                </a:solidFill>
                <a:latin typeface="Arial" pitchFamily="18"/>
              </a:rPr>
              <a:t> Doplňovačka 8.1 </a:t>
            </a:r>
            <a:r>
              <a:rPr lang="cs-CZ" sz="2400" dirty="0" smtClean="0">
                <a:solidFill>
                  <a:srgbClr val="FF0000"/>
                </a:solidFill>
                <a:latin typeface="Arial" pitchFamily="18"/>
              </a:rPr>
              <a:t>- řešení</a:t>
            </a:r>
            <a:r>
              <a:rPr lang="cs-CZ" sz="2400" dirty="0" smtClean="0">
                <a:solidFill>
                  <a:srgbClr val="2323DC"/>
                </a:solidFill>
                <a:latin typeface="Arial" pitchFamily="18"/>
              </a:rPr>
              <a:t/>
            </a:r>
            <a:br>
              <a:rPr lang="cs-CZ" sz="2400" dirty="0" smtClean="0">
                <a:solidFill>
                  <a:srgbClr val="2323DC"/>
                </a:solidFill>
                <a:latin typeface="Arial" pitchFamily="18"/>
              </a:rPr>
            </a:br>
            <a:r>
              <a:rPr lang="cs-CZ" sz="2400" dirty="0" smtClean="0">
                <a:solidFill>
                  <a:schemeClr val="tx1"/>
                </a:solidFill>
                <a:latin typeface="Arial" pitchFamily="18"/>
              </a:rPr>
              <a:t>Tajenka: Druh energie</a:t>
            </a:r>
            <a:endParaRPr lang="cs-CZ" sz="2400" dirty="0">
              <a:solidFill>
                <a:schemeClr val="tx1"/>
              </a:solidFill>
              <a:latin typeface="Arial" pitchFamily="18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79512" y="1124744"/>
            <a:ext cx="8856984" cy="5544616"/>
          </a:xfrm>
        </p:spPr>
        <p:txBody>
          <a:bodyPr/>
          <a:lstStyle/>
          <a:p>
            <a:pPr>
              <a:lnSpc>
                <a:spcPct val="40000"/>
              </a:lnSpc>
              <a:buNone/>
            </a:pPr>
            <a:r>
              <a:rPr lang="cs-CZ" dirty="0" smtClean="0"/>
              <a:t>                                     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1. Název fyzikální veličiny, kterou značíme P.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2. Tisícinásobek základní jednotky práce.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3.  Jak je velká polohová energie tělesa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     ve výšce 0 m.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4.  Pohybují-li se dvě tělesa stejnou rychlostí,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má těleso o menší hmotnosti …..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pohybovou energii. 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5. Příjmení angl. inženýra, který v r. 1769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    zdokonalil parní stroj.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6. Součet pohybové energie částic tělesa a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   vzájemné polohové energie částic tělesa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    </a:t>
            </a:r>
            <a:r>
              <a:rPr lang="cs-CZ" sz="1700" dirty="0"/>
              <a:t>se nazývá ……. energie tělesa</a:t>
            </a:r>
            <a:r>
              <a:rPr lang="cs-CZ" sz="1700" dirty="0" smtClean="0"/>
              <a:t>.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7. Jakou fyzikální veličinu vypočítám po </a:t>
            </a:r>
            <a:r>
              <a:rPr lang="cs-CZ" sz="1700" dirty="0" err="1" smtClean="0"/>
              <a:t>vyná</a:t>
            </a:r>
            <a:r>
              <a:rPr lang="cs-CZ" sz="1700" dirty="0" smtClean="0"/>
              <a:t>-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    </a:t>
            </a:r>
            <a:r>
              <a:rPr lang="cs-CZ" sz="1700" dirty="0" err="1" smtClean="0"/>
              <a:t>sobení</a:t>
            </a:r>
            <a:r>
              <a:rPr lang="cs-CZ" sz="1700" dirty="0" smtClean="0"/>
              <a:t> stálého výkonu ve </a:t>
            </a:r>
            <a:r>
              <a:rPr lang="cs-CZ" sz="1700" dirty="0"/>
              <a:t>w</a:t>
            </a:r>
            <a:r>
              <a:rPr lang="cs-CZ" sz="1700" dirty="0" smtClean="0"/>
              <a:t>attech časem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    v sekundách ?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8. Zařízení, které vznikne spojením pevné a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   volné kladky.</a:t>
            </a:r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9. Název fyzikální veličiny, kterou značíme </a:t>
            </a:r>
            <a:r>
              <a:rPr lang="cs-CZ" sz="1700" i="1" dirty="0" smtClean="0"/>
              <a:t>s.</a:t>
            </a:r>
          </a:p>
          <a:p>
            <a:pPr>
              <a:lnSpc>
                <a:spcPct val="40000"/>
              </a:lnSpc>
              <a:buNone/>
            </a:pPr>
            <a:endParaRPr lang="cs-CZ" sz="1700" dirty="0" smtClean="0"/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   </a:t>
            </a:r>
          </a:p>
          <a:p>
            <a:pPr>
              <a:lnSpc>
                <a:spcPct val="40000"/>
              </a:lnSpc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         </a:t>
            </a:r>
            <a:endParaRPr lang="cs-CZ" sz="18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3685601"/>
              </p:ext>
            </p:extLst>
          </p:nvPr>
        </p:nvGraphicFramePr>
        <p:xfrm>
          <a:off x="179512" y="1484784"/>
          <a:ext cx="4201342" cy="4525965"/>
        </p:xfrm>
        <a:graphic>
          <a:graphicData uri="http://schemas.openxmlformats.org/drawingml/2006/table">
            <a:tbl>
              <a:tblPr/>
              <a:tblGrid>
                <a:gridCol w="299336"/>
                <a:gridCol w="257590"/>
                <a:gridCol w="299336"/>
                <a:gridCol w="299336"/>
                <a:gridCol w="299336"/>
                <a:gridCol w="329270"/>
                <a:gridCol w="276886"/>
                <a:gridCol w="321786"/>
                <a:gridCol w="299336"/>
                <a:gridCol w="299336"/>
                <a:gridCol w="299336"/>
                <a:gridCol w="299336"/>
                <a:gridCol w="299336"/>
                <a:gridCol w="321786"/>
              </a:tblGrid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1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V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Ý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K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2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K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I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L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J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U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L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E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3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U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L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V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Á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4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M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E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Š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Í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5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W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6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V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I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Ř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Í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7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P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R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Á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C 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I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8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K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L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D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K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S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R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J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9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D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R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Á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H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778060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2400" dirty="0" smtClean="0">
                <a:solidFill>
                  <a:srgbClr val="2323DC"/>
                </a:solidFill>
                <a:latin typeface="Arial" pitchFamily="18"/>
              </a:rPr>
              <a:t> Doplňovačka 8.2 </a:t>
            </a:r>
            <a:br>
              <a:rPr lang="cs-CZ" sz="2400" dirty="0" smtClean="0">
                <a:solidFill>
                  <a:srgbClr val="2323DC"/>
                </a:solidFill>
                <a:latin typeface="Arial" pitchFamily="18"/>
              </a:rPr>
            </a:br>
            <a:r>
              <a:rPr lang="cs-CZ" sz="2400" dirty="0" smtClean="0">
                <a:solidFill>
                  <a:schemeClr val="tx1"/>
                </a:solidFill>
                <a:latin typeface="Arial" pitchFamily="18"/>
              </a:rPr>
              <a:t>Tajenka: Způsob, kterým se šíří teplo v kapalinách</a:t>
            </a:r>
            <a:endParaRPr lang="cs-CZ" sz="2400" dirty="0">
              <a:solidFill>
                <a:schemeClr val="tx1"/>
              </a:solidFill>
              <a:latin typeface="Arial" pitchFamily="18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79512" y="1124744"/>
            <a:ext cx="8856984" cy="5544616"/>
          </a:xfrm>
        </p:spPr>
        <p:txBody>
          <a:bodyPr/>
          <a:lstStyle/>
          <a:p>
            <a:pPr>
              <a:lnSpc>
                <a:spcPct val="40000"/>
              </a:lnSpc>
              <a:buNone/>
            </a:pPr>
            <a:r>
              <a:rPr lang="cs-CZ" dirty="0" smtClean="0"/>
              <a:t>                                     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1. Měřidlo teploty.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2. Nádoba používaná pro uchování horkých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    nápojů nebo zmrzliny.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3. Vakuum, vata, peří, srst jsou tepelné ……..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4. Základní fyzikální jednotka tepla.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5. Kovy jsou tepelné …… .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6. Zvýšíme-li teplotu tělesa, …… se jeho 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    vnitřní energie.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7. Kov s měrnou tepelnou kapacitou 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0,385 </a:t>
            </a:r>
            <a:r>
              <a:rPr lang="cs-CZ" sz="1700" dirty="0" err="1" smtClean="0"/>
              <a:t>kJ</a:t>
            </a:r>
            <a:r>
              <a:rPr lang="cs-CZ" sz="1700" dirty="0" smtClean="0"/>
              <a:t>/</a:t>
            </a:r>
            <a:r>
              <a:rPr lang="cs-CZ" sz="1700" dirty="0" err="1" smtClean="0"/>
              <a:t>kg.°C</a:t>
            </a:r>
            <a:r>
              <a:rPr lang="cs-CZ" sz="1700" dirty="0" smtClean="0"/>
              <a:t> (vyhledej v tabulkách).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8. Součást směšovacího kalorimetru. 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9. Název fyzikální veličiny, kterou značíme </a:t>
            </a:r>
            <a:r>
              <a:rPr lang="cs-CZ" sz="1700" i="1" dirty="0" smtClean="0"/>
              <a:t>m.</a:t>
            </a:r>
          </a:p>
          <a:p>
            <a:pPr>
              <a:lnSpc>
                <a:spcPct val="40000"/>
              </a:lnSpc>
              <a:buNone/>
            </a:pPr>
            <a:endParaRPr lang="cs-CZ" sz="1700" i="1" dirty="0" smtClean="0"/>
          </a:p>
          <a:p>
            <a:pPr>
              <a:lnSpc>
                <a:spcPct val="40000"/>
              </a:lnSpc>
              <a:buNone/>
            </a:pPr>
            <a:endParaRPr lang="cs-CZ" sz="1700" dirty="0" smtClean="0"/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   </a:t>
            </a:r>
          </a:p>
          <a:p>
            <a:pPr>
              <a:lnSpc>
                <a:spcPct val="40000"/>
              </a:lnSpc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         </a:t>
            </a:r>
            <a:endParaRPr lang="cs-CZ" sz="18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314295"/>
              </p:ext>
            </p:extLst>
          </p:nvPr>
        </p:nvGraphicFramePr>
        <p:xfrm>
          <a:off x="539552" y="1484784"/>
          <a:ext cx="3744417" cy="4608513"/>
        </p:xfrm>
        <a:graphic>
          <a:graphicData uri="http://schemas.openxmlformats.org/drawingml/2006/table">
            <a:tbl>
              <a:tblPr/>
              <a:tblGrid>
                <a:gridCol w="331180"/>
                <a:gridCol w="367305"/>
                <a:gridCol w="331180"/>
                <a:gridCol w="331180"/>
                <a:gridCol w="331180"/>
                <a:gridCol w="459022"/>
                <a:gridCol w="318674"/>
                <a:gridCol w="318674"/>
                <a:gridCol w="318674"/>
                <a:gridCol w="318674"/>
                <a:gridCol w="318674"/>
              </a:tblGrid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1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2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3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4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5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6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7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8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9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50488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778060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2400" dirty="0" smtClean="0">
                <a:solidFill>
                  <a:srgbClr val="2323DC"/>
                </a:solidFill>
                <a:latin typeface="Arial" pitchFamily="18"/>
              </a:rPr>
              <a:t> Doplňovačka 8.2 </a:t>
            </a:r>
            <a:r>
              <a:rPr lang="cs-CZ" sz="2400" dirty="0" smtClean="0">
                <a:solidFill>
                  <a:srgbClr val="FF0000"/>
                </a:solidFill>
                <a:latin typeface="Arial" pitchFamily="18"/>
              </a:rPr>
              <a:t>- řešení</a:t>
            </a:r>
            <a:r>
              <a:rPr lang="cs-CZ" sz="2400" dirty="0" smtClean="0">
                <a:solidFill>
                  <a:srgbClr val="2323DC"/>
                </a:solidFill>
                <a:latin typeface="Arial" pitchFamily="18"/>
              </a:rPr>
              <a:t/>
            </a:r>
            <a:br>
              <a:rPr lang="cs-CZ" sz="2400" dirty="0" smtClean="0">
                <a:solidFill>
                  <a:srgbClr val="2323DC"/>
                </a:solidFill>
                <a:latin typeface="Arial" pitchFamily="18"/>
              </a:rPr>
            </a:br>
            <a:r>
              <a:rPr lang="cs-CZ" sz="2400" dirty="0" smtClean="0">
                <a:solidFill>
                  <a:schemeClr val="tx1"/>
                </a:solidFill>
                <a:latin typeface="Arial" pitchFamily="18"/>
              </a:rPr>
              <a:t>Tajenka: Způsob, kterým se šíří teplo v kapalinách</a:t>
            </a:r>
            <a:endParaRPr lang="cs-CZ" sz="2400" dirty="0">
              <a:solidFill>
                <a:schemeClr val="tx1"/>
              </a:solidFill>
              <a:latin typeface="Arial" pitchFamily="18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79512" y="1124744"/>
            <a:ext cx="8856984" cy="5544616"/>
          </a:xfrm>
        </p:spPr>
        <p:txBody>
          <a:bodyPr/>
          <a:lstStyle/>
          <a:p>
            <a:pPr>
              <a:lnSpc>
                <a:spcPct val="40000"/>
              </a:lnSpc>
              <a:buNone/>
            </a:pPr>
            <a:r>
              <a:rPr lang="cs-CZ" dirty="0" smtClean="0"/>
              <a:t>                                     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1. Měřidlo teploty.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2. Nádoba používaná pro uchování horkých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    nápojů nebo zmrzliny.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3. Vakuum, vata, peří, srst jsou tepelné ……..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4. Základní fyzikální jednotka tepla.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5. Kovy jsou tepelné …… .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6. Zvýšíme-li teplotu tělesa, …… se jeho 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    vnitřní energie.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7. Kov s měrnou tepelnou kapacitou 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0,385 </a:t>
            </a:r>
            <a:r>
              <a:rPr lang="cs-CZ" sz="1700" dirty="0" err="1" smtClean="0"/>
              <a:t>kJ</a:t>
            </a:r>
            <a:r>
              <a:rPr lang="cs-CZ" sz="1700" dirty="0" smtClean="0"/>
              <a:t>/</a:t>
            </a:r>
            <a:r>
              <a:rPr lang="cs-CZ" sz="1700" dirty="0" err="1" smtClean="0"/>
              <a:t>kg.°C</a:t>
            </a:r>
            <a:r>
              <a:rPr lang="cs-CZ" sz="1700" dirty="0" smtClean="0"/>
              <a:t> (vyhledej v tabulkách).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8. Součást směšovacího kalorimetru. 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9. Název fyzikální veličiny, kterou značíme </a:t>
            </a:r>
            <a:r>
              <a:rPr lang="cs-CZ" sz="1700" i="1" dirty="0" smtClean="0"/>
              <a:t>m.</a:t>
            </a:r>
          </a:p>
          <a:p>
            <a:pPr>
              <a:lnSpc>
                <a:spcPct val="40000"/>
              </a:lnSpc>
              <a:buNone/>
            </a:pPr>
            <a:endParaRPr lang="cs-CZ" sz="1700" i="1" dirty="0" smtClean="0"/>
          </a:p>
          <a:p>
            <a:pPr>
              <a:lnSpc>
                <a:spcPct val="40000"/>
              </a:lnSpc>
              <a:buNone/>
            </a:pPr>
            <a:endParaRPr lang="cs-CZ" sz="1700" dirty="0" smtClean="0"/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   </a:t>
            </a:r>
          </a:p>
          <a:p>
            <a:pPr>
              <a:lnSpc>
                <a:spcPct val="40000"/>
              </a:lnSpc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         </a:t>
            </a:r>
            <a:endParaRPr lang="cs-CZ" sz="18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887964"/>
              </p:ext>
            </p:extLst>
          </p:nvPr>
        </p:nvGraphicFramePr>
        <p:xfrm>
          <a:off x="539552" y="1484784"/>
          <a:ext cx="3744417" cy="4608513"/>
        </p:xfrm>
        <a:graphic>
          <a:graphicData uri="http://schemas.openxmlformats.org/drawingml/2006/table">
            <a:tbl>
              <a:tblPr/>
              <a:tblGrid>
                <a:gridCol w="331180"/>
                <a:gridCol w="367305"/>
                <a:gridCol w="331180"/>
                <a:gridCol w="331180"/>
                <a:gridCol w="331180"/>
                <a:gridCol w="459022"/>
                <a:gridCol w="318674"/>
                <a:gridCol w="318674"/>
                <a:gridCol w="318674"/>
                <a:gridCol w="318674"/>
                <a:gridCol w="318674"/>
              </a:tblGrid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1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E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P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L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M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Ě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R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2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E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R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M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S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K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3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I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Z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L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Y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4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J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U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L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E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5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V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D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I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Č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E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6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Z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V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Ě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Š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Í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7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Z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I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E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K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8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M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Í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CH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D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L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2057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9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H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M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S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T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82864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778060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2400" dirty="0" smtClean="0">
                <a:solidFill>
                  <a:srgbClr val="2323DC"/>
                </a:solidFill>
                <a:latin typeface="Arial" pitchFamily="18"/>
              </a:rPr>
              <a:t> Doplňovačka </a:t>
            </a:r>
            <a:r>
              <a:rPr lang="cs-CZ" sz="2400" dirty="0" smtClean="0">
                <a:solidFill>
                  <a:srgbClr val="2323DC"/>
                </a:solidFill>
                <a:latin typeface="Arial" pitchFamily="18"/>
              </a:rPr>
              <a:t>8.3 </a:t>
            </a:r>
            <a:r>
              <a:rPr lang="cs-CZ" sz="2400" dirty="0" smtClean="0">
                <a:solidFill>
                  <a:srgbClr val="FF0000"/>
                </a:solidFill>
                <a:latin typeface="Arial" pitchFamily="18"/>
              </a:rPr>
              <a:t>- řešení</a:t>
            </a:r>
            <a:r>
              <a:rPr lang="cs-CZ" sz="2400" dirty="0" smtClean="0">
                <a:solidFill>
                  <a:srgbClr val="2323DC"/>
                </a:solidFill>
                <a:latin typeface="Arial" pitchFamily="18"/>
              </a:rPr>
              <a:t/>
            </a:r>
            <a:br>
              <a:rPr lang="cs-CZ" sz="2400" dirty="0" smtClean="0">
                <a:solidFill>
                  <a:srgbClr val="2323DC"/>
                </a:solidFill>
                <a:latin typeface="Arial" pitchFamily="18"/>
              </a:rPr>
            </a:br>
            <a:r>
              <a:rPr lang="cs-CZ" sz="2400" dirty="0" smtClean="0">
                <a:solidFill>
                  <a:schemeClr val="tx1"/>
                </a:solidFill>
                <a:latin typeface="Arial" pitchFamily="18"/>
              </a:rPr>
              <a:t>Tajenka: </a:t>
            </a:r>
            <a:r>
              <a:rPr lang="cs-CZ" sz="2400" dirty="0" smtClean="0">
                <a:solidFill>
                  <a:schemeClr val="tx1"/>
                </a:solidFill>
                <a:latin typeface="Arial" pitchFamily="18"/>
              </a:rPr>
              <a:t>Změna skupenství</a:t>
            </a:r>
            <a:endParaRPr lang="cs-CZ" sz="2400" dirty="0">
              <a:solidFill>
                <a:schemeClr val="tx1"/>
              </a:solidFill>
              <a:latin typeface="Arial" pitchFamily="18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79512" y="1124744"/>
            <a:ext cx="8856984" cy="5544616"/>
          </a:xfrm>
        </p:spPr>
        <p:txBody>
          <a:bodyPr/>
          <a:lstStyle/>
          <a:p>
            <a:pPr>
              <a:lnSpc>
                <a:spcPct val="40000"/>
              </a:lnSpc>
              <a:buNone/>
            </a:pPr>
            <a:r>
              <a:rPr lang="cs-CZ" dirty="0" smtClean="0"/>
              <a:t>                                     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       </a:t>
            </a:r>
            <a:r>
              <a:rPr lang="cs-CZ" sz="1700" dirty="0" smtClean="0"/>
              <a:t>1. </a:t>
            </a:r>
            <a:r>
              <a:rPr lang="cs-CZ" sz="1700" dirty="0" smtClean="0"/>
              <a:t>Kov s teplotou varu 2210°C (vyhledej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    v tabulkách).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   </a:t>
            </a:r>
            <a:r>
              <a:rPr lang="cs-CZ" sz="1700" dirty="0" smtClean="0"/>
              <a:t>     2. Opak tání.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3. Při tuhnutí voda zvětšuje svůj ….. .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4. Děj, při kterém se vodní pára mění 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    na vodu.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5. Voda má největší hustotu při teplotě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 4°C. Jak se tato vlastnost vody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     nazývá ? 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</a:t>
            </a:r>
            <a:r>
              <a:rPr lang="cs-CZ" sz="1700" dirty="0"/>
              <a:t> </a:t>
            </a:r>
            <a:r>
              <a:rPr lang="cs-CZ" sz="1700" dirty="0" smtClean="0"/>
              <a:t>  6. Obecný název látky, jejíž tání probíhá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    v určitém teplotním rozmezí.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7. Děj, při němž se kapalina vypařuje</a:t>
            </a:r>
            <a:endParaRPr lang="cs-CZ" sz="1700" i="1" dirty="0" smtClean="0"/>
          </a:p>
          <a:p>
            <a:pPr>
              <a:lnSpc>
                <a:spcPct val="40000"/>
              </a:lnSpc>
              <a:buNone/>
            </a:pPr>
            <a:r>
              <a:rPr lang="cs-CZ" sz="1700" i="1" dirty="0" smtClean="0"/>
              <a:t>                                                                                 </a:t>
            </a:r>
            <a:r>
              <a:rPr lang="cs-CZ" sz="1700" dirty="0" smtClean="0"/>
              <a:t>nejen na povrchu, ale i uvnitř kapaliny.</a:t>
            </a:r>
            <a:endParaRPr lang="cs-CZ" sz="1700" dirty="0" smtClean="0"/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       8. Kov s měrným skupenským teplem</a:t>
            </a:r>
            <a:endParaRPr lang="cs-CZ" sz="1700" dirty="0" smtClean="0"/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   </a:t>
            </a:r>
            <a:r>
              <a:rPr lang="cs-CZ" sz="1700" dirty="0" smtClean="0"/>
              <a:t>       tání 59,6 </a:t>
            </a:r>
            <a:r>
              <a:rPr lang="cs-CZ" sz="1700" dirty="0" err="1" smtClean="0"/>
              <a:t>kJ</a:t>
            </a:r>
            <a:r>
              <a:rPr lang="cs-CZ" sz="1700" dirty="0" smtClean="0"/>
              <a:t>/kg. (vyhledej v tabulkách).</a:t>
            </a:r>
            <a:endParaRPr lang="cs-CZ" sz="1700" dirty="0" smtClean="0"/>
          </a:p>
          <a:p>
            <a:pPr>
              <a:lnSpc>
                <a:spcPct val="40000"/>
              </a:lnSpc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         </a:t>
            </a:r>
            <a:r>
              <a:rPr lang="cs-CZ" sz="1800" dirty="0" smtClean="0"/>
              <a:t>              9. Fyzikální veličina, kterou značíme </a:t>
            </a:r>
            <a:r>
              <a:rPr lang="cs-CZ" sz="1800" i="1" dirty="0" smtClean="0"/>
              <a:t>Q</a:t>
            </a:r>
            <a:r>
              <a:rPr lang="cs-CZ" sz="1800" dirty="0" smtClean="0"/>
              <a:t>.</a:t>
            </a:r>
            <a:endParaRPr lang="cs-CZ" sz="18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7396045"/>
              </p:ext>
            </p:extLst>
          </p:nvPr>
        </p:nvGraphicFramePr>
        <p:xfrm>
          <a:off x="251520" y="1412776"/>
          <a:ext cx="4525659" cy="4525965"/>
        </p:xfrm>
        <a:graphic>
          <a:graphicData uri="http://schemas.openxmlformats.org/drawingml/2006/table">
            <a:tbl>
              <a:tblPr/>
              <a:tblGrid>
                <a:gridCol w="299336"/>
                <a:gridCol w="237671"/>
                <a:gridCol w="299336"/>
                <a:gridCol w="299336"/>
                <a:gridCol w="299336"/>
                <a:gridCol w="314303"/>
                <a:gridCol w="314303"/>
                <a:gridCol w="321786"/>
                <a:gridCol w="299336"/>
                <a:gridCol w="299336"/>
                <a:gridCol w="299336"/>
                <a:gridCol w="299336"/>
                <a:gridCol w="299336"/>
                <a:gridCol w="321786"/>
                <a:gridCol w="321786"/>
              </a:tblGrid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1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S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Ř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Í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B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R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O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2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U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H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U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Í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3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B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J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E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M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4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K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P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L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Ě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Í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5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M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Á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L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I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E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6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M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R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F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Í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7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V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R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8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C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Í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9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E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P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L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32184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778060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2400" dirty="0" smtClean="0">
                <a:solidFill>
                  <a:srgbClr val="2323DC"/>
                </a:solidFill>
                <a:latin typeface="Arial" pitchFamily="18"/>
              </a:rPr>
              <a:t> Doplňovačka </a:t>
            </a:r>
            <a:r>
              <a:rPr lang="cs-CZ" sz="2400" dirty="0" smtClean="0">
                <a:solidFill>
                  <a:srgbClr val="2323DC"/>
                </a:solidFill>
                <a:latin typeface="Arial" pitchFamily="18"/>
              </a:rPr>
              <a:t>8.3 </a:t>
            </a:r>
            <a:r>
              <a:rPr lang="cs-CZ" sz="2400" dirty="0" smtClean="0">
                <a:solidFill>
                  <a:srgbClr val="2323DC"/>
                </a:solidFill>
                <a:latin typeface="Arial" pitchFamily="18"/>
              </a:rPr>
              <a:t/>
            </a:r>
            <a:br>
              <a:rPr lang="cs-CZ" sz="2400" dirty="0" smtClean="0">
                <a:solidFill>
                  <a:srgbClr val="2323DC"/>
                </a:solidFill>
                <a:latin typeface="Arial" pitchFamily="18"/>
              </a:rPr>
            </a:br>
            <a:r>
              <a:rPr lang="cs-CZ" sz="2400" dirty="0" smtClean="0">
                <a:solidFill>
                  <a:schemeClr val="tx1"/>
                </a:solidFill>
                <a:latin typeface="Arial" pitchFamily="18"/>
              </a:rPr>
              <a:t>Tajenka: </a:t>
            </a:r>
            <a:r>
              <a:rPr lang="cs-CZ" sz="2400" dirty="0" smtClean="0">
                <a:solidFill>
                  <a:schemeClr val="tx1"/>
                </a:solidFill>
                <a:latin typeface="Arial" pitchFamily="18"/>
              </a:rPr>
              <a:t>Změna skupenství</a:t>
            </a:r>
            <a:endParaRPr lang="cs-CZ" sz="2400" dirty="0">
              <a:solidFill>
                <a:schemeClr val="tx1"/>
              </a:solidFill>
              <a:latin typeface="Arial" pitchFamily="18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79512" y="1124744"/>
            <a:ext cx="8856984" cy="5544616"/>
          </a:xfrm>
        </p:spPr>
        <p:txBody>
          <a:bodyPr/>
          <a:lstStyle/>
          <a:p>
            <a:pPr>
              <a:lnSpc>
                <a:spcPct val="40000"/>
              </a:lnSpc>
              <a:buNone/>
            </a:pPr>
            <a:r>
              <a:rPr lang="cs-CZ" dirty="0" smtClean="0"/>
              <a:t>                                     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       </a:t>
            </a:r>
            <a:r>
              <a:rPr lang="cs-CZ" sz="1700" dirty="0" smtClean="0"/>
              <a:t>1. </a:t>
            </a:r>
            <a:r>
              <a:rPr lang="cs-CZ" sz="1700" dirty="0" smtClean="0"/>
              <a:t>Kov s teplotou varu 2210°C (vyhledej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    v tabulkách).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   </a:t>
            </a:r>
            <a:r>
              <a:rPr lang="cs-CZ" sz="1700" dirty="0" smtClean="0"/>
              <a:t>     2. Opak tání.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3. Při tuhnutí voda zvětšuje svůj ….. .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4. Děj, při kterém se vodní pára mění 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    na vodu.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5. Voda má největší hustotu při teplotě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 4°C. Jak se tato vlastnost vody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     nazývá ? 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</a:t>
            </a:r>
            <a:r>
              <a:rPr lang="cs-CZ" sz="1700" dirty="0"/>
              <a:t> </a:t>
            </a:r>
            <a:r>
              <a:rPr lang="cs-CZ" sz="1700" dirty="0" smtClean="0"/>
              <a:t>  6. Obecný název látky, jejíž tání probíhá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    v určitém teplotním rozmezí.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7. Děj, při němž se kapalina vypařuje</a:t>
            </a:r>
            <a:endParaRPr lang="cs-CZ" sz="1700" i="1" dirty="0" smtClean="0"/>
          </a:p>
          <a:p>
            <a:pPr>
              <a:lnSpc>
                <a:spcPct val="40000"/>
              </a:lnSpc>
              <a:buNone/>
            </a:pPr>
            <a:r>
              <a:rPr lang="cs-CZ" sz="1700" i="1" dirty="0" smtClean="0"/>
              <a:t>                                                                                 </a:t>
            </a:r>
            <a:r>
              <a:rPr lang="cs-CZ" sz="1700" dirty="0" smtClean="0"/>
              <a:t>nejen na povrchu, ale i uvnitř kapaliny.</a:t>
            </a:r>
            <a:endParaRPr lang="cs-CZ" sz="1700" dirty="0" smtClean="0"/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       8. Kov s měrným skupenským teplem</a:t>
            </a:r>
            <a:endParaRPr lang="cs-CZ" sz="1700" dirty="0" smtClean="0"/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   </a:t>
            </a:r>
            <a:r>
              <a:rPr lang="cs-CZ" sz="1700" dirty="0" smtClean="0"/>
              <a:t>       tání 59,6 </a:t>
            </a:r>
            <a:r>
              <a:rPr lang="cs-CZ" sz="1700" dirty="0" err="1" smtClean="0"/>
              <a:t>kJ</a:t>
            </a:r>
            <a:r>
              <a:rPr lang="cs-CZ" sz="1700" dirty="0" smtClean="0"/>
              <a:t>/kg. (vyhledej v tabulkách).</a:t>
            </a:r>
            <a:endParaRPr lang="cs-CZ" sz="1700" dirty="0" smtClean="0"/>
          </a:p>
          <a:p>
            <a:pPr>
              <a:lnSpc>
                <a:spcPct val="40000"/>
              </a:lnSpc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         </a:t>
            </a:r>
            <a:r>
              <a:rPr lang="cs-CZ" sz="1800" dirty="0" smtClean="0"/>
              <a:t>              9. Fyzikální veličina, kterou značíme </a:t>
            </a:r>
            <a:r>
              <a:rPr lang="cs-CZ" sz="1800" i="1" dirty="0" smtClean="0"/>
              <a:t>Q</a:t>
            </a:r>
            <a:r>
              <a:rPr lang="cs-CZ" sz="1800" dirty="0" smtClean="0"/>
              <a:t>.</a:t>
            </a:r>
            <a:endParaRPr lang="cs-CZ" sz="18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729330"/>
              </p:ext>
            </p:extLst>
          </p:nvPr>
        </p:nvGraphicFramePr>
        <p:xfrm>
          <a:off x="251520" y="1412776"/>
          <a:ext cx="4525659" cy="4525965"/>
        </p:xfrm>
        <a:graphic>
          <a:graphicData uri="http://schemas.openxmlformats.org/drawingml/2006/table">
            <a:tbl>
              <a:tblPr/>
              <a:tblGrid>
                <a:gridCol w="299336"/>
                <a:gridCol w="237671"/>
                <a:gridCol w="299336"/>
                <a:gridCol w="299336"/>
                <a:gridCol w="299336"/>
                <a:gridCol w="314303"/>
                <a:gridCol w="314303"/>
                <a:gridCol w="321786"/>
                <a:gridCol w="299336"/>
                <a:gridCol w="299336"/>
                <a:gridCol w="299336"/>
                <a:gridCol w="299336"/>
                <a:gridCol w="299336"/>
                <a:gridCol w="321786"/>
                <a:gridCol w="321786"/>
              </a:tblGrid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1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2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3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4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5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6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7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8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9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42949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778060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2400" dirty="0" smtClean="0">
                <a:solidFill>
                  <a:srgbClr val="2323DC"/>
                </a:solidFill>
                <a:latin typeface="Arial" pitchFamily="18"/>
              </a:rPr>
              <a:t> Doplňovačka </a:t>
            </a:r>
            <a:r>
              <a:rPr lang="cs-CZ" sz="2400" dirty="0" smtClean="0">
                <a:solidFill>
                  <a:srgbClr val="2323DC"/>
                </a:solidFill>
                <a:latin typeface="Arial" pitchFamily="18"/>
              </a:rPr>
              <a:t>8.3 </a:t>
            </a:r>
            <a:r>
              <a:rPr lang="cs-CZ" sz="2400" dirty="0" smtClean="0">
                <a:solidFill>
                  <a:srgbClr val="FF0000"/>
                </a:solidFill>
                <a:latin typeface="Arial" pitchFamily="18"/>
              </a:rPr>
              <a:t>- řešení</a:t>
            </a:r>
            <a:r>
              <a:rPr lang="cs-CZ" sz="2400" dirty="0" smtClean="0">
                <a:solidFill>
                  <a:srgbClr val="2323DC"/>
                </a:solidFill>
                <a:latin typeface="Arial" pitchFamily="18"/>
              </a:rPr>
              <a:t/>
            </a:r>
            <a:br>
              <a:rPr lang="cs-CZ" sz="2400" dirty="0" smtClean="0">
                <a:solidFill>
                  <a:srgbClr val="2323DC"/>
                </a:solidFill>
                <a:latin typeface="Arial" pitchFamily="18"/>
              </a:rPr>
            </a:br>
            <a:r>
              <a:rPr lang="cs-CZ" sz="2400" dirty="0" smtClean="0">
                <a:solidFill>
                  <a:schemeClr val="tx1"/>
                </a:solidFill>
                <a:latin typeface="Arial" pitchFamily="18"/>
              </a:rPr>
              <a:t>Tajenka: </a:t>
            </a:r>
            <a:r>
              <a:rPr lang="cs-CZ" sz="2400" dirty="0" smtClean="0">
                <a:solidFill>
                  <a:schemeClr val="tx1"/>
                </a:solidFill>
                <a:latin typeface="Arial" pitchFamily="18"/>
              </a:rPr>
              <a:t>Změna skupenství</a:t>
            </a:r>
            <a:endParaRPr lang="cs-CZ" sz="2400" dirty="0">
              <a:solidFill>
                <a:schemeClr val="tx1"/>
              </a:solidFill>
              <a:latin typeface="Arial" pitchFamily="18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79512" y="1124744"/>
            <a:ext cx="8856984" cy="5544616"/>
          </a:xfrm>
        </p:spPr>
        <p:txBody>
          <a:bodyPr/>
          <a:lstStyle/>
          <a:p>
            <a:pPr>
              <a:lnSpc>
                <a:spcPct val="40000"/>
              </a:lnSpc>
              <a:buNone/>
            </a:pPr>
            <a:r>
              <a:rPr lang="cs-CZ" dirty="0" smtClean="0"/>
              <a:t>                                     </a:t>
            </a:r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       </a:t>
            </a:r>
            <a:r>
              <a:rPr lang="cs-CZ" sz="1700" dirty="0" smtClean="0"/>
              <a:t>1. </a:t>
            </a:r>
            <a:r>
              <a:rPr lang="cs-CZ" sz="1700" dirty="0" smtClean="0"/>
              <a:t>Kov s teplotou varu 2210°C (vyhledej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    v tabulkách).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   </a:t>
            </a:r>
            <a:r>
              <a:rPr lang="cs-CZ" sz="1700" dirty="0" smtClean="0"/>
              <a:t>     2. Opak tání.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3. Při tuhnutí voda zvětšuje svůj ….. .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4. Děj, při kterém se vodní pára mění 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    na vodu.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5. Voda má největší hustotu při teplotě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 4°C. Jak se tato vlastnost vody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     nazývá ? 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</a:t>
            </a:r>
            <a:r>
              <a:rPr lang="cs-CZ" sz="1700" dirty="0"/>
              <a:t> </a:t>
            </a:r>
            <a:r>
              <a:rPr lang="cs-CZ" sz="1700" dirty="0" smtClean="0"/>
              <a:t>  6. Obecný název látky, jejíž tání probíhá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    v určitém teplotním rozmezí.</a:t>
            </a:r>
            <a:endParaRPr lang="cs-CZ" sz="1700" dirty="0" smtClean="0"/>
          </a:p>
          <a:p>
            <a:pPr>
              <a:lnSpc>
                <a:spcPct val="60000"/>
              </a:lnSpc>
              <a:buNone/>
            </a:pPr>
            <a:r>
              <a:rPr lang="cs-CZ" sz="1700" dirty="0" smtClean="0"/>
              <a:t>                                                                     </a:t>
            </a:r>
            <a:r>
              <a:rPr lang="cs-CZ" sz="1700" dirty="0"/>
              <a:t> </a:t>
            </a:r>
            <a:r>
              <a:rPr lang="cs-CZ" sz="1700" dirty="0" smtClean="0"/>
              <a:t>       7. Děj, při němž se kapalina vypařuje</a:t>
            </a:r>
            <a:endParaRPr lang="cs-CZ" sz="1700" i="1" dirty="0" smtClean="0"/>
          </a:p>
          <a:p>
            <a:pPr>
              <a:lnSpc>
                <a:spcPct val="40000"/>
              </a:lnSpc>
              <a:buNone/>
            </a:pPr>
            <a:r>
              <a:rPr lang="cs-CZ" sz="1700" i="1" dirty="0" smtClean="0"/>
              <a:t>                                                                                 </a:t>
            </a:r>
            <a:r>
              <a:rPr lang="cs-CZ" sz="1700" dirty="0" smtClean="0"/>
              <a:t>nejen na povrchu, ale i uvnitř kapaliny.</a:t>
            </a:r>
            <a:endParaRPr lang="cs-CZ" sz="1700" dirty="0" smtClean="0"/>
          </a:p>
          <a:p>
            <a:pPr>
              <a:lnSpc>
                <a:spcPct val="40000"/>
              </a:lnSpc>
              <a:buNone/>
            </a:pPr>
            <a:r>
              <a:rPr lang="cs-CZ" sz="1700" dirty="0" smtClean="0"/>
              <a:t>                                                                            8. Kov s měrným skupenským teplem</a:t>
            </a:r>
            <a:endParaRPr lang="cs-CZ" sz="1700" dirty="0" smtClean="0"/>
          </a:p>
          <a:p>
            <a:pPr>
              <a:lnSpc>
                <a:spcPct val="40000"/>
              </a:lnSpc>
              <a:buNone/>
            </a:pPr>
            <a:r>
              <a:rPr lang="cs-CZ" sz="1700" dirty="0"/>
              <a:t> </a:t>
            </a:r>
            <a:r>
              <a:rPr lang="cs-CZ" sz="1700" dirty="0" smtClean="0"/>
              <a:t>                                                                        </a:t>
            </a:r>
            <a:r>
              <a:rPr lang="cs-CZ" sz="1700" dirty="0" smtClean="0"/>
              <a:t>       tání 59,6 </a:t>
            </a:r>
            <a:r>
              <a:rPr lang="cs-CZ" sz="1700" dirty="0" err="1" smtClean="0"/>
              <a:t>kJ</a:t>
            </a:r>
            <a:r>
              <a:rPr lang="cs-CZ" sz="1700" dirty="0" smtClean="0"/>
              <a:t>/kg. (vyhledej v tabulkách).</a:t>
            </a:r>
            <a:endParaRPr lang="cs-CZ" sz="1700" dirty="0" smtClean="0"/>
          </a:p>
          <a:p>
            <a:pPr>
              <a:lnSpc>
                <a:spcPct val="40000"/>
              </a:lnSpc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         </a:t>
            </a:r>
            <a:r>
              <a:rPr lang="cs-CZ" sz="1800" dirty="0" smtClean="0"/>
              <a:t>              9. Fyzikální veličina, kterou značíme </a:t>
            </a:r>
            <a:r>
              <a:rPr lang="cs-CZ" sz="1800" i="1" dirty="0" smtClean="0"/>
              <a:t>Q</a:t>
            </a:r>
            <a:r>
              <a:rPr lang="cs-CZ" sz="1800" dirty="0" smtClean="0"/>
              <a:t>.</a:t>
            </a:r>
            <a:endParaRPr lang="cs-CZ" sz="18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910594"/>
              </p:ext>
            </p:extLst>
          </p:nvPr>
        </p:nvGraphicFramePr>
        <p:xfrm>
          <a:off x="251520" y="1412776"/>
          <a:ext cx="4525659" cy="4525965"/>
        </p:xfrm>
        <a:graphic>
          <a:graphicData uri="http://schemas.openxmlformats.org/drawingml/2006/table">
            <a:tbl>
              <a:tblPr/>
              <a:tblGrid>
                <a:gridCol w="299336"/>
                <a:gridCol w="237671"/>
                <a:gridCol w="299336"/>
                <a:gridCol w="299336"/>
                <a:gridCol w="299336"/>
                <a:gridCol w="314303"/>
                <a:gridCol w="314303"/>
                <a:gridCol w="321786"/>
                <a:gridCol w="299336"/>
                <a:gridCol w="299336"/>
                <a:gridCol w="299336"/>
                <a:gridCol w="299336"/>
                <a:gridCol w="299336"/>
                <a:gridCol w="321786"/>
                <a:gridCol w="321786"/>
              </a:tblGrid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1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S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Ř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Í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B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R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O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2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U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H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U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>Í</a:t>
                      </a: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3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B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J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E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M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4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K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P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L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Ě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Í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5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M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Á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L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I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E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6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M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R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F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Í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7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V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A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R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8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C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Í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N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9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effectLst/>
                          <a:latin typeface="Arial"/>
                        </a:rPr>
                        <a:t/>
                      </a:r>
                      <a:br>
                        <a:rPr lang="cs-CZ" sz="1400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T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E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P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L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>O</a:t>
                      </a: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/>
                          <a:latin typeface="Arial"/>
                        </a:rPr>
                        <a:t/>
                      </a:r>
                      <a:br>
                        <a:rPr lang="cs-CZ" sz="1400" b="1">
                          <a:effectLst/>
                          <a:latin typeface="Arial"/>
                        </a:rPr>
                      </a:br>
                      <a:endParaRPr lang="cs-CZ" sz="140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400" b="1" dirty="0">
                          <a:effectLst/>
                          <a:latin typeface="Arial"/>
                        </a:rPr>
                      </a:br>
                      <a:endParaRPr lang="cs-CZ" sz="1400" dirty="0">
                        <a:effectLst/>
                        <a:latin typeface="Arial"/>
                      </a:endParaRPr>
                    </a:p>
                  </a:txBody>
                  <a:tcPr marL="71841" marR="71841" marT="35920" marB="35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42949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000" dirty="0" smtClean="0"/>
              <a:t>Doplňovačky jsou zpracovány dle jednotlivých kapitol</a:t>
            </a:r>
          </a:p>
          <a:p>
            <a:pPr>
              <a:buNone/>
            </a:pPr>
            <a:r>
              <a:rPr lang="cs-CZ" sz="2000" dirty="0" smtClean="0"/>
              <a:t>učebnice: Fyzika pro 8. ročník základní školy, </a:t>
            </a:r>
          </a:p>
          <a:p>
            <a:pPr>
              <a:buNone/>
            </a:pPr>
            <a:r>
              <a:rPr lang="cs-CZ" sz="2000" dirty="0" smtClean="0"/>
              <a:t>autor Jiří </a:t>
            </a:r>
            <a:r>
              <a:rPr lang="cs-CZ" sz="2000" dirty="0" err="1" smtClean="0"/>
              <a:t>Bohuněk</a:t>
            </a:r>
            <a:r>
              <a:rPr lang="cs-CZ" sz="2000" dirty="0" smtClean="0"/>
              <a:t> a kol., vydalo nakladatelství PROMETHEUS </a:t>
            </a:r>
          </a:p>
          <a:p>
            <a:pPr>
              <a:buNone/>
            </a:pPr>
            <a:r>
              <a:rPr lang="cs-CZ" sz="2000" dirty="0" smtClean="0"/>
              <a:t>v r. 2000.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5180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879</TotalTime>
  <Words>1419</Words>
  <Application>Microsoft Office PowerPoint</Application>
  <PresentationFormat>Předvádění na obrazovce (4:3)</PresentationFormat>
  <Paragraphs>729</Paragraphs>
  <Slides>10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 Doplňovačka 8.1  Tajenka: Druh energie</vt:lpstr>
      <vt:lpstr> Doplňovačka 8.1 - řešení Tajenka: Druh energie</vt:lpstr>
      <vt:lpstr> Doplňovačka 8.2  Tajenka: Způsob, kterým se šíří teplo v kapalinách</vt:lpstr>
      <vt:lpstr> Doplňovačka 8.2 - řešení Tajenka: Způsob, kterým se šíří teplo v kapalinách</vt:lpstr>
      <vt:lpstr> Doplňovačka 8.3 - řešení Tajenka: Změna skupenství</vt:lpstr>
      <vt:lpstr> Doplňovačka 8.3  Tajenka: Změna skupenství</vt:lpstr>
      <vt:lpstr> Doplňovačka 8.3 - řešení Tajenka: Změna skupenství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 A S</dc:title>
  <dc:creator>Škola</dc:creator>
  <cp:lastModifiedBy>Nedvědice</cp:lastModifiedBy>
  <cp:revision>78</cp:revision>
  <dcterms:created xsi:type="dcterms:W3CDTF">2012-06-01T22:10:47Z</dcterms:created>
  <dcterms:modified xsi:type="dcterms:W3CDTF">2013-04-30T13:13:02Z</dcterms:modified>
</cp:coreProperties>
</file>