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58" r:id="rId3"/>
    <p:sldId id="257" r:id="rId4"/>
    <p:sldId id="259" r:id="rId5"/>
    <p:sldId id="260" r:id="rId6"/>
    <p:sldId id="278" r:id="rId7"/>
    <p:sldId id="261" r:id="rId8"/>
    <p:sldId id="279" r:id="rId9"/>
  </p:sldIdLst>
  <p:sldSz cx="9144000" cy="6858000" type="screen4x3"/>
  <p:notesSz cx="6858000" cy="9144000"/>
  <p:defaultTextStyle>
    <a:defPPr>
      <a:defRPr lang="cs-CZ"/>
    </a:defPPr>
    <a:lvl1pPr algn="l" rtl="0" fontAlgn="base">
      <a:spcBef>
        <a:spcPct val="0"/>
      </a:spcBef>
      <a:spcAft>
        <a:spcPct val="0"/>
      </a:spcAft>
      <a:defRPr sz="1400" kern="1200">
        <a:solidFill>
          <a:schemeClr val="tx1"/>
        </a:solidFill>
        <a:latin typeface="Times New Roman" pitchFamily="18" charset="0"/>
        <a:ea typeface="+mn-ea"/>
        <a:cs typeface="+mn-cs"/>
      </a:defRPr>
    </a:lvl1pPr>
    <a:lvl2pPr marL="457200" algn="l" rtl="0" fontAlgn="base">
      <a:spcBef>
        <a:spcPct val="0"/>
      </a:spcBef>
      <a:spcAft>
        <a:spcPct val="0"/>
      </a:spcAft>
      <a:defRPr sz="1400" kern="1200">
        <a:solidFill>
          <a:schemeClr val="tx1"/>
        </a:solidFill>
        <a:latin typeface="Times New Roman" pitchFamily="18" charset="0"/>
        <a:ea typeface="+mn-ea"/>
        <a:cs typeface="+mn-cs"/>
      </a:defRPr>
    </a:lvl2pPr>
    <a:lvl3pPr marL="914400" algn="l" rtl="0" fontAlgn="base">
      <a:spcBef>
        <a:spcPct val="0"/>
      </a:spcBef>
      <a:spcAft>
        <a:spcPct val="0"/>
      </a:spcAft>
      <a:defRPr sz="1400" kern="1200">
        <a:solidFill>
          <a:schemeClr val="tx1"/>
        </a:solidFill>
        <a:latin typeface="Times New Roman" pitchFamily="18" charset="0"/>
        <a:ea typeface="+mn-ea"/>
        <a:cs typeface="+mn-cs"/>
      </a:defRPr>
    </a:lvl3pPr>
    <a:lvl4pPr marL="1371600" algn="l" rtl="0" fontAlgn="base">
      <a:spcBef>
        <a:spcPct val="0"/>
      </a:spcBef>
      <a:spcAft>
        <a:spcPct val="0"/>
      </a:spcAft>
      <a:defRPr sz="1400" kern="1200">
        <a:solidFill>
          <a:schemeClr val="tx1"/>
        </a:solidFill>
        <a:latin typeface="Times New Roman" pitchFamily="18" charset="0"/>
        <a:ea typeface="+mn-ea"/>
        <a:cs typeface="+mn-cs"/>
      </a:defRPr>
    </a:lvl4pPr>
    <a:lvl5pPr marL="1828800" algn="l" rtl="0" fontAlgn="base">
      <a:spcBef>
        <a:spcPct val="0"/>
      </a:spcBef>
      <a:spcAft>
        <a:spcPct val="0"/>
      </a:spcAft>
      <a:defRPr sz="1400" kern="1200">
        <a:solidFill>
          <a:schemeClr val="tx1"/>
        </a:solidFill>
        <a:latin typeface="Times New Roman" pitchFamily="18" charset="0"/>
        <a:ea typeface="+mn-ea"/>
        <a:cs typeface="+mn-cs"/>
      </a:defRPr>
    </a:lvl5pPr>
    <a:lvl6pPr marL="2286000" algn="l" defTabSz="914400" rtl="0" eaLnBrk="1" latinLnBrk="0" hangingPunct="1">
      <a:defRPr sz="1400" kern="1200">
        <a:solidFill>
          <a:schemeClr val="tx1"/>
        </a:solidFill>
        <a:latin typeface="Times New Roman" pitchFamily="18" charset="0"/>
        <a:ea typeface="+mn-ea"/>
        <a:cs typeface="+mn-cs"/>
      </a:defRPr>
    </a:lvl6pPr>
    <a:lvl7pPr marL="2743200" algn="l" defTabSz="914400" rtl="0" eaLnBrk="1" latinLnBrk="0" hangingPunct="1">
      <a:defRPr sz="1400" kern="1200">
        <a:solidFill>
          <a:schemeClr val="tx1"/>
        </a:solidFill>
        <a:latin typeface="Times New Roman" pitchFamily="18" charset="0"/>
        <a:ea typeface="+mn-ea"/>
        <a:cs typeface="+mn-cs"/>
      </a:defRPr>
    </a:lvl7pPr>
    <a:lvl8pPr marL="3200400" algn="l" defTabSz="914400" rtl="0" eaLnBrk="1" latinLnBrk="0" hangingPunct="1">
      <a:defRPr sz="1400" kern="1200">
        <a:solidFill>
          <a:schemeClr val="tx1"/>
        </a:solidFill>
        <a:latin typeface="Times New Roman" pitchFamily="18" charset="0"/>
        <a:ea typeface="+mn-ea"/>
        <a:cs typeface="+mn-cs"/>
      </a:defRPr>
    </a:lvl8pPr>
    <a:lvl9pPr marL="3657600" algn="l" defTabSz="914400" rtl="0" eaLnBrk="1" latinLnBrk="0" hangingPunct="1">
      <a:defRPr sz="1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9FBA3"/>
    <a:srgbClr val="EEFC6C"/>
    <a:srgbClr val="CC00CC"/>
    <a:srgbClr val="FF99FF"/>
    <a:srgbClr val="0066FF"/>
    <a:srgbClr val="FF6600"/>
    <a:srgbClr val="EBFCA2"/>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4745" autoAdjust="0"/>
  </p:normalViewPr>
  <p:slideViewPr>
    <p:cSldViewPr>
      <p:cViewPr varScale="1">
        <p:scale>
          <a:sx n="69" d="100"/>
          <a:sy n="69" d="100"/>
        </p:scale>
        <p:origin x="-85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3722606-B80F-4C97-A50B-F8F9544078A0}"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72D2A811-69EA-4AC8-A0DD-A5076ECDB665}"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5E0B82DC-83FE-4006-B701-ABA266CA960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BCF2C912-774D-495C-BA3F-5724CB313F5D}"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D8B328DB-EB1C-4D25-A875-0D452E808FA9}"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A587A130-647E-486A-BB33-56051D4A926F}"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3952FA08-3147-4538-9A46-E38F7882FD68}"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245E125C-9013-4868-9D0E-B5079BC3CFF6}"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08207980-6FB6-4DB6-8CDB-8D8E114BDDF8}"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BD13C850-08B8-46C7-BFB5-FB42DD433FE6}"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2C409E25-115C-4864-A072-57A76ACCE2EE}"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a:latin typeface="+mn-lt"/>
              </a:defRPr>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a:latin typeface="+mn-lt"/>
              </a:defRPr>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a:latin typeface="+mn-lt"/>
              </a:defRPr>
            </a:lvl1pPr>
          </a:lstStyle>
          <a:p>
            <a:pPr>
              <a:defRPr/>
            </a:pPr>
            <a:fld id="{5CF25D58-C389-463D-8ABA-9B93D22BF16E}"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4559261" cy="584775"/>
          </a:xfrm>
          <a:prstGeom prst="rect">
            <a:avLst/>
          </a:prstGeom>
          <a:noFill/>
        </p:spPr>
        <p:txBody>
          <a:bodyPr wrap="none" rtlCol="0">
            <a:spAutoFit/>
            <a:scene3d>
              <a:camera prst="orthographicFront"/>
              <a:lightRig rig="glow" dir="tl">
                <a:rot lat="0" lon="0" rev="5400000"/>
              </a:lightRig>
            </a:scene3d>
            <a:sp3d contourW="12700">
              <a:bevelT w="25400" h="25400"/>
              <a:contourClr>
                <a:schemeClr val="accent6">
                  <a:shade val="73000"/>
                </a:schemeClr>
              </a:contourClr>
            </a:sp3d>
          </a:bodyPr>
          <a:lstStyle/>
          <a:p>
            <a:r>
              <a:rPr lang="cs-CZ" sz="32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Digitální učební materiál</a:t>
            </a:r>
            <a:endParaRPr lang="cs-CZ" sz="32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VYS_32_INOVACE_14_Rozvodná zařízení – elektrická instalace</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23.2. 2013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207264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elektrické instalace ve stavbách občanské výstavby.</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deseti snímcích rozebírá základní problematiku vnitřních rozvodů sítě </a:t>
                      </a:r>
                      <a:r>
                        <a:rPr lang="cs-CZ" sz="1100" b="0" i="0" kern="1200" dirty="0" err="1" smtClean="0">
                          <a:solidFill>
                            <a:schemeClr val="tx1"/>
                          </a:solidFill>
                          <a:latin typeface="+mn-lt"/>
                          <a:ea typeface="+mn-ea"/>
                          <a:cs typeface="+mn-cs"/>
                        </a:rPr>
                        <a:t>nn</a:t>
                      </a:r>
                      <a:r>
                        <a:rPr lang="cs-CZ" sz="1100" b="0" i="0" kern="1200" dirty="0" smtClean="0">
                          <a:solidFill>
                            <a:schemeClr val="tx1"/>
                          </a:solidFill>
                          <a:latin typeface="+mn-lt"/>
                          <a:ea typeface="+mn-ea"/>
                          <a:cs typeface="+mn-cs"/>
                        </a:rPr>
                        <a:t>.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555776" y="6492876"/>
            <a:ext cx="3816424" cy="365125"/>
          </a:xfrm>
        </p:spPr>
        <p:txBody>
          <a:bodyPr/>
          <a:lstStyle/>
          <a:p>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idx="4294967295"/>
          </p:nvPr>
        </p:nvSpPr>
        <p:spPr>
          <a:xfrm>
            <a:off x="539750" y="260350"/>
            <a:ext cx="7272610" cy="417513"/>
          </a:xfrm>
          <a:solidFill>
            <a:srgbClr val="FFC000"/>
          </a:solidFill>
        </p:spPr>
        <p:txBody>
          <a:bodyPr/>
          <a:lstStyle/>
          <a:p>
            <a:pPr eaLnBrk="1" hangingPunct="1"/>
            <a:r>
              <a:rPr lang="cs-CZ" sz="2000" dirty="0" smtClean="0"/>
              <a:t>Elektrické rozvody ve stavbách občanské výstavby</a:t>
            </a:r>
          </a:p>
        </p:txBody>
      </p:sp>
      <p:sp>
        <p:nvSpPr>
          <p:cNvPr id="3075" name="Text Box 5"/>
          <p:cNvSpPr txBox="1">
            <a:spLocks noChangeArrowheads="1"/>
          </p:cNvSpPr>
          <p:nvPr/>
        </p:nvSpPr>
        <p:spPr bwMode="auto">
          <a:xfrm>
            <a:off x="539750" y="765175"/>
            <a:ext cx="8208963" cy="954107"/>
          </a:xfrm>
          <a:prstGeom prst="rect">
            <a:avLst/>
          </a:prstGeom>
          <a:solidFill>
            <a:srgbClr val="EBFCA2"/>
          </a:solidFill>
          <a:ln w="9525">
            <a:noFill/>
            <a:miter lim="800000"/>
            <a:headEnd/>
            <a:tailEnd/>
          </a:ln>
        </p:spPr>
        <p:txBody>
          <a:bodyPr>
            <a:spAutoFit/>
          </a:bodyPr>
          <a:lstStyle/>
          <a:p>
            <a:r>
              <a:rPr lang="cs-CZ" dirty="0"/>
              <a:t>Od roku 1990 došlo k postupnému zavádění mezinárodních předpisů </a:t>
            </a:r>
            <a:r>
              <a:rPr lang="cs-CZ" b="1" dirty="0"/>
              <a:t>IEC</a:t>
            </a:r>
            <a:r>
              <a:rPr lang="cs-CZ" dirty="0"/>
              <a:t> (u nás v souboru norem </a:t>
            </a:r>
            <a:r>
              <a:rPr lang="cs-CZ" b="1" dirty="0"/>
              <a:t>33 2000</a:t>
            </a:r>
            <a:r>
              <a:rPr lang="cs-CZ" dirty="0"/>
              <a:t> ..):</a:t>
            </a:r>
          </a:p>
          <a:p>
            <a:pPr>
              <a:buFontTx/>
              <a:buChar char="•"/>
            </a:pPr>
            <a:r>
              <a:rPr lang="cs-CZ" dirty="0"/>
              <a:t>Nové instalační materiály</a:t>
            </a:r>
          </a:p>
          <a:p>
            <a:pPr>
              <a:buFontTx/>
              <a:buChar char="•"/>
            </a:pPr>
            <a:r>
              <a:rPr lang="cs-CZ" dirty="0"/>
              <a:t>Nový způsob pohledového zakrytí technických rozvodů podél stěn a pod okny</a:t>
            </a:r>
          </a:p>
          <a:p>
            <a:pPr>
              <a:buFontTx/>
              <a:buChar char="•"/>
            </a:pPr>
            <a:r>
              <a:rPr lang="cs-CZ" dirty="0"/>
              <a:t>Zavádění rozvodů v podlahách, </a:t>
            </a:r>
            <a:r>
              <a:rPr lang="cs-CZ" dirty="0" smtClean="0"/>
              <a:t>nové technologické postupy, související se změnami dodavatelů el. zařízení… </a:t>
            </a:r>
            <a:endParaRPr lang="cs-CZ" dirty="0"/>
          </a:p>
        </p:txBody>
      </p:sp>
      <p:graphicFrame>
        <p:nvGraphicFramePr>
          <p:cNvPr id="4159" name="Group 63"/>
          <p:cNvGraphicFramePr>
            <a:graphicFrameLocks noGrp="1"/>
          </p:cNvGraphicFramePr>
          <p:nvPr/>
        </p:nvGraphicFramePr>
        <p:xfrm>
          <a:off x="539750" y="1773238"/>
          <a:ext cx="8208963" cy="3599978"/>
        </p:xfrm>
        <a:graphic>
          <a:graphicData uri="http://schemas.openxmlformats.org/drawingml/2006/table">
            <a:tbl>
              <a:tblPr/>
              <a:tblGrid>
                <a:gridCol w="1865313"/>
                <a:gridCol w="1643062"/>
                <a:gridCol w="4700588"/>
              </a:tblGrid>
              <a:tr h="4318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rPr>
                        <a:t>Česká technická norma</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rPr>
                        <a:t>Rok vydání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1" i="0" u="none" strike="noStrike" cap="none" normalizeH="0" baseline="0" smtClean="0">
                          <a:ln>
                            <a:noFill/>
                          </a:ln>
                          <a:solidFill>
                            <a:schemeClr val="tx1"/>
                          </a:solidFill>
                          <a:effectLst/>
                          <a:latin typeface="Times New Roman" pitchFamily="18" charset="0"/>
                        </a:rPr>
                        <a:t>Název</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18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2000 – 4 – 41</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1996</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Elektrotechnické předpisy. Elektrická zařízení. Část 4: Bezpečnost. Kapitola 41: Ochrana před úrazem elektrickým proudem</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18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2000 – 4 – 47</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rPr>
                        <a:t>1994</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Elektrotechnické předpisy. Elektrická zařízení. Část 4: Bezpečnost. Kapitola 47: Použití ochranných opatření pro zajištění bezpečnosti. Oddíl 471: Opatření k zajištění ochrany před úrazem elektrickým proudem</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33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2000 – 5 – 54</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1996</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Elektrotechnické předpisy. Elektrická zařízení. Část 5: Výběr a stavba elektrických zařízení. Kapitola 54: Uzemnění a ochranné vodiče</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18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2000 – 6 – 61</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1994</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Elektrotechnické předpisy. Elektrická zařízení. Část 6: Revize. Kapitola 61: Postupy při výchozí revizi</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8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2130*)</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1983</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Elektrotechnické předpisy. Vnitřní elektrické rozvody</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8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ČSN 33 2000 – 7 - 701</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cs-CZ" sz="14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Elektrotechnické předpisy. Elektrická zařízení. Část 7: Elektrické rozvody v prostorech s koupacími vanami, sprchami, ….., umývacích prostorech (zóny v koupelnách a sprchách)</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110" name="Text Box 64"/>
          <p:cNvSpPr txBox="1">
            <a:spLocks noChangeArrowheads="1"/>
          </p:cNvSpPr>
          <p:nvPr/>
        </p:nvSpPr>
        <p:spPr bwMode="auto">
          <a:xfrm>
            <a:off x="468313" y="5373688"/>
            <a:ext cx="8372475" cy="517525"/>
          </a:xfrm>
          <a:prstGeom prst="rect">
            <a:avLst/>
          </a:prstGeom>
          <a:noFill/>
          <a:ln w="9525">
            <a:noFill/>
            <a:miter lim="800000"/>
            <a:headEnd/>
            <a:tailEnd/>
          </a:ln>
        </p:spPr>
        <p:txBody>
          <a:bodyPr>
            <a:spAutoFit/>
          </a:bodyPr>
          <a:lstStyle/>
          <a:p>
            <a:r>
              <a:rPr lang="cs-CZ" dirty="0"/>
              <a:t>*) </a:t>
            </a:r>
            <a:r>
              <a:rPr lang="cs-CZ" i="1" dirty="0"/>
              <a:t>Tzv. </a:t>
            </a:r>
            <a:r>
              <a:rPr lang="cs-CZ" b="1" i="1" dirty="0"/>
              <a:t>národní norma</a:t>
            </a:r>
            <a:r>
              <a:rPr lang="cs-CZ" i="1" dirty="0"/>
              <a:t> – zůstává z důvodů nejednotného názoru v rámci činností technických komisí na uvedenou problematiku.</a:t>
            </a:r>
          </a:p>
        </p:txBody>
      </p:sp>
      <p:sp>
        <p:nvSpPr>
          <p:cNvPr id="3111" name="Text Box 65"/>
          <p:cNvSpPr txBox="1">
            <a:spLocks noChangeArrowheads="1"/>
          </p:cNvSpPr>
          <p:nvPr/>
        </p:nvSpPr>
        <p:spPr bwMode="auto">
          <a:xfrm>
            <a:off x="539750" y="5876925"/>
            <a:ext cx="8280400" cy="738664"/>
          </a:xfrm>
          <a:prstGeom prst="rect">
            <a:avLst/>
          </a:prstGeom>
          <a:noFill/>
          <a:ln w="9525">
            <a:noFill/>
            <a:miter lim="800000"/>
            <a:headEnd/>
            <a:tailEnd/>
          </a:ln>
        </p:spPr>
        <p:txBody>
          <a:bodyPr>
            <a:spAutoFit/>
          </a:bodyPr>
          <a:lstStyle/>
          <a:p>
            <a:r>
              <a:rPr lang="cs-CZ" dirty="0"/>
              <a:t>Normy uvedené v horní tabulce a mnoho dalších patří mezi tzv. „</a:t>
            </a:r>
            <a:r>
              <a:rPr lang="cs-CZ" b="1" dirty="0"/>
              <a:t>harmonizované normy</a:t>
            </a:r>
            <a:r>
              <a:rPr lang="cs-CZ" dirty="0"/>
              <a:t>“ (§ 4 zákona č. 22/1997 Sb.) – elektrické zařízení </a:t>
            </a:r>
            <a:r>
              <a:rPr lang="cs-CZ" b="1" dirty="0"/>
              <a:t>musí</a:t>
            </a:r>
            <a:r>
              <a:rPr lang="cs-CZ" dirty="0"/>
              <a:t> splnit požadavky na něj kladené těmito normami. (výrobek + elektroinstalace)</a:t>
            </a:r>
          </a:p>
        </p:txBody>
      </p:sp>
      <p:sp>
        <p:nvSpPr>
          <p:cNvPr id="7" name="Obdélník 6"/>
          <p:cNvSpPr/>
          <p:nvPr/>
        </p:nvSpPr>
        <p:spPr>
          <a:xfrm>
            <a:off x="539552" y="692696"/>
            <a:ext cx="8208912" cy="100811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Co bylo příčinou postupného zavádění mezinárodních předpisů IEC v souboru našich norem?</a:t>
            </a:r>
          </a:p>
        </p:txBody>
      </p:sp>
      <p:sp>
        <p:nvSpPr>
          <p:cNvPr id="8" name="Obdélník 7"/>
          <p:cNvSpPr/>
          <p:nvPr/>
        </p:nvSpPr>
        <p:spPr>
          <a:xfrm>
            <a:off x="4139952" y="2348880"/>
            <a:ext cx="446449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4139952" y="2780928"/>
            <a:ext cx="4536504" cy="576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4139952" y="3429000"/>
            <a:ext cx="446449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139952" y="3861048"/>
            <a:ext cx="4536504"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139952" y="4365104"/>
            <a:ext cx="4536504"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4067944" y="4725144"/>
            <a:ext cx="4536504" cy="576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539552" y="5445224"/>
            <a:ext cx="8208912" cy="1224136"/>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startAt="2"/>
            </a:pPr>
            <a:r>
              <a:rPr lang="cs-CZ" dirty="0" smtClean="0">
                <a:solidFill>
                  <a:schemeClr val="tx1"/>
                </a:solidFill>
              </a:rPr>
              <a:t>Co vyjadřují číslice 33 v označení české technické normy?</a:t>
            </a:r>
          </a:p>
          <a:p>
            <a:pPr marL="342900" indent="-342900">
              <a:buFont typeface="+mj-lt"/>
              <a:buAutoNum type="arabicPeriod" startAt="2"/>
            </a:pPr>
            <a:r>
              <a:rPr lang="cs-CZ" dirty="0" smtClean="0">
                <a:solidFill>
                  <a:schemeClr val="tx1"/>
                </a:solidFill>
              </a:rPr>
              <a:t>Co vyjadřují číslice 2000 v označení české technické normy?</a:t>
            </a:r>
          </a:p>
          <a:p>
            <a:pPr marL="342900" indent="-342900">
              <a:buFont typeface="+mj-lt"/>
              <a:buAutoNum type="arabicPeriod" startAt="2"/>
            </a:pPr>
            <a:r>
              <a:rPr lang="cs-CZ" dirty="0" smtClean="0">
                <a:solidFill>
                  <a:schemeClr val="tx1"/>
                </a:solidFill>
              </a:rPr>
              <a:t>Co vyjadřuje pozice číslice 4, 5, 6 v označení české technické normy?</a:t>
            </a:r>
          </a:p>
          <a:p>
            <a:pPr marL="342900" indent="-342900">
              <a:buFont typeface="+mj-lt"/>
              <a:buAutoNum type="arabicPeriod" startAt="2"/>
            </a:pPr>
            <a:r>
              <a:rPr lang="cs-CZ" dirty="0" smtClean="0">
                <a:solidFill>
                  <a:schemeClr val="tx1"/>
                </a:solidFill>
              </a:rPr>
              <a:t>Co vyjadřuje pozice číslic 41, 47, 54, 61, … v označení české technické normy?</a:t>
            </a:r>
            <a:endParaRPr lang="cs-CZ" dirty="0">
              <a:solidFill>
                <a:schemeClr val="tx1"/>
              </a:solidFill>
            </a:endParaRPr>
          </a:p>
        </p:txBody>
      </p:sp>
      <p:sp>
        <p:nvSpPr>
          <p:cNvPr id="15" name="Tlačítko akce: Dopředu nebo Další 14">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3" presetClass="exit" presetSubtype="10" fill="hold" grpId="0" nodeType="clickEffect">
                                  <p:stCondLst>
                                    <p:cond delay="0"/>
                                  </p:stCondLst>
                                  <p:childTnLst>
                                    <p:animEffect transition="out" filter="blinds(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 presetClass="exit" presetSubtype="10" fill="hold" grpId="0" nodeType="clickEffect">
                                  <p:stCondLst>
                                    <p:cond delay="0"/>
                                  </p:stCondLst>
                                  <p:childTnLst>
                                    <p:animEffect transition="out" filter="blinds(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3" presetClass="exit" presetSubtype="10" fill="hold" grpId="0" nodeType="clickEffect">
                                  <p:stCondLst>
                                    <p:cond delay="0"/>
                                  </p:stCondLst>
                                  <p:childTnLst>
                                    <p:animEffect transition="out" filter="blinds(horizontal)">
                                      <p:cBhvr>
                                        <p:cTn id="31" dur="500"/>
                                        <p:tgtEl>
                                          <p:spTgt spid="13"/>
                                        </p:tgtEl>
                                      </p:cBhvr>
                                    </p:animEffect>
                                    <p:set>
                                      <p:cBhvr>
                                        <p:cTn id="32" dur="1" fill="hold">
                                          <p:stCondLst>
                                            <p:cond delay="4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4"/>
                                        </p:tgtEl>
                                        <p:attrNameLst>
                                          <p:attrName>ppt_x</p:attrName>
                                        </p:attrNameLst>
                                      </p:cBhvr>
                                      <p:tavLst>
                                        <p:tav tm="0">
                                          <p:val>
                                            <p:strVal val="ppt_x"/>
                                          </p:val>
                                        </p:tav>
                                        <p:tav tm="100000">
                                          <p:val>
                                            <p:strVal val="ppt_x"/>
                                          </p:val>
                                        </p:tav>
                                      </p:tavLst>
                                    </p:anim>
                                    <p:anim calcmode="lin" valueType="num">
                                      <p:cBhvr additive="base">
                                        <p:cTn id="37" dur="500"/>
                                        <p:tgtEl>
                                          <p:spTgt spid="14"/>
                                        </p:tgtEl>
                                        <p:attrNameLst>
                                          <p:attrName>ppt_y</p:attrName>
                                        </p:attrNameLst>
                                      </p:cBhvr>
                                      <p:tavLst>
                                        <p:tav tm="0">
                                          <p:val>
                                            <p:strVal val="ppt_y"/>
                                          </p:val>
                                        </p:tav>
                                        <p:tav tm="100000">
                                          <p:val>
                                            <p:strVal val="1+ppt_h/2"/>
                                          </p:val>
                                        </p:tav>
                                      </p:tavLst>
                                    </p:anim>
                                    <p:set>
                                      <p:cBhvr>
                                        <p:cTn id="38" dur="1" fill="hold">
                                          <p:stCondLst>
                                            <p:cond delay="499"/>
                                          </p:stCondLst>
                                        </p:cTn>
                                        <p:tgtEl>
                                          <p:spTgt spid="14"/>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7"/>
                                        </p:tgtEl>
                                        <p:attrNameLst>
                                          <p:attrName>ppt_x</p:attrName>
                                        </p:attrNameLst>
                                      </p:cBhvr>
                                      <p:tavLst>
                                        <p:tav tm="0">
                                          <p:val>
                                            <p:strVal val="ppt_x"/>
                                          </p:val>
                                        </p:tav>
                                        <p:tav tm="100000">
                                          <p:val>
                                            <p:strVal val="ppt_x"/>
                                          </p:val>
                                        </p:tav>
                                      </p:tavLst>
                                    </p:anim>
                                    <p:anim calcmode="lin" valueType="num">
                                      <p:cBhvr additive="base">
                                        <p:cTn id="43" dur="500"/>
                                        <p:tgtEl>
                                          <p:spTgt spid="7"/>
                                        </p:tgtEl>
                                        <p:attrNameLst>
                                          <p:attrName>ppt_y</p:attrName>
                                        </p:attrNameLst>
                                      </p:cBhvr>
                                      <p:tavLst>
                                        <p:tav tm="0">
                                          <p:val>
                                            <p:strVal val="ppt_y"/>
                                          </p:val>
                                        </p:tav>
                                        <p:tav tm="100000">
                                          <p:val>
                                            <p:strVal val="1+ppt_h/2"/>
                                          </p:val>
                                        </p:tav>
                                      </p:tavLst>
                                    </p:anim>
                                    <p:set>
                                      <p:cBhvr>
                                        <p:cTn id="44"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title" idx="4294967295"/>
          </p:nvPr>
        </p:nvSpPr>
        <p:spPr>
          <a:xfrm>
            <a:off x="457200" y="274638"/>
            <a:ext cx="7427168" cy="490537"/>
          </a:xfrm>
          <a:solidFill>
            <a:srgbClr val="FFC000"/>
          </a:solidFill>
        </p:spPr>
        <p:txBody>
          <a:bodyPr/>
          <a:lstStyle/>
          <a:p>
            <a:pPr eaLnBrk="1" hangingPunct="1"/>
            <a:r>
              <a:rPr lang="cs-CZ" sz="2400" smtClean="0"/>
              <a:t>Elektrické rozvody v bytovém domě</a:t>
            </a:r>
          </a:p>
        </p:txBody>
      </p:sp>
      <p:sp>
        <p:nvSpPr>
          <p:cNvPr id="4099" name="Rectangle 5"/>
          <p:cNvSpPr>
            <a:spLocks noChangeArrowheads="1"/>
          </p:cNvSpPr>
          <p:nvPr/>
        </p:nvSpPr>
        <p:spPr bwMode="auto">
          <a:xfrm>
            <a:off x="1476375" y="5013325"/>
            <a:ext cx="863600" cy="720725"/>
          </a:xfrm>
          <a:prstGeom prst="rect">
            <a:avLst/>
          </a:prstGeom>
          <a:noFill/>
          <a:ln w="28575">
            <a:solidFill>
              <a:schemeClr val="tx1"/>
            </a:solidFill>
            <a:miter lim="800000"/>
            <a:headEnd/>
            <a:tailEnd/>
          </a:ln>
        </p:spPr>
        <p:txBody>
          <a:bodyPr wrap="none" anchor="ctr"/>
          <a:lstStyle/>
          <a:p>
            <a:endParaRPr lang="cs-CZ"/>
          </a:p>
        </p:txBody>
      </p:sp>
      <p:sp>
        <p:nvSpPr>
          <p:cNvPr id="4100" name="Line 6"/>
          <p:cNvSpPr>
            <a:spLocks noChangeShapeType="1"/>
          </p:cNvSpPr>
          <p:nvPr/>
        </p:nvSpPr>
        <p:spPr bwMode="auto">
          <a:xfrm>
            <a:off x="1908175" y="4652963"/>
            <a:ext cx="0" cy="1584325"/>
          </a:xfrm>
          <a:prstGeom prst="line">
            <a:avLst/>
          </a:prstGeom>
          <a:noFill/>
          <a:ln w="9525">
            <a:solidFill>
              <a:schemeClr val="tx1"/>
            </a:solidFill>
            <a:round/>
            <a:headEnd/>
            <a:tailEnd/>
          </a:ln>
        </p:spPr>
        <p:txBody>
          <a:bodyPr/>
          <a:lstStyle/>
          <a:p>
            <a:endParaRPr lang="cs-CZ"/>
          </a:p>
        </p:txBody>
      </p:sp>
      <p:sp>
        <p:nvSpPr>
          <p:cNvPr id="4101" name="Line 7"/>
          <p:cNvSpPr>
            <a:spLocks noChangeShapeType="1"/>
          </p:cNvSpPr>
          <p:nvPr/>
        </p:nvSpPr>
        <p:spPr bwMode="auto">
          <a:xfrm>
            <a:off x="900113" y="6237288"/>
            <a:ext cx="1008062" cy="0"/>
          </a:xfrm>
          <a:prstGeom prst="line">
            <a:avLst/>
          </a:prstGeom>
          <a:noFill/>
          <a:ln w="9525">
            <a:solidFill>
              <a:schemeClr val="tx1"/>
            </a:solidFill>
            <a:round/>
            <a:headEnd/>
            <a:tailEnd type="triangle" w="med" len="med"/>
          </a:ln>
        </p:spPr>
        <p:txBody>
          <a:bodyPr/>
          <a:lstStyle/>
          <a:p>
            <a:endParaRPr lang="cs-CZ"/>
          </a:p>
        </p:txBody>
      </p:sp>
      <p:sp>
        <p:nvSpPr>
          <p:cNvPr id="4102" name="Rectangle 8"/>
          <p:cNvSpPr>
            <a:spLocks noChangeArrowheads="1"/>
          </p:cNvSpPr>
          <p:nvPr/>
        </p:nvSpPr>
        <p:spPr bwMode="auto">
          <a:xfrm>
            <a:off x="1836738" y="5157788"/>
            <a:ext cx="142875" cy="431800"/>
          </a:xfrm>
          <a:prstGeom prst="rect">
            <a:avLst/>
          </a:prstGeom>
          <a:noFill/>
          <a:ln w="9525">
            <a:solidFill>
              <a:schemeClr val="tx1"/>
            </a:solidFill>
            <a:miter lim="800000"/>
            <a:headEnd/>
            <a:tailEnd/>
          </a:ln>
        </p:spPr>
        <p:txBody>
          <a:bodyPr wrap="none" anchor="ctr"/>
          <a:lstStyle/>
          <a:p>
            <a:endParaRPr lang="cs-CZ"/>
          </a:p>
        </p:txBody>
      </p:sp>
      <p:sp>
        <p:nvSpPr>
          <p:cNvPr id="4103" name="Line 9"/>
          <p:cNvSpPr>
            <a:spLocks noChangeShapeType="1"/>
          </p:cNvSpPr>
          <p:nvPr/>
        </p:nvSpPr>
        <p:spPr bwMode="auto">
          <a:xfrm flipV="1">
            <a:off x="1763713" y="5229225"/>
            <a:ext cx="288925" cy="144463"/>
          </a:xfrm>
          <a:prstGeom prst="line">
            <a:avLst/>
          </a:prstGeom>
          <a:noFill/>
          <a:ln w="9525">
            <a:solidFill>
              <a:schemeClr val="tx1"/>
            </a:solidFill>
            <a:round/>
            <a:headEnd/>
            <a:tailEnd/>
          </a:ln>
        </p:spPr>
        <p:txBody>
          <a:bodyPr/>
          <a:lstStyle/>
          <a:p>
            <a:endParaRPr lang="cs-CZ"/>
          </a:p>
        </p:txBody>
      </p:sp>
      <p:sp>
        <p:nvSpPr>
          <p:cNvPr id="4104" name="Line 10"/>
          <p:cNvSpPr>
            <a:spLocks noChangeShapeType="1"/>
          </p:cNvSpPr>
          <p:nvPr/>
        </p:nvSpPr>
        <p:spPr bwMode="auto">
          <a:xfrm flipV="1">
            <a:off x="1763713" y="5302250"/>
            <a:ext cx="288925" cy="144463"/>
          </a:xfrm>
          <a:prstGeom prst="line">
            <a:avLst/>
          </a:prstGeom>
          <a:noFill/>
          <a:ln w="9525">
            <a:solidFill>
              <a:schemeClr val="tx1"/>
            </a:solidFill>
            <a:round/>
            <a:headEnd/>
            <a:tailEnd/>
          </a:ln>
        </p:spPr>
        <p:txBody>
          <a:bodyPr/>
          <a:lstStyle/>
          <a:p>
            <a:endParaRPr lang="cs-CZ"/>
          </a:p>
        </p:txBody>
      </p:sp>
      <p:sp>
        <p:nvSpPr>
          <p:cNvPr id="4105" name="Line 11"/>
          <p:cNvSpPr>
            <a:spLocks noChangeShapeType="1"/>
          </p:cNvSpPr>
          <p:nvPr/>
        </p:nvSpPr>
        <p:spPr bwMode="auto">
          <a:xfrm flipV="1">
            <a:off x="1763713" y="5373688"/>
            <a:ext cx="288925" cy="144462"/>
          </a:xfrm>
          <a:prstGeom prst="line">
            <a:avLst/>
          </a:prstGeom>
          <a:noFill/>
          <a:ln w="9525">
            <a:solidFill>
              <a:schemeClr val="tx1"/>
            </a:solidFill>
            <a:round/>
            <a:headEnd/>
            <a:tailEnd/>
          </a:ln>
        </p:spPr>
        <p:txBody>
          <a:bodyPr/>
          <a:lstStyle/>
          <a:p>
            <a:endParaRPr lang="cs-CZ"/>
          </a:p>
        </p:txBody>
      </p:sp>
      <p:sp>
        <p:nvSpPr>
          <p:cNvPr id="4106" name="Line 12"/>
          <p:cNvSpPr>
            <a:spLocks noChangeShapeType="1"/>
          </p:cNvSpPr>
          <p:nvPr/>
        </p:nvSpPr>
        <p:spPr bwMode="auto">
          <a:xfrm>
            <a:off x="2339975" y="5734050"/>
            <a:ext cx="0" cy="647700"/>
          </a:xfrm>
          <a:prstGeom prst="line">
            <a:avLst/>
          </a:prstGeom>
          <a:noFill/>
          <a:ln w="9525">
            <a:solidFill>
              <a:schemeClr val="tx1"/>
            </a:solidFill>
            <a:round/>
            <a:headEnd/>
            <a:tailEnd/>
          </a:ln>
        </p:spPr>
        <p:txBody>
          <a:bodyPr/>
          <a:lstStyle/>
          <a:p>
            <a:endParaRPr lang="cs-CZ"/>
          </a:p>
        </p:txBody>
      </p:sp>
      <p:grpSp>
        <p:nvGrpSpPr>
          <p:cNvPr id="4107" name="Group 16"/>
          <p:cNvGrpSpPr>
            <a:grpSpLocks/>
          </p:cNvGrpSpPr>
          <p:nvPr/>
        </p:nvGrpSpPr>
        <p:grpSpPr bwMode="auto">
          <a:xfrm>
            <a:off x="2124075" y="6381750"/>
            <a:ext cx="360363" cy="144463"/>
            <a:chOff x="1474" y="3521"/>
            <a:chExt cx="227" cy="91"/>
          </a:xfrm>
        </p:grpSpPr>
        <p:sp>
          <p:nvSpPr>
            <p:cNvPr id="4193" name="Line 13"/>
            <p:cNvSpPr>
              <a:spLocks noChangeShapeType="1"/>
            </p:cNvSpPr>
            <p:nvPr/>
          </p:nvSpPr>
          <p:spPr bwMode="auto">
            <a:xfrm>
              <a:off x="1474" y="3521"/>
              <a:ext cx="227" cy="0"/>
            </a:xfrm>
            <a:prstGeom prst="line">
              <a:avLst/>
            </a:prstGeom>
            <a:noFill/>
            <a:ln w="28575">
              <a:solidFill>
                <a:schemeClr val="tx1"/>
              </a:solidFill>
              <a:round/>
              <a:headEnd/>
              <a:tailEnd/>
            </a:ln>
          </p:spPr>
          <p:txBody>
            <a:bodyPr/>
            <a:lstStyle/>
            <a:p>
              <a:endParaRPr lang="cs-CZ"/>
            </a:p>
          </p:txBody>
        </p:sp>
        <p:sp>
          <p:nvSpPr>
            <p:cNvPr id="4194" name="Line 14"/>
            <p:cNvSpPr>
              <a:spLocks noChangeShapeType="1"/>
            </p:cNvSpPr>
            <p:nvPr/>
          </p:nvSpPr>
          <p:spPr bwMode="auto">
            <a:xfrm>
              <a:off x="1519" y="3566"/>
              <a:ext cx="136" cy="0"/>
            </a:xfrm>
            <a:prstGeom prst="line">
              <a:avLst/>
            </a:prstGeom>
            <a:noFill/>
            <a:ln w="28575">
              <a:solidFill>
                <a:schemeClr val="tx1"/>
              </a:solidFill>
              <a:round/>
              <a:headEnd/>
              <a:tailEnd/>
            </a:ln>
          </p:spPr>
          <p:txBody>
            <a:bodyPr/>
            <a:lstStyle/>
            <a:p>
              <a:endParaRPr lang="cs-CZ"/>
            </a:p>
          </p:txBody>
        </p:sp>
        <p:sp>
          <p:nvSpPr>
            <p:cNvPr id="4195" name="Line 15"/>
            <p:cNvSpPr>
              <a:spLocks noChangeShapeType="1"/>
            </p:cNvSpPr>
            <p:nvPr/>
          </p:nvSpPr>
          <p:spPr bwMode="auto">
            <a:xfrm>
              <a:off x="1565" y="3612"/>
              <a:ext cx="45" cy="0"/>
            </a:xfrm>
            <a:prstGeom prst="line">
              <a:avLst/>
            </a:prstGeom>
            <a:noFill/>
            <a:ln w="28575">
              <a:solidFill>
                <a:schemeClr val="tx1"/>
              </a:solidFill>
              <a:round/>
              <a:headEnd/>
              <a:tailEnd/>
            </a:ln>
          </p:spPr>
          <p:txBody>
            <a:bodyPr/>
            <a:lstStyle/>
            <a:p>
              <a:endParaRPr lang="cs-CZ"/>
            </a:p>
          </p:txBody>
        </p:sp>
      </p:grpSp>
      <p:sp>
        <p:nvSpPr>
          <p:cNvPr id="4108" name="Oval 17"/>
          <p:cNvSpPr>
            <a:spLocks noChangeArrowheads="1"/>
          </p:cNvSpPr>
          <p:nvPr/>
        </p:nvSpPr>
        <p:spPr bwMode="auto">
          <a:xfrm>
            <a:off x="2293938" y="5695950"/>
            <a:ext cx="71437"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4109" name="Line 19"/>
          <p:cNvSpPr>
            <a:spLocks noChangeShapeType="1"/>
          </p:cNvSpPr>
          <p:nvPr/>
        </p:nvSpPr>
        <p:spPr bwMode="auto">
          <a:xfrm>
            <a:off x="1908175" y="4652963"/>
            <a:ext cx="1368425" cy="0"/>
          </a:xfrm>
          <a:prstGeom prst="line">
            <a:avLst/>
          </a:prstGeom>
          <a:noFill/>
          <a:ln w="9525">
            <a:solidFill>
              <a:schemeClr val="tx1"/>
            </a:solidFill>
            <a:round/>
            <a:headEnd/>
            <a:tailEnd/>
          </a:ln>
        </p:spPr>
        <p:txBody>
          <a:bodyPr/>
          <a:lstStyle/>
          <a:p>
            <a:endParaRPr lang="cs-CZ"/>
          </a:p>
        </p:txBody>
      </p:sp>
      <p:sp>
        <p:nvSpPr>
          <p:cNvPr id="4110" name="Line 20"/>
          <p:cNvSpPr>
            <a:spLocks noChangeShapeType="1"/>
          </p:cNvSpPr>
          <p:nvPr/>
        </p:nvSpPr>
        <p:spPr bwMode="auto">
          <a:xfrm flipV="1">
            <a:off x="3276600" y="1052513"/>
            <a:ext cx="0" cy="3600450"/>
          </a:xfrm>
          <a:prstGeom prst="line">
            <a:avLst/>
          </a:prstGeom>
          <a:noFill/>
          <a:ln w="9525">
            <a:solidFill>
              <a:schemeClr val="tx1"/>
            </a:solidFill>
            <a:round/>
            <a:headEnd/>
            <a:tailEnd type="triangle" w="med" len="med"/>
          </a:ln>
        </p:spPr>
        <p:txBody>
          <a:bodyPr/>
          <a:lstStyle/>
          <a:p>
            <a:endParaRPr lang="cs-CZ"/>
          </a:p>
        </p:txBody>
      </p:sp>
      <p:sp>
        <p:nvSpPr>
          <p:cNvPr id="4111" name="Line 21"/>
          <p:cNvSpPr>
            <a:spLocks noChangeShapeType="1"/>
          </p:cNvSpPr>
          <p:nvPr/>
        </p:nvSpPr>
        <p:spPr bwMode="auto">
          <a:xfrm flipV="1">
            <a:off x="3419475" y="1052513"/>
            <a:ext cx="0" cy="3600450"/>
          </a:xfrm>
          <a:prstGeom prst="line">
            <a:avLst/>
          </a:prstGeom>
          <a:noFill/>
          <a:ln w="9525">
            <a:solidFill>
              <a:schemeClr val="tx1"/>
            </a:solidFill>
            <a:round/>
            <a:headEnd/>
            <a:tailEnd type="triangle" w="med" len="med"/>
          </a:ln>
        </p:spPr>
        <p:txBody>
          <a:bodyPr/>
          <a:lstStyle/>
          <a:p>
            <a:endParaRPr lang="cs-CZ"/>
          </a:p>
        </p:txBody>
      </p:sp>
      <p:sp>
        <p:nvSpPr>
          <p:cNvPr id="4112" name="Line 22"/>
          <p:cNvSpPr>
            <a:spLocks noChangeShapeType="1"/>
          </p:cNvSpPr>
          <p:nvPr/>
        </p:nvSpPr>
        <p:spPr bwMode="auto">
          <a:xfrm>
            <a:off x="3419475" y="4652963"/>
            <a:ext cx="865188" cy="0"/>
          </a:xfrm>
          <a:prstGeom prst="line">
            <a:avLst/>
          </a:prstGeom>
          <a:noFill/>
          <a:ln w="9525">
            <a:solidFill>
              <a:schemeClr val="tx1"/>
            </a:solidFill>
            <a:round/>
            <a:headEnd/>
            <a:tailEnd/>
          </a:ln>
        </p:spPr>
        <p:txBody>
          <a:bodyPr/>
          <a:lstStyle/>
          <a:p>
            <a:endParaRPr lang="cs-CZ"/>
          </a:p>
        </p:txBody>
      </p:sp>
      <p:sp>
        <p:nvSpPr>
          <p:cNvPr id="4113" name="Line 23"/>
          <p:cNvSpPr>
            <a:spLocks noChangeShapeType="1"/>
          </p:cNvSpPr>
          <p:nvPr/>
        </p:nvSpPr>
        <p:spPr bwMode="auto">
          <a:xfrm>
            <a:off x="4284663" y="4652963"/>
            <a:ext cx="0" cy="288925"/>
          </a:xfrm>
          <a:prstGeom prst="line">
            <a:avLst/>
          </a:prstGeom>
          <a:noFill/>
          <a:ln w="9525">
            <a:solidFill>
              <a:schemeClr val="tx1"/>
            </a:solidFill>
            <a:round/>
            <a:headEnd/>
            <a:tailEnd/>
          </a:ln>
        </p:spPr>
        <p:txBody>
          <a:bodyPr/>
          <a:lstStyle/>
          <a:p>
            <a:endParaRPr lang="cs-CZ"/>
          </a:p>
        </p:txBody>
      </p:sp>
      <p:sp>
        <p:nvSpPr>
          <p:cNvPr id="4114" name="Line 24"/>
          <p:cNvSpPr>
            <a:spLocks noChangeShapeType="1"/>
          </p:cNvSpPr>
          <p:nvPr/>
        </p:nvSpPr>
        <p:spPr bwMode="auto">
          <a:xfrm>
            <a:off x="3563938" y="4941888"/>
            <a:ext cx="1584325" cy="0"/>
          </a:xfrm>
          <a:prstGeom prst="line">
            <a:avLst/>
          </a:prstGeom>
          <a:noFill/>
          <a:ln w="28575">
            <a:solidFill>
              <a:schemeClr val="tx1"/>
            </a:solidFill>
            <a:round/>
            <a:headEnd/>
            <a:tailEnd/>
          </a:ln>
        </p:spPr>
        <p:txBody>
          <a:bodyPr/>
          <a:lstStyle/>
          <a:p>
            <a:endParaRPr lang="cs-CZ"/>
          </a:p>
        </p:txBody>
      </p:sp>
      <p:sp>
        <p:nvSpPr>
          <p:cNvPr id="4115" name="Line 25"/>
          <p:cNvSpPr>
            <a:spLocks noChangeShapeType="1"/>
          </p:cNvSpPr>
          <p:nvPr/>
        </p:nvSpPr>
        <p:spPr bwMode="auto">
          <a:xfrm>
            <a:off x="4284663" y="4941888"/>
            <a:ext cx="0" cy="1439862"/>
          </a:xfrm>
          <a:prstGeom prst="line">
            <a:avLst/>
          </a:prstGeom>
          <a:noFill/>
          <a:ln w="9525">
            <a:solidFill>
              <a:schemeClr val="tx1"/>
            </a:solidFill>
            <a:round/>
            <a:headEnd/>
            <a:tailEnd/>
          </a:ln>
        </p:spPr>
        <p:txBody>
          <a:bodyPr/>
          <a:lstStyle/>
          <a:p>
            <a:endParaRPr lang="cs-CZ"/>
          </a:p>
        </p:txBody>
      </p:sp>
      <p:grpSp>
        <p:nvGrpSpPr>
          <p:cNvPr id="4116" name="Group 26"/>
          <p:cNvGrpSpPr>
            <a:grpSpLocks/>
          </p:cNvGrpSpPr>
          <p:nvPr/>
        </p:nvGrpSpPr>
        <p:grpSpPr bwMode="auto">
          <a:xfrm>
            <a:off x="4067175" y="6381750"/>
            <a:ext cx="360363" cy="144463"/>
            <a:chOff x="1474" y="3521"/>
            <a:chExt cx="227" cy="91"/>
          </a:xfrm>
        </p:grpSpPr>
        <p:sp>
          <p:nvSpPr>
            <p:cNvPr id="4190" name="Line 27"/>
            <p:cNvSpPr>
              <a:spLocks noChangeShapeType="1"/>
            </p:cNvSpPr>
            <p:nvPr/>
          </p:nvSpPr>
          <p:spPr bwMode="auto">
            <a:xfrm>
              <a:off x="1474" y="3521"/>
              <a:ext cx="227" cy="0"/>
            </a:xfrm>
            <a:prstGeom prst="line">
              <a:avLst/>
            </a:prstGeom>
            <a:noFill/>
            <a:ln w="28575">
              <a:solidFill>
                <a:schemeClr val="tx1"/>
              </a:solidFill>
              <a:round/>
              <a:headEnd/>
              <a:tailEnd/>
            </a:ln>
          </p:spPr>
          <p:txBody>
            <a:bodyPr/>
            <a:lstStyle/>
            <a:p>
              <a:endParaRPr lang="cs-CZ"/>
            </a:p>
          </p:txBody>
        </p:sp>
        <p:sp>
          <p:nvSpPr>
            <p:cNvPr id="4191" name="Line 28"/>
            <p:cNvSpPr>
              <a:spLocks noChangeShapeType="1"/>
            </p:cNvSpPr>
            <p:nvPr/>
          </p:nvSpPr>
          <p:spPr bwMode="auto">
            <a:xfrm>
              <a:off x="1519" y="3566"/>
              <a:ext cx="136" cy="0"/>
            </a:xfrm>
            <a:prstGeom prst="line">
              <a:avLst/>
            </a:prstGeom>
            <a:noFill/>
            <a:ln w="28575">
              <a:solidFill>
                <a:schemeClr val="tx1"/>
              </a:solidFill>
              <a:round/>
              <a:headEnd/>
              <a:tailEnd/>
            </a:ln>
          </p:spPr>
          <p:txBody>
            <a:bodyPr/>
            <a:lstStyle/>
            <a:p>
              <a:endParaRPr lang="cs-CZ"/>
            </a:p>
          </p:txBody>
        </p:sp>
        <p:sp>
          <p:nvSpPr>
            <p:cNvPr id="4192" name="Line 29"/>
            <p:cNvSpPr>
              <a:spLocks noChangeShapeType="1"/>
            </p:cNvSpPr>
            <p:nvPr/>
          </p:nvSpPr>
          <p:spPr bwMode="auto">
            <a:xfrm>
              <a:off x="1565" y="3612"/>
              <a:ext cx="45" cy="0"/>
            </a:xfrm>
            <a:prstGeom prst="line">
              <a:avLst/>
            </a:prstGeom>
            <a:noFill/>
            <a:ln w="28575">
              <a:solidFill>
                <a:schemeClr val="tx1"/>
              </a:solidFill>
              <a:round/>
              <a:headEnd/>
              <a:tailEnd/>
            </a:ln>
          </p:spPr>
          <p:txBody>
            <a:bodyPr/>
            <a:lstStyle/>
            <a:p>
              <a:endParaRPr lang="cs-CZ"/>
            </a:p>
          </p:txBody>
        </p:sp>
      </p:grpSp>
      <p:sp>
        <p:nvSpPr>
          <p:cNvPr id="4117" name="Oval 30"/>
          <p:cNvSpPr>
            <a:spLocks noChangeArrowheads="1"/>
          </p:cNvSpPr>
          <p:nvPr/>
        </p:nvSpPr>
        <p:spPr bwMode="auto">
          <a:xfrm>
            <a:off x="4240213" y="4910138"/>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18" name="Line 31"/>
          <p:cNvSpPr>
            <a:spLocks noChangeShapeType="1"/>
          </p:cNvSpPr>
          <p:nvPr/>
        </p:nvSpPr>
        <p:spPr bwMode="auto">
          <a:xfrm flipV="1">
            <a:off x="4559300" y="4559300"/>
            <a:ext cx="0" cy="368300"/>
          </a:xfrm>
          <a:prstGeom prst="line">
            <a:avLst/>
          </a:prstGeom>
          <a:noFill/>
          <a:ln w="9525">
            <a:solidFill>
              <a:schemeClr val="tx1"/>
            </a:solidFill>
            <a:round/>
            <a:headEnd/>
            <a:tailEnd/>
          </a:ln>
        </p:spPr>
        <p:txBody>
          <a:bodyPr/>
          <a:lstStyle/>
          <a:p>
            <a:endParaRPr lang="cs-CZ"/>
          </a:p>
        </p:txBody>
      </p:sp>
      <p:sp>
        <p:nvSpPr>
          <p:cNvPr id="4119" name="Line 32"/>
          <p:cNvSpPr>
            <a:spLocks noChangeShapeType="1"/>
          </p:cNvSpPr>
          <p:nvPr/>
        </p:nvSpPr>
        <p:spPr bwMode="auto">
          <a:xfrm>
            <a:off x="4572000" y="4581525"/>
            <a:ext cx="1439863" cy="0"/>
          </a:xfrm>
          <a:prstGeom prst="line">
            <a:avLst/>
          </a:prstGeom>
          <a:noFill/>
          <a:ln w="9525">
            <a:solidFill>
              <a:schemeClr val="tx1"/>
            </a:solidFill>
            <a:round/>
            <a:headEnd/>
            <a:tailEnd type="triangle" w="med" len="med"/>
          </a:ln>
        </p:spPr>
        <p:txBody>
          <a:bodyPr/>
          <a:lstStyle/>
          <a:p>
            <a:endParaRPr lang="cs-CZ"/>
          </a:p>
        </p:txBody>
      </p:sp>
      <p:sp>
        <p:nvSpPr>
          <p:cNvPr id="4120" name="Line 33"/>
          <p:cNvSpPr>
            <a:spLocks noChangeShapeType="1"/>
          </p:cNvSpPr>
          <p:nvPr/>
        </p:nvSpPr>
        <p:spPr bwMode="auto">
          <a:xfrm flipV="1">
            <a:off x="4787900" y="4724400"/>
            <a:ext cx="0" cy="217488"/>
          </a:xfrm>
          <a:prstGeom prst="line">
            <a:avLst/>
          </a:prstGeom>
          <a:noFill/>
          <a:ln w="9525">
            <a:solidFill>
              <a:schemeClr val="tx1"/>
            </a:solidFill>
            <a:round/>
            <a:headEnd/>
            <a:tailEnd/>
          </a:ln>
        </p:spPr>
        <p:txBody>
          <a:bodyPr/>
          <a:lstStyle/>
          <a:p>
            <a:endParaRPr lang="cs-CZ"/>
          </a:p>
        </p:txBody>
      </p:sp>
      <p:sp>
        <p:nvSpPr>
          <p:cNvPr id="4121" name="Line 34"/>
          <p:cNvSpPr>
            <a:spLocks noChangeShapeType="1"/>
          </p:cNvSpPr>
          <p:nvPr/>
        </p:nvSpPr>
        <p:spPr bwMode="auto">
          <a:xfrm>
            <a:off x="4787900" y="4724400"/>
            <a:ext cx="1223963" cy="0"/>
          </a:xfrm>
          <a:prstGeom prst="line">
            <a:avLst/>
          </a:prstGeom>
          <a:noFill/>
          <a:ln w="9525">
            <a:solidFill>
              <a:schemeClr val="tx1"/>
            </a:solidFill>
            <a:round/>
            <a:headEnd/>
            <a:tailEnd type="triangle" w="med" len="med"/>
          </a:ln>
        </p:spPr>
        <p:txBody>
          <a:bodyPr/>
          <a:lstStyle/>
          <a:p>
            <a:endParaRPr lang="cs-CZ"/>
          </a:p>
        </p:txBody>
      </p:sp>
      <p:sp>
        <p:nvSpPr>
          <p:cNvPr id="4122" name="Text Box 35"/>
          <p:cNvSpPr txBox="1">
            <a:spLocks noChangeArrowheads="1"/>
          </p:cNvSpPr>
          <p:nvPr/>
        </p:nvSpPr>
        <p:spPr bwMode="auto">
          <a:xfrm>
            <a:off x="2392363" y="5105400"/>
            <a:ext cx="666750" cy="366713"/>
          </a:xfrm>
          <a:prstGeom prst="rect">
            <a:avLst/>
          </a:prstGeom>
          <a:noFill/>
          <a:ln w="9525">
            <a:noFill/>
            <a:miter lim="800000"/>
            <a:headEnd/>
            <a:tailEnd/>
          </a:ln>
        </p:spPr>
        <p:txBody>
          <a:bodyPr wrap="none">
            <a:spAutoFit/>
          </a:bodyPr>
          <a:lstStyle/>
          <a:p>
            <a:r>
              <a:rPr lang="cs-CZ" sz="1800">
                <a:latin typeface="Arial" charset="0"/>
              </a:rPr>
              <a:t>HDS</a:t>
            </a:r>
          </a:p>
        </p:txBody>
      </p:sp>
      <p:sp>
        <p:nvSpPr>
          <p:cNvPr id="4123" name="Text Box 36"/>
          <p:cNvSpPr txBox="1">
            <a:spLocks noChangeArrowheads="1"/>
          </p:cNvSpPr>
          <p:nvPr/>
        </p:nvSpPr>
        <p:spPr bwMode="auto">
          <a:xfrm>
            <a:off x="4479925" y="5011738"/>
            <a:ext cx="539750" cy="304800"/>
          </a:xfrm>
          <a:prstGeom prst="rect">
            <a:avLst/>
          </a:prstGeom>
          <a:noFill/>
          <a:ln w="9525">
            <a:noFill/>
            <a:miter lim="800000"/>
            <a:headEnd/>
            <a:tailEnd/>
          </a:ln>
        </p:spPr>
        <p:txBody>
          <a:bodyPr wrap="none">
            <a:spAutoFit/>
          </a:bodyPr>
          <a:lstStyle/>
          <a:p>
            <a:r>
              <a:rPr lang="cs-CZ"/>
              <a:t>HOP</a:t>
            </a:r>
          </a:p>
        </p:txBody>
      </p:sp>
      <p:sp>
        <p:nvSpPr>
          <p:cNvPr id="4124" name="Line 37"/>
          <p:cNvSpPr>
            <a:spLocks noChangeShapeType="1"/>
          </p:cNvSpPr>
          <p:nvPr/>
        </p:nvSpPr>
        <p:spPr bwMode="auto">
          <a:xfrm>
            <a:off x="827088" y="4149725"/>
            <a:ext cx="6553200" cy="0"/>
          </a:xfrm>
          <a:prstGeom prst="line">
            <a:avLst/>
          </a:prstGeom>
          <a:noFill/>
          <a:ln w="9525">
            <a:solidFill>
              <a:schemeClr val="tx1"/>
            </a:solidFill>
            <a:prstDash val="lgDashDot"/>
            <a:round/>
            <a:headEnd/>
            <a:tailEnd/>
          </a:ln>
        </p:spPr>
        <p:txBody>
          <a:bodyPr/>
          <a:lstStyle/>
          <a:p>
            <a:endParaRPr lang="cs-CZ"/>
          </a:p>
        </p:txBody>
      </p:sp>
      <p:sp>
        <p:nvSpPr>
          <p:cNvPr id="4125" name="Line 38"/>
          <p:cNvSpPr>
            <a:spLocks noChangeShapeType="1"/>
          </p:cNvSpPr>
          <p:nvPr/>
        </p:nvSpPr>
        <p:spPr bwMode="auto">
          <a:xfrm>
            <a:off x="1187450" y="3573463"/>
            <a:ext cx="4105275" cy="0"/>
          </a:xfrm>
          <a:prstGeom prst="line">
            <a:avLst/>
          </a:prstGeom>
          <a:noFill/>
          <a:ln w="9525">
            <a:solidFill>
              <a:schemeClr val="tx1"/>
            </a:solidFill>
            <a:round/>
            <a:headEnd/>
            <a:tailEnd/>
          </a:ln>
        </p:spPr>
        <p:txBody>
          <a:bodyPr/>
          <a:lstStyle/>
          <a:p>
            <a:endParaRPr lang="cs-CZ"/>
          </a:p>
        </p:txBody>
      </p:sp>
      <p:sp>
        <p:nvSpPr>
          <p:cNvPr id="4126" name="Oval 39"/>
          <p:cNvSpPr>
            <a:spLocks noChangeArrowheads="1"/>
          </p:cNvSpPr>
          <p:nvPr/>
        </p:nvSpPr>
        <p:spPr bwMode="auto">
          <a:xfrm>
            <a:off x="3241675" y="3541713"/>
            <a:ext cx="71438"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27" name="Line 40"/>
          <p:cNvSpPr>
            <a:spLocks noChangeShapeType="1"/>
          </p:cNvSpPr>
          <p:nvPr/>
        </p:nvSpPr>
        <p:spPr bwMode="auto">
          <a:xfrm flipV="1">
            <a:off x="1624013" y="3338513"/>
            <a:ext cx="0" cy="215900"/>
          </a:xfrm>
          <a:prstGeom prst="line">
            <a:avLst/>
          </a:prstGeom>
          <a:noFill/>
          <a:ln w="9525">
            <a:solidFill>
              <a:schemeClr val="tx1"/>
            </a:solidFill>
            <a:round/>
            <a:headEnd/>
            <a:tailEnd/>
          </a:ln>
        </p:spPr>
        <p:txBody>
          <a:bodyPr/>
          <a:lstStyle/>
          <a:p>
            <a:endParaRPr lang="cs-CZ"/>
          </a:p>
        </p:txBody>
      </p:sp>
      <p:sp>
        <p:nvSpPr>
          <p:cNvPr id="4128" name="Line 41"/>
          <p:cNvSpPr>
            <a:spLocks noChangeShapeType="1"/>
          </p:cNvSpPr>
          <p:nvPr/>
        </p:nvSpPr>
        <p:spPr bwMode="auto">
          <a:xfrm flipV="1">
            <a:off x="2128838" y="3338513"/>
            <a:ext cx="0" cy="215900"/>
          </a:xfrm>
          <a:prstGeom prst="line">
            <a:avLst/>
          </a:prstGeom>
          <a:noFill/>
          <a:ln w="9525">
            <a:solidFill>
              <a:schemeClr val="tx1"/>
            </a:solidFill>
            <a:round/>
            <a:headEnd/>
            <a:tailEnd/>
          </a:ln>
        </p:spPr>
        <p:txBody>
          <a:bodyPr/>
          <a:lstStyle/>
          <a:p>
            <a:endParaRPr lang="cs-CZ"/>
          </a:p>
        </p:txBody>
      </p:sp>
      <p:sp>
        <p:nvSpPr>
          <p:cNvPr id="4129" name="Line 42"/>
          <p:cNvSpPr>
            <a:spLocks noChangeShapeType="1"/>
          </p:cNvSpPr>
          <p:nvPr/>
        </p:nvSpPr>
        <p:spPr bwMode="auto">
          <a:xfrm flipV="1">
            <a:off x="1624013" y="2833688"/>
            <a:ext cx="0" cy="288925"/>
          </a:xfrm>
          <a:prstGeom prst="line">
            <a:avLst/>
          </a:prstGeom>
          <a:noFill/>
          <a:ln w="9525">
            <a:solidFill>
              <a:schemeClr val="tx1"/>
            </a:solidFill>
            <a:round/>
            <a:headEnd/>
            <a:tailEnd/>
          </a:ln>
        </p:spPr>
        <p:txBody>
          <a:bodyPr/>
          <a:lstStyle/>
          <a:p>
            <a:endParaRPr lang="cs-CZ"/>
          </a:p>
        </p:txBody>
      </p:sp>
      <p:sp>
        <p:nvSpPr>
          <p:cNvPr id="4130" name="Line 43"/>
          <p:cNvSpPr>
            <a:spLocks noChangeShapeType="1"/>
          </p:cNvSpPr>
          <p:nvPr/>
        </p:nvSpPr>
        <p:spPr bwMode="auto">
          <a:xfrm flipV="1">
            <a:off x="2128838" y="2833688"/>
            <a:ext cx="0" cy="288925"/>
          </a:xfrm>
          <a:prstGeom prst="line">
            <a:avLst/>
          </a:prstGeom>
          <a:noFill/>
          <a:ln w="9525">
            <a:solidFill>
              <a:schemeClr val="tx1"/>
            </a:solidFill>
            <a:round/>
            <a:headEnd/>
            <a:tailEnd/>
          </a:ln>
        </p:spPr>
        <p:txBody>
          <a:bodyPr/>
          <a:lstStyle/>
          <a:p>
            <a:endParaRPr lang="cs-CZ"/>
          </a:p>
        </p:txBody>
      </p:sp>
      <p:sp>
        <p:nvSpPr>
          <p:cNvPr id="4131" name="Line 44"/>
          <p:cNvSpPr>
            <a:spLocks noChangeShapeType="1"/>
          </p:cNvSpPr>
          <p:nvPr/>
        </p:nvSpPr>
        <p:spPr bwMode="auto">
          <a:xfrm>
            <a:off x="1624013" y="3122613"/>
            <a:ext cx="144462" cy="215900"/>
          </a:xfrm>
          <a:prstGeom prst="line">
            <a:avLst/>
          </a:prstGeom>
          <a:noFill/>
          <a:ln w="9525">
            <a:solidFill>
              <a:schemeClr val="tx1"/>
            </a:solidFill>
            <a:round/>
            <a:headEnd/>
            <a:tailEnd/>
          </a:ln>
        </p:spPr>
        <p:txBody>
          <a:bodyPr/>
          <a:lstStyle/>
          <a:p>
            <a:endParaRPr lang="cs-CZ"/>
          </a:p>
        </p:txBody>
      </p:sp>
      <p:sp>
        <p:nvSpPr>
          <p:cNvPr id="4132" name="Line 45"/>
          <p:cNvSpPr>
            <a:spLocks noChangeShapeType="1"/>
          </p:cNvSpPr>
          <p:nvPr/>
        </p:nvSpPr>
        <p:spPr bwMode="auto">
          <a:xfrm>
            <a:off x="2128838" y="3122613"/>
            <a:ext cx="144462" cy="215900"/>
          </a:xfrm>
          <a:prstGeom prst="line">
            <a:avLst/>
          </a:prstGeom>
          <a:noFill/>
          <a:ln w="9525">
            <a:solidFill>
              <a:schemeClr val="tx1"/>
            </a:solidFill>
            <a:round/>
            <a:headEnd/>
            <a:tailEnd/>
          </a:ln>
        </p:spPr>
        <p:txBody>
          <a:bodyPr/>
          <a:lstStyle/>
          <a:p>
            <a:endParaRPr lang="cs-CZ"/>
          </a:p>
        </p:txBody>
      </p:sp>
      <p:sp>
        <p:nvSpPr>
          <p:cNvPr id="4133" name="Line 46"/>
          <p:cNvSpPr>
            <a:spLocks noChangeShapeType="1"/>
          </p:cNvSpPr>
          <p:nvPr/>
        </p:nvSpPr>
        <p:spPr bwMode="auto">
          <a:xfrm>
            <a:off x="1749425" y="3244850"/>
            <a:ext cx="46038" cy="73025"/>
          </a:xfrm>
          <a:prstGeom prst="line">
            <a:avLst/>
          </a:prstGeom>
          <a:noFill/>
          <a:ln w="9525">
            <a:solidFill>
              <a:schemeClr val="tx1"/>
            </a:solidFill>
            <a:round/>
            <a:headEnd/>
            <a:tailEnd/>
          </a:ln>
        </p:spPr>
        <p:txBody>
          <a:bodyPr/>
          <a:lstStyle/>
          <a:p>
            <a:endParaRPr lang="cs-CZ"/>
          </a:p>
        </p:txBody>
      </p:sp>
      <p:sp>
        <p:nvSpPr>
          <p:cNvPr id="4134" name="Line 47"/>
          <p:cNvSpPr>
            <a:spLocks noChangeShapeType="1"/>
          </p:cNvSpPr>
          <p:nvPr/>
        </p:nvSpPr>
        <p:spPr bwMode="auto">
          <a:xfrm>
            <a:off x="2251075" y="3251200"/>
            <a:ext cx="46038" cy="73025"/>
          </a:xfrm>
          <a:prstGeom prst="line">
            <a:avLst/>
          </a:prstGeom>
          <a:noFill/>
          <a:ln w="9525">
            <a:solidFill>
              <a:schemeClr val="tx1"/>
            </a:solidFill>
            <a:round/>
            <a:headEnd/>
            <a:tailEnd/>
          </a:ln>
        </p:spPr>
        <p:txBody>
          <a:bodyPr/>
          <a:lstStyle/>
          <a:p>
            <a:endParaRPr lang="cs-CZ"/>
          </a:p>
        </p:txBody>
      </p:sp>
      <p:sp>
        <p:nvSpPr>
          <p:cNvPr id="4135" name="Rectangle 48"/>
          <p:cNvSpPr>
            <a:spLocks noChangeArrowheads="1"/>
          </p:cNvSpPr>
          <p:nvPr/>
        </p:nvSpPr>
        <p:spPr bwMode="auto">
          <a:xfrm>
            <a:off x="1458913" y="2355850"/>
            <a:ext cx="298450" cy="476250"/>
          </a:xfrm>
          <a:prstGeom prst="rect">
            <a:avLst/>
          </a:prstGeom>
          <a:noFill/>
          <a:ln w="9525">
            <a:solidFill>
              <a:schemeClr val="tx1"/>
            </a:solidFill>
            <a:miter lim="800000"/>
            <a:headEnd/>
            <a:tailEnd/>
          </a:ln>
        </p:spPr>
        <p:txBody>
          <a:bodyPr wrap="none" anchor="ctr"/>
          <a:lstStyle/>
          <a:p>
            <a:endParaRPr lang="cs-CZ"/>
          </a:p>
        </p:txBody>
      </p:sp>
      <p:sp>
        <p:nvSpPr>
          <p:cNvPr id="4136" name="Rectangle 49"/>
          <p:cNvSpPr>
            <a:spLocks noChangeArrowheads="1"/>
          </p:cNvSpPr>
          <p:nvPr/>
        </p:nvSpPr>
        <p:spPr bwMode="auto">
          <a:xfrm>
            <a:off x="1979613" y="2349500"/>
            <a:ext cx="298450" cy="482600"/>
          </a:xfrm>
          <a:prstGeom prst="rect">
            <a:avLst/>
          </a:prstGeom>
          <a:noFill/>
          <a:ln w="9525">
            <a:solidFill>
              <a:schemeClr val="tx1"/>
            </a:solidFill>
            <a:miter lim="800000"/>
            <a:headEnd/>
            <a:tailEnd/>
          </a:ln>
        </p:spPr>
        <p:txBody>
          <a:bodyPr wrap="none" anchor="ctr"/>
          <a:lstStyle/>
          <a:p>
            <a:endParaRPr lang="cs-CZ"/>
          </a:p>
        </p:txBody>
      </p:sp>
      <p:sp>
        <p:nvSpPr>
          <p:cNvPr id="4137" name="Line 50"/>
          <p:cNvSpPr>
            <a:spLocks noChangeShapeType="1"/>
          </p:cNvSpPr>
          <p:nvPr/>
        </p:nvSpPr>
        <p:spPr bwMode="auto">
          <a:xfrm flipV="1">
            <a:off x="3238500" y="3568700"/>
            <a:ext cx="38100" cy="38100"/>
          </a:xfrm>
          <a:prstGeom prst="line">
            <a:avLst/>
          </a:prstGeom>
          <a:noFill/>
          <a:ln w="9525">
            <a:solidFill>
              <a:schemeClr val="tx1"/>
            </a:solidFill>
            <a:round/>
            <a:headEnd/>
            <a:tailEnd/>
          </a:ln>
        </p:spPr>
        <p:txBody>
          <a:bodyPr/>
          <a:lstStyle/>
          <a:p>
            <a:endParaRPr lang="cs-CZ"/>
          </a:p>
        </p:txBody>
      </p:sp>
      <p:sp>
        <p:nvSpPr>
          <p:cNvPr id="4138" name="Oval 51"/>
          <p:cNvSpPr>
            <a:spLocks noChangeArrowheads="1"/>
          </p:cNvSpPr>
          <p:nvPr/>
        </p:nvSpPr>
        <p:spPr bwMode="auto">
          <a:xfrm>
            <a:off x="2090738" y="3522663"/>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39" name="Oval 52"/>
          <p:cNvSpPr>
            <a:spLocks noChangeArrowheads="1"/>
          </p:cNvSpPr>
          <p:nvPr/>
        </p:nvSpPr>
        <p:spPr bwMode="auto">
          <a:xfrm>
            <a:off x="1576388" y="3516313"/>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40" name="Oval 53"/>
          <p:cNvSpPr>
            <a:spLocks noChangeArrowheads="1"/>
          </p:cNvSpPr>
          <p:nvPr/>
        </p:nvSpPr>
        <p:spPr bwMode="auto">
          <a:xfrm>
            <a:off x="5018088" y="3551238"/>
            <a:ext cx="71437" cy="71437"/>
          </a:xfrm>
          <a:prstGeom prst="ellipse">
            <a:avLst/>
          </a:prstGeom>
          <a:solidFill>
            <a:schemeClr val="tx1"/>
          </a:solidFill>
          <a:ln w="9525">
            <a:solidFill>
              <a:schemeClr val="tx1"/>
            </a:solidFill>
            <a:round/>
            <a:headEnd/>
            <a:tailEnd/>
          </a:ln>
        </p:spPr>
        <p:txBody>
          <a:bodyPr wrap="none" anchor="ctr"/>
          <a:lstStyle/>
          <a:p>
            <a:endParaRPr lang="cs-CZ"/>
          </a:p>
        </p:txBody>
      </p:sp>
      <p:grpSp>
        <p:nvGrpSpPr>
          <p:cNvPr id="4141" name="Group 71"/>
          <p:cNvGrpSpPr>
            <a:grpSpLocks/>
          </p:cNvGrpSpPr>
          <p:nvPr/>
        </p:nvGrpSpPr>
        <p:grpSpPr bwMode="auto">
          <a:xfrm>
            <a:off x="5056188" y="2862263"/>
            <a:ext cx="168275" cy="720725"/>
            <a:chOff x="2558" y="1793"/>
            <a:chExt cx="106" cy="454"/>
          </a:xfrm>
        </p:grpSpPr>
        <p:sp>
          <p:nvSpPr>
            <p:cNvPr id="4186" name="Line 54"/>
            <p:cNvSpPr>
              <a:spLocks noChangeShapeType="1"/>
            </p:cNvSpPr>
            <p:nvPr/>
          </p:nvSpPr>
          <p:spPr bwMode="auto">
            <a:xfrm flipV="1">
              <a:off x="2558" y="2111"/>
              <a:ext cx="0" cy="136"/>
            </a:xfrm>
            <a:prstGeom prst="line">
              <a:avLst/>
            </a:prstGeom>
            <a:noFill/>
            <a:ln w="9525">
              <a:solidFill>
                <a:schemeClr val="tx1"/>
              </a:solidFill>
              <a:round/>
              <a:headEnd/>
              <a:tailEnd/>
            </a:ln>
          </p:spPr>
          <p:txBody>
            <a:bodyPr/>
            <a:lstStyle/>
            <a:p>
              <a:endParaRPr lang="cs-CZ"/>
            </a:p>
          </p:txBody>
        </p:sp>
        <p:sp>
          <p:nvSpPr>
            <p:cNvPr id="4187" name="Line 55"/>
            <p:cNvSpPr>
              <a:spLocks noChangeShapeType="1"/>
            </p:cNvSpPr>
            <p:nvPr/>
          </p:nvSpPr>
          <p:spPr bwMode="auto">
            <a:xfrm flipV="1">
              <a:off x="2558" y="1793"/>
              <a:ext cx="0" cy="182"/>
            </a:xfrm>
            <a:prstGeom prst="line">
              <a:avLst/>
            </a:prstGeom>
            <a:noFill/>
            <a:ln w="9525">
              <a:solidFill>
                <a:schemeClr val="tx1"/>
              </a:solidFill>
              <a:round/>
              <a:headEnd/>
              <a:tailEnd/>
            </a:ln>
          </p:spPr>
          <p:txBody>
            <a:bodyPr/>
            <a:lstStyle/>
            <a:p>
              <a:endParaRPr lang="cs-CZ"/>
            </a:p>
          </p:txBody>
        </p:sp>
        <p:sp>
          <p:nvSpPr>
            <p:cNvPr id="4188" name="Line 56"/>
            <p:cNvSpPr>
              <a:spLocks noChangeShapeType="1"/>
            </p:cNvSpPr>
            <p:nvPr/>
          </p:nvSpPr>
          <p:spPr bwMode="auto">
            <a:xfrm>
              <a:off x="2558" y="1975"/>
              <a:ext cx="91" cy="136"/>
            </a:xfrm>
            <a:prstGeom prst="line">
              <a:avLst/>
            </a:prstGeom>
            <a:noFill/>
            <a:ln w="9525">
              <a:solidFill>
                <a:schemeClr val="tx1"/>
              </a:solidFill>
              <a:round/>
              <a:headEnd/>
              <a:tailEnd/>
            </a:ln>
          </p:spPr>
          <p:txBody>
            <a:bodyPr/>
            <a:lstStyle/>
            <a:p>
              <a:endParaRPr lang="cs-CZ"/>
            </a:p>
          </p:txBody>
        </p:sp>
        <p:sp>
          <p:nvSpPr>
            <p:cNvPr id="4189" name="Line 57"/>
            <p:cNvSpPr>
              <a:spLocks noChangeShapeType="1"/>
            </p:cNvSpPr>
            <p:nvPr/>
          </p:nvSpPr>
          <p:spPr bwMode="auto">
            <a:xfrm>
              <a:off x="2635" y="2056"/>
              <a:ext cx="29" cy="46"/>
            </a:xfrm>
            <a:prstGeom prst="line">
              <a:avLst/>
            </a:prstGeom>
            <a:noFill/>
            <a:ln w="9525">
              <a:solidFill>
                <a:schemeClr val="tx1"/>
              </a:solidFill>
              <a:round/>
              <a:headEnd/>
              <a:tailEnd/>
            </a:ln>
          </p:spPr>
          <p:txBody>
            <a:bodyPr/>
            <a:lstStyle/>
            <a:p>
              <a:endParaRPr lang="cs-CZ"/>
            </a:p>
          </p:txBody>
        </p:sp>
      </p:grpSp>
      <p:sp>
        <p:nvSpPr>
          <p:cNvPr id="4142" name="Rectangle 58"/>
          <p:cNvSpPr>
            <a:spLocks noChangeArrowheads="1"/>
          </p:cNvSpPr>
          <p:nvPr/>
        </p:nvSpPr>
        <p:spPr bwMode="auto">
          <a:xfrm>
            <a:off x="4906963" y="2378075"/>
            <a:ext cx="298450" cy="482600"/>
          </a:xfrm>
          <a:prstGeom prst="rect">
            <a:avLst/>
          </a:prstGeom>
          <a:noFill/>
          <a:ln w="9525">
            <a:solidFill>
              <a:schemeClr val="tx1"/>
            </a:solidFill>
            <a:miter lim="800000"/>
            <a:headEnd/>
            <a:tailEnd/>
          </a:ln>
        </p:spPr>
        <p:txBody>
          <a:bodyPr wrap="none" anchor="ctr"/>
          <a:lstStyle/>
          <a:p>
            <a:endParaRPr lang="cs-CZ"/>
          </a:p>
        </p:txBody>
      </p:sp>
      <p:sp>
        <p:nvSpPr>
          <p:cNvPr id="4143" name="Rectangle 59"/>
          <p:cNvSpPr>
            <a:spLocks noChangeArrowheads="1"/>
          </p:cNvSpPr>
          <p:nvPr/>
        </p:nvSpPr>
        <p:spPr bwMode="auto">
          <a:xfrm>
            <a:off x="4716463" y="2276475"/>
            <a:ext cx="685800" cy="1447800"/>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4144" name="Line 60"/>
          <p:cNvSpPr>
            <a:spLocks noChangeShapeType="1"/>
          </p:cNvSpPr>
          <p:nvPr/>
        </p:nvSpPr>
        <p:spPr bwMode="auto">
          <a:xfrm>
            <a:off x="4919663" y="2508250"/>
            <a:ext cx="287337" cy="0"/>
          </a:xfrm>
          <a:prstGeom prst="line">
            <a:avLst/>
          </a:prstGeom>
          <a:noFill/>
          <a:ln w="9525">
            <a:solidFill>
              <a:schemeClr val="tx1"/>
            </a:solidFill>
            <a:round/>
            <a:headEnd/>
            <a:tailEnd/>
          </a:ln>
        </p:spPr>
        <p:txBody>
          <a:bodyPr/>
          <a:lstStyle/>
          <a:p>
            <a:endParaRPr lang="cs-CZ"/>
          </a:p>
        </p:txBody>
      </p:sp>
      <p:sp>
        <p:nvSpPr>
          <p:cNvPr id="4145" name="Line 61"/>
          <p:cNvSpPr>
            <a:spLocks noChangeShapeType="1"/>
          </p:cNvSpPr>
          <p:nvPr/>
        </p:nvSpPr>
        <p:spPr bwMode="auto">
          <a:xfrm>
            <a:off x="1984375" y="2473325"/>
            <a:ext cx="287338" cy="0"/>
          </a:xfrm>
          <a:prstGeom prst="line">
            <a:avLst/>
          </a:prstGeom>
          <a:noFill/>
          <a:ln w="9525">
            <a:solidFill>
              <a:schemeClr val="tx1"/>
            </a:solidFill>
            <a:round/>
            <a:headEnd/>
            <a:tailEnd/>
          </a:ln>
        </p:spPr>
        <p:txBody>
          <a:bodyPr/>
          <a:lstStyle/>
          <a:p>
            <a:endParaRPr lang="cs-CZ"/>
          </a:p>
        </p:txBody>
      </p:sp>
      <p:sp>
        <p:nvSpPr>
          <p:cNvPr id="4146" name="Line 62"/>
          <p:cNvSpPr>
            <a:spLocks noChangeShapeType="1"/>
          </p:cNvSpPr>
          <p:nvPr/>
        </p:nvSpPr>
        <p:spPr bwMode="auto">
          <a:xfrm>
            <a:off x="1481138" y="2473325"/>
            <a:ext cx="287337" cy="0"/>
          </a:xfrm>
          <a:prstGeom prst="line">
            <a:avLst/>
          </a:prstGeom>
          <a:noFill/>
          <a:ln w="9525">
            <a:solidFill>
              <a:schemeClr val="tx1"/>
            </a:solidFill>
            <a:round/>
            <a:headEnd/>
            <a:tailEnd/>
          </a:ln>
        </p:spPr>
        <p:txBody>
          <a:bodyPr/>
          <a:lstStyle/>
          <a:p>
            <a:endParaRPr lang="cs-CZ"/>
          </a:p>
        </p:txBody>
      </p:sp>
      <p:sp>
        <p:nvSpPr>
          <p:cNvPr id="4147" name="Line 63"/>
          <p:cNvSpPr>
            <a:spLocks noChangeShapeType="1"/>
          </p:cNvSpPr>
          <p:nvPr/>
        </p:nvSpPr>
        <p:spPr bwMode="auto">
          <a:xfrm flipV="1">
            <a:off x="5062538" y="2076450"/>
            <a:ext cx="0" cy="288925"/>
          </a:xfrm>
          <a:prstGeom prst="line">
            <a:avLst/>
          </a:prstGeom>
          <a:noFill/>
          <a:ln w="9525">
            <a:solidFill>
              <a:schemeClr val="tx1"/>
            </a:solidFill>
            <a:round/>
            <a:headEnd/>
            <a:tailEnd/>
          </a:ln>
        </p:spPr>
        <p:txBody>
          <a:bodyPr/>
          <a:lstStyle/>
          <a:p>
            <a:endParaRPr lang="cs-CZ"/>
          </a:p>
        </p:txBody>
      </p:sp>
      <p:sp>
        <p:nvSpPr>
          <p:cNvPr id="4148" name="Line 64"/>
          <p:cNvSpPr>
            <a:spLocks noChangeShapeType="1"/>
          </p:cNvSpPr>
          <p:nvPr/>
        </p:nvSpPr>
        <p:spPr bwMode="auto">
          <a:xfrm>
            <a:off x="5062538" y="2076450"/>
            <a:ext cx="1368425" cy="0"/>
          </a:xfrm>
          <a:prstGeom prst="line">
            <a:avLst/>
          </a:prstGeom>
          <a:noFill/>
          <a:ln w="9525">
            <a:solidFill>
              <a:schemeClr val="tx1"/>
            </a:solidFill>
            <a:round/>
            <a:headEnd/>
            <a:tailEnd/>
          </a:ln>
        </p:spPr>
        <p:txBody>
          <a:bodyPr/>
          <a:lstStyle/>
          <a:p>
            <a:endParaRPr lang="cs-CZ"/>
          </a:p>
        </p:txBody>
      </p:sp>
      <p:sp>
        <p:nvSpPr>
          <p:cNvPr id="4149" name="Line 65"/>
          <p:cNvSpPr>
            <a:spLocks noChangeShapeType="1"/>
          </p:cNvSpPr>
          <p:nvPr/>
        </p:nvSpPr>
        <p:spPr bwMode="auto">
          <a:xfrm>
            <a:off x="6430963" y="2076450"/>
            <a:ext cx="0" cy="431800"/>
          </a:xfrm>
          <a:prstGeom prst="line">
            <a:avLst/>
          </a:prstGeom>
          <a:noFill/>
          <a:ln w="9525">
            <a:solidFill>
              <a:schemeClr val="tx1"/>
            </a:solidFill>
            <a:round/>
            <a:headEnd/>
            <a:tailEnd/>
          </a:ln>
        </p:spPr>
        <p:txBody>
          <a:bodyPr/>
          <a:lstStyle/>
          <a:p>
            <a:endParaRPr lang="cs-CZ"/>
          </a:p>
        </p:txBody>
      </p:sp>
      <p:sp>
        <p:nvSpPr>
          <p:cNvPr id="4150" name="Line 66"/>
          <p:cNvSpPr>
            <a:spLocks noChangeShapeType="1"/>
          </p:cNvSpPr>
          <p:nvPr/>
        </p:nvSpPr>
        <p:spPr bwMode="auto">
          <a:xfrm>
            <a:off x="5783263" y="2508250"/>
            <a:ext cx="1439862" cy="0"/>
          </a:xfrm>
          <a:prstGeom prst="line">
            <a:avLst/>
          </a:prstGeom>
          <a:noFill/>
          <a:ln w="9525">
            <a:solidFill>
              <a:schemeClr val="tx1"/>
            </a:solidFill>
            <a:round/>
            <a:headEnd/>
            <a:tailEnd/>
          </a:ln>
        </p:spPr>
        <p:txBody>
          <a:bodyPr/>
          <a:lstStyle/>
          <a:p>
            <a:endParaRPr lang="cs-CZ"/>
          </a:p>
        </p:txBody>
      </p:sp>
      <p:sp>
        <p:nvSpPr>
          <p:cNvPr id="4151" name="Line 73"/>
          <p:cNvSpPr>
            <a:spLocks noChangeShapeType="1"/>
          </p:cNvSpPr>
          <p:nvPr/>
        </p:nvSpPr>
        <p:spPr bwMode="auto">
          <a:xfrm rot="10800000" flipV="1">
            <a:off x="6021388" y="2508250"/>
            <a:ext cx="0" cy="215900"/>
          </a:xfrm>
          <a:prstGeom prst="line">
            <a:avLst/>
          </a:prstGeom>
          <a:noFill/>
          <a:ln w="9525">
            <a:solidFill>
              <a:schemeClr val="tx1"/>
            </a:solidFill>
            <a:round/>
            <a:headEnd/>
            <a:tailEnd/>
          </a:ln>
        </p:spPr>
        <p:txBody>
          <a:bodyPr/>
          <a:lstStyle/>
          <a:p>
            <a:endParaRPr lang="cs-CZ"/>
          </a:p>
        </p:txBody>
      </p:sp>
      <p:sp>
        <p:nvSpPr>
          <p:cNvPr id="4152" name="Line 74"/>
          <p:cNvSpPr>
            <a:spLocks noChangeShapeType="1"/>
          </p:cNvSpPr>
          <p:nvPr/>
        </p:nvSpPr>
        <p:spPr bwMode="auto">
          <a:xfrm rot="10800000" flipV="1">
            <a:off x="6022975" y="2940050"/>
            <a:ext cx="0" cy="288925"/>
          </a:xfrm>
          <a:prstGeom prst="line">
            <a:avLst/>
          </a:prstGeom>
          <a:noFill/>
          <a:ln w="9525">
            <a:solidFill>
              <a:schemeClr val="tx1"/>
            </a:solidFill>
            <a:round/>
            <a:headEnd/>
            <a:tailEnd type="triangle" w="med" len="med"/>
          </a:ln>
        </p:spPr>
        <p:txBody>
          <a:bodyPr/>
          <a:lstStyle/>
          <a:p>
            <a:endParaRPr lang="cs-CZ"/>
          </a:p>
        </p:txBody>
      </p:sp>
      <p:sp>
        <p:nvSpPr>
          <p:cNvPr id="4153" name="Line 75"/>
          <p:cNvSpPr>
            <a:spLocks noChangeShapeType="1"/>
          </p:cNvSpPr>
          <p:nvPr/>
        </p:nvSpPr>
        <p:spPr bwMode="auto">
          <a:xfrm rot="10800000">
            <a:off x="5876925" y="2724150"/>
            <a:ext cx="144463" cy="215900"/>
          </a:xfrm>
          <a:prstGeom prst="line">
            <a:avLst/>
          </a:prstGeom>
          <a:noFill/>
          <a:ln w="9525">
            <a:solidFill>
              <a:schemeClr val="tx1"/>
            </a:solidFill>
            <a:round/>
            <a:headEnd/>
            <a:tailEnd/>
          </a:ln>
        </p:spPr>
        <p:txBody>
          <a:bodyPr/>
          <a:lstStyle/>
          <a:p>
            <a:endParaRPr lang="cs-CZ"/>
          </a:p>
        </p:txBody>
      </p:sp>
      <p:sp>
        <p:nvSpPr>
          <p:cNvPr id="4154" name="Line 76"/>
          <p:cNvSpPr>
            <a:spLocks noChangeShapeType="1"/>
          </p:cNvSpPr>
          <p:nvPr/>
        </p:nvSpPr>
        <p:spPr bwMode="auto">
          <a:xfrm rot="10800000">
            <a:off x="5853113" y="2738438"/>
            <a:ext cx="46037" cy="73025"/>
          </a:xfrm>
          <a:prstGeom prst="line">
            <a:avLst/>
          </a:prstGeom>
          <a:noFill/>
          <a:ln w="9525">
            <a:solidFill>
              <a:schemeClr val="tx1"/>
            </a:solidFill>
            <a:round/>
            <a:headEnd/>
            <a:tailEnd/>
          </a:ln>
        </p:spPr>
        <p:txBody>
          <a:bodyPr/>
          <a:lstStyle/>
          <a:p>
            <a:endParaRPr lang="cs-CZ"/>
          </a:p>
        </p:txBody>
      </p:sp>
      <p:sp>
        <p:nvSpPr>
          <p:cNvPr id="4155" name="Line 78"/>
          <p:cNvSpPr>
            <a:spLocks noChangeShapeType="1"/>
          </p:cNvSpPr>
          <p:nvPr/>
        </p:nvSpPr>
        <p:spPr bwMode="auto">
          <a:xfrm rot="10800000" flipV="1">
            <a:off x="6310313" y="2508250"/>
            <a:ext cx="0" cy="215900"/>
          </a:xfrm>
          <a:prstGeom prst="line">
            <a:avLst/>
          </a:prstGeom>
          <a:noFill/>
          <a:ln w="9525">
            <a:solidFill>
              <a:schemeClr val="tx1"/>
            </a:solidFill>
            <a:round/>
            <a:headEnd/>
            <a:tailEnd/>
          </a:ln>
        </p:spPr>
        <p:txBody>
          <a:bodyPr/>
          <a:lstStyle/>
          <a:p>
            <a:endParaRPr lang="cs-CZ"/>
          </a:p>
        </p:txBody>
      </p:sp>
      <p:sp>
        <p:nvSpPr>
          <p:cNvPr id="4156" name="Line 79"/>
          <p:cNvSpPr>
            <a:spLocks noChangeShapeType="1"/>
          </p:cNvSpPr>
          <p:nvPr/>
        </p:nvSpPr>
        <p:spPr bwMode="auto">
          <a:xfrm rot="10800000" flipV="1">
            <a:off x="6311900" y="2940050"/>
            <a:ext cx="0" cy="288925"/>
          </a:xfrm>
          <a:prstGeom prst="line">
            <a:avLst/>
          </a:prstGeom>
          <a:noFill/>
          <a:ln w="9525">
            <a:solidFill>
              <a:schemeClr val="tx1"/>
            </a:solidFill>
            <a:round/>
            <a:headEnd/>
            <a:tailEnd type="triangle" w="med" len="med"/>
          </a:ln>
        </p:spPr>
        <p:txBody>
          <a:bodyPr/>
          <a:lstStyle/>
          <a:p>
            <a:endParaRPr lang="cs-CZ"/>
          </a:p>
        </p:txBody>
      </p:sp>
      <p:sp>
        <p:nvSpPr>
          <p:cNvPr id="4157" name="Line 80"/>
          <p:cNvSpPr>
            <a:spLocks noChangeShapeType="1"/>
          </p:cNvSpPr>
          <p:nvPr/>
        </p:nvSpPr>
        <p:spPr bwMode="auto">
          <a:xfrm rot="10800000">
            <a:off x="6165850" y="2724150"/>
            <a:ext cx="144463" cy="215900"/>
          </a:xfrm>
          <a:prstGeom prst="line">
            <a:avLst/>
          </a:prstGeom>
          <a:noFill/>
          <a:ln w="9525">
            <a:solidFill>
              <a:schemeClr val="tx1"/>
            </a:solidFill>
            <a:round/>
            <a:headEnd/>
            <a:tailEnd/>
          </a:ln>
        </p:spPr>
        <p:txBody>
          <a:bodyPr/>
          <a:lstStyle/>
          <a:p>
            <a:endParaRPr lang="cs-CZ"/>
          </a:p>
        </p:txBody>
      </p:sp>
      <p:sp>
        <p:nvSpPr>
          <p:cNvPr id="4158" name="Line 81"/>
          <p:cNvSpPr>
            <a:spLocks noChangeShapeType="1"/>
          </p:cNvSpPr>
          <p:nvPr/>
        </p:nvSpPr>
        <p:spPr bwMode="auto">
          <a:xfrm rot="10800000">
            <a:off x="6142038" y="2738438"/>
            <a:ext cx="46037" cy="73025"/>
          </a:xfrm>
          <a:prstGeom prst="line">
            <a:avLst/>
          </a:prstGeom>
          <a:noFill/>
          <a:ln w="9525">
            <a:solidFill>
              <a:schemeClr val="tx1"/>
            </a:solidFill>
            <a:round/>
            <a:headEnd/>
            <a:tailEnd/>
          </a:ln>
        </p:spPr>
        <p:txBody>
          <a:bodyPr/>
          <a:lstStyle/>
          <a:p>
            <a:endParaRPr lang="cs-CZ"/>
          </a:p>
        </p:txBody>
      </p:sp>
      <p:sp>
        <p:nvSpPr>
          <p:cNvPr id="4159" name="Line 83"/>
          <p:cNvSpPr>
            <a:spLocks noChangeShapeType="1"/>
          </p:cNvSpPr>
          <p:nvPr/>
        </p:nvSpPr>
        <p:spPr bwMode="auto">
          <a:xfrm rot="10800000" flipV="1">
            <a:off x="6597650" y="2508250"/>
            <a:ext cx="0" cy="215900"/>
          </a:xfrm>
          <a:prstGeom prst="line">
            <a:avLst/>
          </a:prstGeom>
          <a:noFill/>
          <a:ln w="9525">
            <a:solidFill>
              <a:schemeClr val="tx1"/>
            </a:solidFill>
            <a:round/>
            <a:headEnd/>
            <a:tailEnd/>
          </a:ln>
        </p:spPr>
        <p:txBody>
          <a:bodyPr/>
          <a:lstStyle/>
          <a:p>
            <a:endParaRPr lang="cs-CZ"/>
          </a:p>
        </p:txBody>
      </p:sp>
      <p:sp>
        <p:nvSpPr>
          <p:cNvPr id="4160" name="Line 84"/>
          <p:cNvSpPr>
            <a:spLocks noChangeShapeType="1"/>
          </p:cNvSpPr>
          <p:nvPr/>
        </p:nvSpPr>
        <p:spPr bwMode="auto">
          <a:xfrm rot="10800000" flipV="1">
            <a:off x="6599238" y="2940050"/>
            <a:ext cx="0" cy="288925"/>
          </a:xfrm>
          <a:prstGeom prst="line">
            <a:avLst/>
          </a:prstGeom>
          <a:noFill/>
          <a:ln w="9525">
            <a:solidFill>
              <a:schemeClr val="tx1"/>
            </a:solidFill>
            <a:round/>
            <a:headEnd/>
            <a:tailEnd type="triangle" w="med" len="med"/>
          </a:ln>
        </p:spPr>
        <p:txBody>
          <a:bodyPr/>
          <a:lstStyle/>
          <a:p>
            <a:endParaRPr lang="cs-CZ"/>
          </a:p>
        </p:txBody>
      </p:sp>
      <p:sp>
        <p:nvSpPr>
          <p:cNvPr id="4161" name="Line 85"/>
          <p:cNvSpPr>
            <a:spLocks noChangeShapeType="1"/>
          </p:cNvSpPr>
          <p:nvPr/>
        </p:nvSpPr>
        <p:spPr bwMode="auto">
          <a:xfrm rot="10800000">
            <a:off x="6453188" y="2724150"/>
            <a:ext cx="144462" cy="215900"/>
          </a:xfrm>
          <a:prstGeom prst="line">
            <a:avLst/>
          </a:prstGeom>
          <a:noFill/>
          <a:ln w="9525">
            <a:solidFill>
              <a:schemeClr val="tx1"/>
            </a:solidFill>
            <a:round/>
            <a:headEnd/>
            <a:tailEnd/>
          </a:ln>
        </p:spPr>
        <p:txBody>
          <a:bodyPr/>
          <a:lstStyle/>
          <a:p>
            <a:endParaRPr lang="cs-CZ"/>
          </a:p>
        </p:txBody>
      </p:sp>
      <p:sp>
        <p:nvSpPr>
          <p:cNvPr id="4162" name="Line 86"/>
          <p:cNvSpPr>
            <a:spLocks noChangeShapeType="1"/>
          </p:cNvSpPr>
          <p:nvPr/>
        </p:nvSpPr>
        <p:spPr bwMode="auto">
          <a:xfrm rot="10800000">
            <a:off x="6429375" y="2738438"/>
            <a:ext cx="46038" cy="73025"/>
          </a:xfrm>
          <a:prstGeom prst="line">
            <a:avLst/>
          </a:prstGeom>
          <a:noFill/>
          <a:ln w="9525">
            <a:solidFill>
              <a:schemeClr val="tx1"/>
            </a:solidFill>
            <a:round/>
            <a:headEnd/>
            <a:tailEnd/>
          </a:ln>
        </p:spPr>
        <p:txBody>
          <a:bodyPr/>
          <a:lstStyle/>
          <a:p>
            <a:endParaRPr lang="cs-CZ"/>
          </a:p>
        </p:txBody>
      </p:sp>
      <p:sp>
        <p:nvSpPr>
          <p:cNvPr id="4163" name="Line 88"/>
          <p:cNvSpPr>
            <a:spLocks noChangeShapeType="1"/>
          </p:cNvSpPr>
          <p:nvPr/>
        </p:nvSpPr>
        <p:spPr bwMode="auto">
          <a:xfrm rot="10800000" flipV="1">
            <a:off x="6886575" y="2508250"/>
            <a:ext cx="0" cy="215900"/>
          </a:xfrm>
          <a:prstGeom prst="line">
            <a:avLst/>
          </a:prstGeom>
          <a:noFill/>
          <a:ln w="9525">
            <a:solidFill>
              <a:schemeClr val="tx1"/>
            </a:solidFill>
            <a:round/>
            <a:headEnd/>
            <a:tailEnd/>
          </a:ln>
        </p:spPr>
        <p:txBody>
          <a:bodyPr/>
          <a:lstStyle/>
          <a:p>
            <a:endParaRPr lang="cs-CZ"/>
          </a:p>
        </p:txBody>
      </p:sp>
      <p:sp>
        <p:nvSpPr>
          <p:cNvPr id="4164" name="Line 89"/>
          <p:cNvSpPr>
            <a:spLocks noChangeShapeType="1"/>
          </p:cNvSpPr>
          <p:nvPr/>
        </p:nvSpPr>
        <p:spPr bwMode="auto">
          <a:xfrm rot="10800000" flipV="1">
            <a:off x="6888163" y="2940050"/>
            <a:ext cx="0" cy="288925"/>
          </a:xfrm>
          <a:prstGeom prst="line">
            <a:avLst/>
          </a:prstGeom>
          <a:noFill/>
          <a:ln w="9525">
            <a:solidFill>
              <a:schemeClr val="tx1"/>
            </a:solidFill>
            <a:round/>
            <a:headEnd/>
            <a:tailEnd type="triangle" w="med" len="med"/>
          </a:ln>
        </p:spPr>
        <p:txBody>
          <a:bodyPr/>
          <a:lstStyle/>
          <a:p>
            <a:endParaRPr lang="cs-CZ"/>
          </a:p>
        </p:txBody>
      </p:sp>
      <p:sp>
        <p:nvSpPr>
          <p:cNvPr id="4165" name="Line 90"/>
          <p:cNvSpPr>
            <a:spLocks noChangeShapeType="1"/>
          </p:cNvSpPr>
          <p:nvPr/>
        </p:nvSpPr>
        <p:spPr bwMode="auto">
          <a:xfrm rot="10800000">
            <a:off x="6742113" y="2724150"/>
            <a:ext cx="144462" cy="215900"/>
          </a:xfrm>
          <a:prstGeom prst="line">
            <a:avLst/>
          </a:prstGeom>
          <a:noFill/>
          <a:ln w="9525">
            <a:solidFill>
              <a:schemeClr val="tx1"/>
            </a:solidFill>
            <a:round/>
            <a:headEnd/>
            <a:tailEnd/>
          </a:ln>
        </p:spPr>
        <p:txBody>
          <a:bodyPr/>
          <a:lstStyle/>
          <a:p>
            <a:endParaRPr lang="cs-CZ"/>
          </a:p>
        </p:txBody>
      </p:sp>
      <p:sp>
        <p:nvSpPr>
          <p:cNvPr id="4166" name="Line 91"/>
          <p:cNvSpPr>
            <a:spLocks noChangeShapeType="1"/>
          </p:cNvSpPr>
          <p:nvPr/>
        </p:nvSpPr>
        <p:spPr bwMode="auto">
          <a:xfrm rot="10800000">
            <a:off x="6718300" y="2738438"/>
            <a:ext cx="46038" cy="73025"/>
          </a:xfrm>
          <a:prstGeom prst="line">
            <a:avLst/>
          </a:prstGeom>
          <a:noFill/>
          <a:ln w="9525">
            <a:solidFill>
              <a:schemeClr val="tx1"/>
            </a:solidFill>
            <a:round/>
            <a:headEnd/>
            <a:tailEnd/>
          </a:ln>
        </p:spPr>
        <p:txBody>
          <a:bodyPr/>
          <a:lstStyle/>
          <a:p>
            <a:endParaRPr lang="cs-CZ"/>
          </a:p>
        </p:txBody>
      </p:sp>
      <p:sp>
        <p:nvSpPr>
          <p:cNvPr id="4167" name="Oval 92"/>
          <p:cNvSpPr>
            <a:spLocks noChangeArrowheads="1"/>
          </p:cNvSpPr>
          <p:nvPr/>
        </p:nvSpPr>
        <p:spPr bwMode="auto">
          <a:xfrm>
            <a:off x="5980113" y="2482850"/>
            <a:ext cx="71437"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4168" name="Oval 93"/>
          <p:cNvSpPr>
            <a:spLocks noChangeArrowheads="1"/>
          </p:cNvSpPr>
          <p:nvPr/>
        </p:nvSpPr>
        <p:spPr bwMode="auto">
          <a:xfrm>
            <a:off x="6275388" y="2481263"/>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69" name="Oval 94"/>
          <p:cNvSpPr>
            <a:spLocks noChangeArrowheads="1"/>
          </p:cNvSpPr>
          <p:nvPr/>
        </p:nvSpPr>
        <p:spPr bwMode="auto">
          <a:xfrm>
            <a:off x="6554788" y="2481263"/>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70" name="Oval 95"/>
          <p:cNvSpPr>
            <a:spLocks noChangeArrowheads="1"/>
          </p:cNvSpPr>
          <p:nvPr/>
        </p:nvSpPr>
        <p:spPr bwMode="auto">
          <a:xfrm>
            <a:off x="6846888" y="2481263"/>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4171" name="Line 96"/>
          <p:cNvSpPr>
            <a:spLocks noChangeShapeType="1"/>
          </p:cNvSpPr>
          <p:nvPr/>
        </p:nvSpPr>
        <p:spPr bwMode="auto">
          <a:xfrm flipV="1">
            <a:off x="1604963" y="2139950"/>
            <a:ext cx="0" cy="215900"/>
          </a:xfrm>
          <a:prstGeom prst="line">
            <a:avLst/>
          </a:prstGeom>
          <a:noFill/>
          <a:ln w="9525">
            <a:solidFill>
              <a:schemeClr val="tx1"/>
            </a:solidFill>
            <a:round/>
            <a:headEnd/>
            <a:tailEnd type="triangle" w="med" len="med"/>
          </a:ln>
        </p:spPr>
        <p:txBody>
          <a:bodyPr/>
          <a:lstStyle/>
          <a:p>
            <a:endParaRPr lang="cs-CZ"/>
          </a:p>
        </p:txBody>
      </p:sp>
      <p:sp>
        <p:nvSpPr>
          <p:cNvPr id="4172" name="Line 97"/>
          <p:cNvSpPr>
            <a:spLocks noChangeShapeType="1"/>
          </p:cNvSpPr>
          <p:nvPr/>
        </p:nvSpPr>
        <p:spPr bwMode="auto">
          <a:xfrm flipV="1">
            <a:off x="2125663" y="2139950"/>
            <a:ext cx="0" cy="203200"/>
          </a:xfrm>
          <a:prstGeom prst="line">
            <a:avLst/>
          </a:prstGeom>
          <a:noFill/>
          <a:ln w="9525">
            <a:solidFill>
              <a:schemeClr val="tx1"/>
            </a:solidFill>
            <a:round/>
            <a:headEnd/>
            <a:tailEnd type="triangle" w="med" len="med"/>
          </a:ln>
        </p:spPr>
        <p:txBody>
          <a:bodyPr/>
          <a:lstStyle/>
          <a:p>
            <a:endParaRPr lang="cs-CZ"/>
          </a:p>
        </p:txBody>
      </p:sp>
      <p:sp>
        <p:nvSpPr>
          <p:cNvPr id="4173" name="Rectangle 98"/>
          <p:cNvSpPr>
            <a:spLocks noChangeArrowheads="1"/>
          </p:cNvSpPr>
          <p:nvPr/>
        </p:nvSpPr>
        <p:spPr bwMode="auto">
          <a:xfrm>
            <a:off x="5638800" y="2292350"/>
            <a:ext cx="1728788" cy="720725"/>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4174" name="Line 99"/>
          <p:cNvSpPr>
            <a:spLocks noChangeShapeType="1"/>
          </p:cNvSpPr>
          <p:nvPr/>
        </p:nvSpPr>
        <p:spPr bwMode="auto">
          <a:xfrm>
            <a:off x="827088" y="1700213"/>
            <a:ext cx="6553200" cy="0"/>
          </a:xfrm>
          <a:prstGeom prst="line">
            <a:avLst/>
          </a:prstGeom>
          <a:noFill/>
          <a:ln w="9525">
            <a:solidFill>
              <a:schemeClr val="tx1"/>
            </a:solidFill>
            <a:prstDash val="lgDashDot"/>
            <a:round/>
            <a:headEnd/>
            <a:tailEnd/>
          </a:ln>
        </p:spPr>
        <p:txBody>
          <a:bodyPr/>
          <a:lstStyle/>
          <a:p>
            <a:endParaRPr lang="cs-CZ"/>
          </a:p>
        </p:txBody>
      </p:sp>
      <p:sp>
        <p:nvSpPr>
          <p:cNvPr id="4175" name="Text Box 100"/>
          <p:cNvSpPr txBox="1">
            <a:spLocks noChangeArrowheads="1"/>
          </p:cNvSpPr>
          <p:nvPr/>
        </p:nvSpPr>
        <p:spPr bwMode="auto">
          <a:xfrm>
            <a:off x="6804025" y="4149725"/>
            <a:ext cx="603250" cy="304800"/>
          </a:xfrm>
          <a:prstGeom prst="rect">
            <a:avLst/>
          </a:prstGeom>
          <a:noFill/>
          <a:ln w="9525">
            <a:noFill/>
            <a:miter lim="800000"/>
            <a:headEnd/>
            <a:tailEnd/>
          </a:ln>
        </p:spPr>
        <p:txBody>
          <a:bodyPr wrap="none">
            <a:spAutoFit/>
          </a:bodyPr>
          <a:lstStyle/>
          <a:p>
            <a:r>
              <a:rPr lang="cs-CZ"/>
              <a:t>1.P.P.</a:t>
            </a:r>
          </a:p>
        </p:txBody>
      </p:sp>
      <p:sp>
        <p:nvSpPr>
          <p:cNvPr id="4176" name="Text Box 101"/>
          <p:cNvSpPr txBox="1">
            <a:spLocks noChangeArrowheads="1"/>
          </p:cNvSpPr>
          <p:nvPr/>
        </p:nvSpPr>
        <p:spPr bwMode="auto">
          <a:xfrm>
            <a:off x="6732588" y="1700213"/>
            <a:ext cx="633412" cy="304800"/>
          </a:xfrm>
          <a:prstGeom prst="rect">
            <a:avLst/>
          </a:prstGeom>
          <a:noFill/>
          <a:ln w="9525">
            <a:noFill/>
            <a:miter lim="800000"/>
            <a:headEnd/>
            <a:tailEnd/>
          </a:ln>
        </p:spPr>
        <p:txBody>
          <a:bodyPr wrap="none">
            <a:spAutoFit/>
          </a:bodyPr>
          <a:lstStyle/>
          <a:p>
            <a:r>
              <a:rPr lang="cs-CZ"/>
              <a:t>1.N.P.</a:t>
            </a:r>
          </a:p>
        </p:txBody>
      </p:sp>
      <p:sp>
        <p:nvSpPr>
          <p:cNvPr id="4177" name="Text Box 102"/>
          <p:cNvSpPr txBox="1">
            <a:spLocks noChangeArrowheads="1"/>
          </p:cNvSpPr>
          <p:nvPr/>
        </p:nvSpPr>
        <p:spPr bwMode="auto">
          <a:xfrm>
            <a:off x="5546725" y="3587750"/>
            <a:ext cx="413896" cy="307777"/>
          </a:xfrm>
          <a:prstGeom prst="rect">
            <a:avLst/>
          </a:prstGeom>
          <a:noFill/>
          <a:ln w="9525">
            <a:noFill/>
            <a:miter lim="800000"/>
            <a:headEnd/>
            <a:tailEnd/>
          </a:ln>
        </p:spPr>
        <p:txBody>
          <a:bodyPr wrap="none">
            <a:spAutoFit/>
          </a:bodyPr>
          <a:lstStyle/>
          <a:p>
            <a:r>
              <a:rPr lang="cs-CZ" dirty="0" smtClean="0"/>
              <a:t>ER</a:t>
            </a:r>
            <a:endParaRPr lang="cs-CZ" dirty="0"/>
          </a:p>
        </p:txBody>
      </p:sp>
      <p:sp>
        <p:nvSpPr>
          <p:cNvPr id="4178" name="Text Box 103"/>
          <p:cNvSpPr txBox="1">
            <a:spLocks noChangeArrowheads="1"/>
          </p:cNvSpPr>
          <p:nvPr/>
        </p:nvSpPr>
        <p:spPr bwMode="auto">
          <a:xfrm>
            <a:off x="7131050" y="3082925"/>
            <a:ext cx="422275" cy="304800"/>
          </a:xfrm>
          <a:prstGeom prst="rect">
            <a:avLst/>
          </a:prstGeom>
          <a:noFill/>
          <a:ln w="9525">
            <a:noFill/>
            <a:miter lim="800000"/>
            <a:headEnd/>
            <a:tailEnd/>
          </a:ln>
        </p:spPr>
        <p:txBody>
          <a:bodyPr wrap="none">
            <a:spAutoFit/>
          </a:bodyPr>
          <a:lstStyle/>
          <a:p>
            <a:r>
              <a:rPr lang="cs-CZ"/>
              <a:t>RB</a:t>
            </a:r>
          </a:p>
        </p:txBody>
      </p:sp>
      <p:sp>
        <p:nvSpPr>
          <p:cNvPr id="4179" name="Rectangle 104"/>
          <p:cNvSpPr>
            <a:spLocks noChangeArrowheads="1"/>
          </p:cNvSpPr>
          <p:nvPr/>
        </p:nvSpPr>
        <p:spPr bwMode="auto">
          <a:xfrm>
            <a:off x="2700338" y="3500438"/>
            <a:ext cx="431800" cy="144462"/>
          </a:xfrm>
          <a:prstGeom prst="rect">
            <a:avLst/>
          </a:prstGeom>
          <a:noFill/>
          <a:ln w="9525">
            <a:solidFill>
              <a:schemeClr val="tx1"/>
            </a:solidFill>
            <a:miter lim="800000"/>
            <a:headEnd/>
            <a:tailEnd/>
          </a:ln>
        </p:spPr>
        <p:txBody>
          <a:bodyPr wrap="none" anchor="ctr"/>
          <a:lstStyle/>
          <a:p>
            <a:endParaRPr lang="cs-CZ"/>
          </a:p>
        </p:txBody>
      </p:sp>
      <p:sp>
        <p:nvSpPr>
          <p:cNvPr id="4180" name="Rectangle 105"/>
          <p:cNvSpPr>
            <a:spLocks noChangeArrowheads="1"/>
          </p:cNvSpPr>
          <p:nvPr/>
        </p:nvSpPr>
        <p:spPr bwMode="auto">
          <a:xfrm>
            <a:off x="3563938" y="3500438"/>
            <a:ext cx="431800" cy="144462"/>
          </a:xfrm>
          <a:prstGeom prst="rect">
            <a:avLst/>
          </a:prstGeom>
          <a:noFill/>
          <a:ln w="9525">
            <a:solidFill>
              <a:schemeClr val="tx1"/>
            </a:solidFill>
            <a:miter lim="800000"/>
            <a:headEnd/>
            <a:tailEnd/>
          </a:ln>
        </p:spPr>
        <p:txBody>
          <a:bodyPr wrap="none" anchor="ctr"/>
          <a:lstStyle/>
          <a:p>
            <a:endParaRPr lang="cs-CZ"/>
          </a:p>
        </p:txBody>
      </p:sp>
      <p:sp>
        <p:nvSpPr>
          <p:cNvPr id="4181" name="Rectangle 106"/>
          <p:cNvSpPr>
            <a:spLocks noChangeArrowheads="1"/>
          </p:cNvSpPr>
          <p:nvPr/>
        </p:nvSpPr>
        <p:spPr bwMode="auto">
          <a:xfrm>
            <a:off x="2555875" y="3357563"/>
            <a:ext cx="1584325" cy="431800"/>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4182" name="Text Box 107"/>
          <p:cNvSpPr txBox="1">
            <a:spLocks noChangeArrowheads="1"/>
          </p:cNvSpPr>
          <p:nvPr/>
        </p:nvSpPr>
        <p:spPr bwMode="auto">
          <a:xfrm>
            <a:off x="3616325" y="2995613"/>
            <a:ext cx="431800" cy="304800"/>
          </a:xfrm>
          <a:prstGeom prst="rect">
            <a:avLst/>
          </a:prstGeom>
          <a:noFill/>
          <a:ln w="9525">
            <a:noFill/>
            <a:miter lim="800000"/>
            <a:headEnd/>
            <a:tailEnd/>
          </a:ln>
        </p:spPr>
        <p:txBody>
          <a:bodyPr wrap="none">
            <a:spAutoFit/>
          </a:bodyPr>
          <a:lstStyle/>
          <a:p>
            <a:r>
              <a:rPr lang="cs-CZ"/>
              <a:t>RO</a:t>
            </a:r>
          </a:p>
        </p:txBody>
      </p:sp>
      <p:sp>
        <p:nvSpPr>
          <p:cNvPr id="4183" name="Text Box 108"/>
          <p:cNvSpPr txBox="1">
            <a:spLocks noChangeArrowheads="1"/>
          </p:cNvSpPr>
          <p:nvPr/>
        </p:nvSpPr>
        <p:spPr bwMode="auto">
          <a:xfrm>
            <a:off x="808038" y="5875338"/>
            <a:ext cx="776287" cy="304800"/>
          </a:xfrm>
          <a:prstGeom prst="rect">
            <a:avLst/>
          </a:prstGeom>
          <a:noFill/>
          <a:ln w="9525">
            <a:noFill/>
            <a:miter lim="800000"/>
            <a:headEnd/>
            <a:tailEnd/>
          </a:ln>
        </p:spPr>
        <p:txBody>
          <a:bodyPr wrap="none">
            <a:spAutoFit/>
          </a:bodyPr>
          <a:lstStyle/>
          <a:p>
            <a:r>
              <a:rPr lang="cs-CZ"/>
              <a:t>přípojka</a:t>
            </a:r>
          </a:p>
        </p:txBody>
      </p:sp>
      <p:sp>
        <p:nvSpPr>
          <p:cNvPr id="4184" name="Text Box 109"/>
          <p:cNvSpPr txBox="1">
            <a:spLocks noChangeArrowheads="1"/>
          </p:cNvSpPr>
          <p:nvPr/>
        </p:nvSpPr>
        <p:spPr bwMode="auto">
          <a:xfrm>
            <a:off x="5703888" y="5011738"/>
            <a:ext cx="3073277" cy="1384995"/>
          </a:xfrm>
          <a:prstGeom prst="rect">
            <a:avLst/>
          </a:prstGeom>
          <a:solidFill>
            <a:srgbClr val="EBFCA2"/>
          </a:solidFill>
          <a:ln w="9525">
            <a:noFill/>
            <a:miter lim="800000"/>
            <a:headEnd/>
            <a:tailEnd/>
          </a:ln>
        </p:spPr>
        <p:txBody>
          <a:bodyPr wrap="none">
            <a:spAutoFit/>
          </a:bodyPr>
          <a:lstStyle/>
          <a:p>
            <a:r>
              <a:rPr lang="cs-CZ" dirty="0"/>
              <a:t>HDS …	Hlavní domovní skříň</a:t>
            </a:r>
          </a:p>
          <a:p>
            <a:r>
              <a:rPr lang="cs-CZ" dirty="0"/>
              <a:t>HOP …	Hlavní ochranná přípojnice</a:t>
            </a:r>
          </a:p>
          <a:p>
            <a:r>
              <a:rPr lang="cs-CZ" dirty="0"/>
              <a:t>RO …..	Odbočná rozvodnice</a:t>
            </a:r>
          </a:p>
          <a:p>
            <a:r>
              <a:rPr lang="cs-CZ" dirty="0" smtClean="0"/>
              <a:t>ER …</a:t>
            </a:r>
            <a:r>
              <a:rPr lang="cs-CZ" dirty="0"/>
              <a:t>	Elektroměrový </a:t>
            </a:r>
            <a:r>
              <a:rPr lang="cs-CZ" dirty="0" smtClean="0"/>
              <a:t>rozvaděč</a:t>
            </a:r>
            <a:endParaRPr lang="cs-CZ" dirty="0"/>
          </a:p>
          <a:p>
            <a:r>
              <a:rPr lang="cs-CZ" dirty="0"/>
              <a:t>RB …..	Bytová rozvodnice</a:t>
            </a:r>
          </a:p>
          <a:p>
            <a:r>
              <a:rPr lang="cs-CZ" dirty="0"/>
              <a:t>HDV …	Hlavní domovní vedení</a:t>
            </a:r>
          </a:p>
        </p:txBody>
      </p:sp>
      <p:sp>
        <p:nvSpPr>
          <p:cNvPr id="4185" name="Text Box 110"/>
          <p:cNvSpPr txBox="1">
            <a:spLocks noChangeArrowheads="1"/>
          </p:cNvSpPr>
          <p:nvPr/>
        </p:nvSpPr>
        <p:spPr bwMode="auto">
          <a:xfrm>
            <a:off x="3543300" y="2203450"/>
            <a:ext cx="569913" cy="304800"/>
          </a:xfrm>
          <a:prstGeom prst="rect">
            <a:avLst/>
          </a:prstGeom>
          <a:noFill/>
          <a:ln w="9525">
            <a:noFill/>
            <a:miter lim="800000"/>
            <a:headEnd/>
            <a:tailEnd/>
          </a:ln>
        </p:spPr>
        <p:txBody>
          <a:bodyPr wrap="none">
            <a:spAutoFit/>
          </a:bodyPr>
          <a:lstStyle/>
          <a:p>
            <a:r>
              <a:rPr lang="cs-CZ"/>
              <a:t>HDV</a:t>
            </a:r>
          </a:p>
        </p:txBody>
      </p:sp>
      <p:sp>
        <p:nvSpPr>
          <p:cNvPr id="100" name="Obdélník 99"/>
          <p:cNvSpPr/>
          <p:nvPr/>
        </p:nvSpPr>
        <p:spPr>
          <a:xfrm>
            <a:off x="5364088" y="4941168"/>
            <a:ext cx="3456384" cy="1584176"/>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Podle obrázku doplňte v tabulce pracovního listu názvy pro uvedené zkratky</a:t>
            </a:r>
            <a:endParaRPr lang="cs-CZ" dirty="0">
              <a:solidFill>
                <a:schemeClr val="tx1"/>
              </a:solidFill>
            </a:endParaRPr>
          </a:p>
        </p:txBody>
      </p:sp>
      <p:sp>
        <p:nvSpPr>
          <p:cNvPr id="101" name="Tlačítko akce: Dopředu nebo Další 100">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00"/>
                                        </p:tgtEl>
                                        <p:attrNameLst>
                                          <p:attrName>ppt_x</p:attrName>
                                        </p:attrNameLst>
                                      </p:cBhvr>
                                      <p:tavLst>
                                        <p:tav tm="0">
                                          <p:val>
                                            <p:strVal val="ppt_x"/>
                                          </p:val>
                                        </p:tav>
                                        <p:tav tm="100000">
                                          <p:val>
                                            <p:strVal val="ppt_x"/>
                                          </p:val>
                                        </p:tav>
                                      </p:tavLst>
                                    </p:anim>
                                    <p:anim calcmode="lin" valueType="num">
                                      <p:cBhvr additive="base">
                                        <p:cTn id="7" dur="500"/>
                                        <p:tgtEl>
                                          <p:spTgt spid="100"/>
                                        </p:tgtEl>
                                        <p:attrNameLst>
                                          <p:attrName>ppt_y</p:attrName>
                                        </p:attrNameLst>
                                      </p:cBhvr>
                                      <p:tavLst>
                                        <p:tav tm="0">
                                          <p:val>
                                            <p:strVal val="ppt_y"/>
                                          </p:val>
                                        </p:tav>
                                        <p:tav tm="100000">
                                          <p:val>
                                            <p:strVal val="1+ppt_h/2"/>
                                          </p:val>
                                        </p:tav>
                                      </p:tavLst>
                                    </p:anim>
                                    <p:set>
                                      <p:cBhvr>
                                        <p:cTn id="8" dur="1" fill="hold">
                                          <p:stCondLst>
                                            <p:cond delay="499"/>
                                          </p:stCondLst>
                                        </p:cTn>
                                        <p:tgtEl>
                                          <p:spTgt spid="10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457200" y="274638"/>
            <a:ext cx="7643192" cy="417512"/>
          </a:xfrm>
          <a:solidFill>
            <a:srgbClr val="FFC000"/>
          </a:solidFill>
        </p:spPr>
        <p:txBody>
          <a:bodyPr/>
          <a:lstStyle/>
          <a:p>
            <a:pPr eaLnBrk="1" hangingPunct="1"/>
            <a:r>
              <a:rPr lang="cs-CZ" sz="2000" smtClean="0"/>
              <a:t>Připojení objektu k síti dodavatele elektřiny, vnější vlivy</a:t>
            </a:r>
          </a:p>
        </p:txBody>
      </p:sp>
      <p:sp>
        <p:nvSpPr>
          <p:cNvPr id="5123" name="Text Box 5"/>
          <p:cNvSpPr txBox="1">
            <a:spLocks noChangeArrowheads="1"/>
          </p:cNvSpPr>
          <p:nvPr/>
        </p:nvSpPr>
        <p:spPr bwMode="auto">
          <a:xfrm>
            <a:off x="395288" y="765175"/>
            <a:ext cx="8299450" cy="517525"/>
          </a:xfrm>
          <a:prstGeom prst="rect">
            <a:avLst/>
          </a:prstGeom>
          <a:solidFill>
            <a:srgbClr val="EBFCA2"/>
          </a:solidFill>
          <a:ln w="9525">
            <a:noFill/>
            <a:miter lim="800000"/>
            <a:headEnd/>
            <a:tailEnd/>
          </a:ln>
        </p:spPr>
        <p:txBody>
          <a:bodyPr>
            <a:spAutoFit/>
          </a:bodyPr>
          <a:lstStyle/>
          <a:p>
            <a:r>
              <a:rPr lang="cs-CZ"/>
              <a:t>Odběrné zařízení se připojuje k rozvodu dodavatele elektřiny </a:t>
            </a:r>
            <a:r>
              <a:rPr lang="cs-CZ" b="1"/>
              <a:t>přípojkou</a:t>
            </a:r>
            <a:r>
              <a:rPr lang="cs-CZ"/>
              <a:t>. Připojovacím místem odběrného zařízení je </a:t>
            </a:r>
            <a:r>
              <a:rPr lang="cs-CZ" b="1"/>
              <a:t>přípojková skříň</a:t>
            </a:r>
            <a:r>
              <a:rPr lang="cs-CZ"/>
              <a:t> nazývaná též </a:t>
            </a:r>
            <a:r>
              <a:rPr lang="cs-CZ" b="1"/>
              <a:t>hlavní domovní skříň</a:t>
            </a:r>
            <a:r>
              <a:rPr lang="cs-CZ"/>
              <a:t> (je součástí přípojky)</a:t>
            </a:r>
          </a:p>
        </p:txBody>
      </p:sp>
      <p:grpSp>
        <p:nvGrpSpPr>
          <p:cNvPr id="5124" name="Group 6"/>
          <p:cNvGrpSpPr>
            <a:grpSpLocks/>
          </p:cNvGrpSpPr>
          <p:nvPr/>
        </p:nvGrpSpPr>
        <p:grpSpPr bwMode="auto">
          <a:xfrm>
            <a:off x="2700338" y="1628775"/>
            <a:ext cx="1439862" cy="1366838"/>
            <a:chOff x="476" y="1616"/>
            <a:chExt cx="1361" cy="1225"/>
          </a:xfrm>
        </p:grpSpPr>
        <p:sp>
          <p:nvSpPr>
            <p:cNvPr id="5167" name="Rectangle 7"/>
            <p:cNvSpPr>
              <a:spLocks noChangeArrowheads="1"/>
            </p:cNvSpPr>
            <p:nvPr/>
          </p:nvSpPr>
          <p:spPr bwMode="auto">
            <a:xfrm>
              <a:off x="521" y="2070"/>
              <a:ext cx="908" cy="181"/>
            </a:xfrm>
            <a:prstGeom prst="rect">
              <a:avLst/>
            </a:prstGeom>
            <a:noFill/>
            <a:ln w="9525">
              <a:solidFill>
                <a:schemeClr val="tx1"/>
              </a:solidFill>
              <a:miter lim="800000"/>
              <a:headEnd/>
              <a:tailEnd/>
            </a:ln>
          </p:spPr>
          <p:txBody>
            <a:bodyPr wrap="none" anchor="ctr"/>
            <a:lstStyle/>
            <a:p>
              <a:endParaRPr lang="cs-CZ"/>
            </a:p>
          </p:txBody>
        </p:sp>
        <p:sp>
          <p:nvSpPr>
            <p:cNvPr id="5168" name="Rectangle 8"/>
            <p:cNvSpPr>
              <a:spLocks noChangeArrowheads="1"/>
            </p:cNvSpPr>
            <p:nvPr/>
          </p:nvSpPr>
          <p:spPr bwMode="auto">
            <a:xfrm>
              <a:off x="476" y="1616"/>
              <a:ext cx="1361" cy="1225"/>
            </a:xfrm>
            <a:prstGeom prst="rect">
              <a:avLst/>
            </a:prstGeom>
            <a:noFill/>
            <a:ln w="28575">
              <a:solidFill>
                <a:schemeClr val="tx1"/>
              </a:solidFill>
              <a:miter lim="800000"/>
              <a:headEnd/>
              <a:tailEnd/>
            </a:ln>
          </p:spPr>
          <p:txBody>
            <a:bodyPr wrap="none" anchor="ctr"/>
            <a:lstStyle/>
            <a:p>
              <a:endParaRPr lang="cs-CZ"/>
            </a:p>
          </p:txBody>
        </p:sp>
        <p:grpSp>
          <p:nvGrpSpPr>
            <p:cNvPr id="5169" name="Group 9"/>
            <p:cNvGrpSpPr>
              <a:grpSpLocks/>
            </p:cNvGrpSpPr>
            <p:nvPr/>
          </p:nvGrpSpPr>
          <p:grpSpPr bwMode="auto">
            <a:xfrm>
              <a:off x="1156" y="2025"/>
              <a:ext cx="272" cy="272"/>
              <a:chOff x="2064" y="2659"/>
              <a:chExt cx="272" cy="272"/>
            </a:xfrm>
          </p:grpSpPr>
          <p:sp>
            <p:nvSpPr>
              <p:cNvPr id="5198" name="Oval 10"/>
              <p:cNvSpPr>
                <a:spLocks noChangeArrowheads="1"/>
              </p:cNvSpPr>
              <p:nvPr/>
            </p:nvSpPr>
            <p:spPr bwMode="auto">
              <a:xfrm>
                <a:off x="2064" y="2659"/>
                <a:ext cx="272" cy="272"/>
              </a:xfrm>
              <a:prstGeom prst="ellipse">
                <a:avLst/>
              </a:prstGeom>
              <a:solidFill>
                <a:schemeClr val="bg1"/>
              </a:solidFill>
              <a:ln w="9525">
                <a:solidFill>
                  <a:schemeClr val="tx1"/>
                </a:solidFill>
                <a:round/>
                <a:headEnd/>
                <a:tailEnd/>
              </a:ln>
            </p:spPr>
            <p:txBody>
              <a:bodyPr wrap="none" anchor="ctr"/>
              <a:lstStyle/>
              <a:p>
                <a:endParaRPr lang="cs-CZ"/>
              </a:p>
            </p:txBody>
          </p:sp>
          <p:sp>
            <p:nvSpPr>
              <p:cNvPr id="5199" name="Oval 11"/>
              <p:cNvSpPr>
                <a:spLocks noChangeArrowheads="1"/>
              </p:cNvSpPr>
              <p:nvPr/>
            </p:nvSpPr>
            <p:spPr bwMode="auto">
              <a:xfrm>
                <a:off x="2133" y="2728"/>
                <a:ext cx="136" cy="136"/>
              </a:xfrm>
              <a:prstGeom prst="ellipse">
                <a:avLst/>
              </a:prstGeom>
              <a:solidFill>
                <a:schemeClr val="bg1"/>
              </a:solidFill>
              <a:ln w="9525">
                <a:solidFill>
                  <a:schemeClr val="tx1"/>
                </a:solidFill>
                <a:round/>
                <a:headEnd/>
                <a:tailEnd/>
              </a:ln>
            </p:spPr>
            <p:txBody>
              <a:bodyPr wrap="none" anchor="ctr"/>
              <a:lstStyle/>
              <a:p>
                <a:endParaRPr lang="cs-CZ"/>
              </a:p>
            </p:txBody>
          </p:sp>
        </p:grpSp>
        <p:grpSp>
          <p:nvGrpSpPr>
            <p:cNvPr id="5170" name="Group 12"/>
            <p:cNvGrpSpPr>
              <a:grpSpLocks/>
            </p:cNvGrpSpPr>
            <p:nvPr/>
          </p:nvGrpSpPr>
          <p:grpSpPr bwMode="auto">
            <a:xfrm>
              <a:off x="839" y="2025"/>
              <a:ext cx="272" cy="272"/>
              <a:chOff x="2064" y="2659"/>
              <a:chExt cx="272" cy="272"/>
            </a:xfrm>
          </p:grpSpPr>
          <p:sp>
            <p:nvSpPr>
              <p:cNvPr id="5196" name="Oval 13"/>
              <p:cNvSpPr>
                <a:spLocks noChangeArrowheads="1"/>
              </p:cNvSpPr>
              <p:nvPr/>
            </p:nvSpPr>
            <p:spPr bwMode="auto">
              <a:xfrm>
                <a:off x="2064" y="2659"/>
                <a:ext cx="272" cy="272"/>
              </a:xfrm>
              <a:prstGeom prst="ellipse">
                <a:avLst/>
              </a:prstGeom>
              <a:solidFill>
                <a:schemeClr val="bg1"/>
              </a:solidFill>
              <a:ln w="9525">
                <a:solidFill>
                  <a:schemeClr val="tx1"/>
                </a:solidFill>
                <a:round/>
                <a:headEnd/>
                <a:tailEnd/>
              </a:ln>
            </p:spPr>
            <p:txBody>
              <a:bodyPr wrap="none" anchor="ctr"/>
              <a:lstStyle/>
              <a:p>
                <a:endParaRPr lang="cs-CZ"/>
              </a:p>
            </p:txBody>
          </p:sp>
          <p:sp>
            <p:nvSpPr>
              <p:cNvPr id="5197" name="Oval 14"/>
              <p:cNvSpPr>
                <a:spLocks noChangeArrowheads="1"/>
              </p:cNvSpPr>
              <p:nvPr/>
            </p:nvSpPr>
            <p:spPr bwMode="auto">
              <a:xfrm>
                <a:off x="2133" y="2728"/>
                <a:ext cx="136" cy="136"/>
              </a:xfrm>
              <a:prstGeom prst="ellipse">
                <a:avLst/>
              </a:prstGeom>
              <a:solidFill>
                <a:schemeClr val="bg1"/>
              </a:solidFill>
              <a:ln w="9525">
                <a:solidFill>
                  <a:schemeClr val="tx1"/>
                </a:solidFill>
                <a:round/>
                <a:headEnd/>
                <a:tailEnd/>
              </a:ln>
            </p:spPr>
            <p:txBody>
              <a:bodyPr wrap="none" anchor="ctr"/>
              <a:lstStyle/>
              <a:p>
                <a:endParaRPr lang="cs-CZ"/>
              </a:p>
            </p:txBody>
          </p:sp>
        </p:grpSp>
        <p:grpSp>
          <p:nvGrpSpPr>
            <p:cNvPr id="5171" name="Group 15"/>
            <p:cNvGrpSpPr>
              <a:grpSpLocks/>
            </p:cNvGrpSpPr>
            <p:nvPr/>
          </p:nvGrpSpPr>
          <p:grpSpPr bwMode="auto">
            <a:xfrm>
              <a:off x="521" y="2025"/>
              <a:ext cx="272" cy="272"/>
              <a:chOff x="2064" y="2659"/>
              <a:chExt cx="272" cy="272"/>
            </a:xfrm>
          </p:grpSpPr>
          <p:sp>
            <p:nvSpPr>
              <p:cNvPr id="5194" name="Oval 16"/>
              <p:cNvSpPr>
                <a:spLocks noChangeArrowheads="1"/>
              </p:cNvSpPr>
              <p:nvPr/>
            </p:nvSpPr>
            <p:spPr bwMode="auto">
              <a:xfrm>
                <a:off x="2064" y="2659"/>
                <a:ext cx="272" cy="272"/>
              </a:xfrm>
              <a:prstGeom prst="ellipse">
                <a:avLst/>
              </a:prstGeom>
              <a:solidFill>
                <a:schemeClr val="bg1"/>
              </a:solidFill>
              <a:ln w="9525">
                <a:solidFill>
                  <a:schemeClr val="tx1"/>
                </a:solidFill>
                <a:round/>
                <a:headEnd/>
                <a:tailEnd/>
              </a:ln>
            </p:spPr>
            <p:txBody>
              <a:bodyPr wrap="none" anchor="ctr"/>
              <a:lstStyle/>
              <a:p>
                <a:endParaRPr lang="cs-CZ"/>
              </a:p>
            </p:txBody>
          </p:sp>
          <p:sp>
            <p:nvSpPr>
              <p:cNvPr id="5195" name="Oval 17"/>
              <p:cNvSpPr>
                <a:spLocks noChangeArrowheads="1"/>
              </p:cNvSpPr>
              <p:nvPr/>
            </p:nvSpPr>
            <p:spPr bwMode="auto">
              <a:xfrm>
                <a:off x="2133" y="2728"/>
                <a:ext cx="136" cy="136"/>
              </a:xfrm>
              <a:prstGeom prst="ellipse">
                <a:avLst/>
              </a:prstGeom>
              <a:solidFill>
                <a:schemeClr val="bg1"/>
              </a:solidFill>
              <a:ln w="9525">
                <a:solidFill>
                  <a:schemeClr val="tx1"/>
                </a:solidFill>
                <a:round/>
                <a:headEnd/>
                <a:tailEnd/>
              </a:ln>
            </p:spPr>
            <p:txBody>
              <a:bodyPr wrap="none" anchor="ctr"/>
              <a:lstStyle/>
              <a:p>
                <a:endParaRPr lang="cs-CZ"/>
              </a:p>
            </p:txBody>
          </p:sp>
        </p:grpSp>
        <p:sp>
          <p:nvSpPr>
            <p:cNvPr id="5172" name="Rectangle 18"/>
            <p:cNvSpPr>
              <a:spLocks noChangeArrowheads="1"/>
            </p:cNvSpPr>
            <p:nvPr/>
          </p:nvSpPr>
          <p:spPr bwMode="auto">
            <a:xfrm>
              <a:off x="1519" y="1752"/>
              <a:ext cx="91" cy="908"/>
            </a:xfrm>
            <a:prstGeom prst="rect">
              <a:avLst/>
            </a:prstGeom>
            <a:noFill/>
            <a:ln w="9525">
              <a:solidFill>
                <a:schemeClr val="tx1"/>
              </a:solidFill>
              <a:miter lim="800000"/>
              <a:headEnd/>
              <a:tailEnd/>
            </a:ln>
          </p:spPr>
          <p:txBody>
            <a:bodyPr wrap="none" anchor="ctr"/>
            <a:lstStyle/>
            <a:p>
              <a:endParaRPr lang="cs-CZ"/>
            </a:p>
          </p:txBody>
        </p:sp>
        <p:sp>
          <p:nvSpPr>
            <p:cNvPr id="5173" name="Rectangle 19"/>
            <p:cNvSpPr>
              <a:spLocks noChangeArrowheads="1"/>
            </p:cNvSpPr>
            <p:nvPr/>
          </p:nvSpPr>
          <p:spPr bwMode="auto">
            <a:xfrm>
              <a:off x="1701" y="1752"/>
              <a:ext cx="91" cy="908"/>
            </a:xfrm>
            <a:prstGeom prst="rect">
              <a:avLst/>
            </a:prstGeom>
            <a:noFill/>
            <a:ln w="9525">
              <a:solidFill>
                <a:schemeClr val="tx1"/>
              </a:solidFill>
              <a:miter lim="800000"/>
              <a:headEnd/>
              <a:tailEnd/>
            </a:ln>
          </p:spPr>
          <p:txBody>
            <a:bodyPr wrap="none" anchor="ctr"/>
            <a:lstStyle/>
            <a:p>
              <a:endParaRPr lang="cs-CZ"/>
            </a:p>
          </p:txBody>
        </p:sp>
        <p:grpSp>
          <p:nvGrpSpPr>
            <p:cNvPr id="5174" name="Group 20"/>
            <p:cNvGrpSpPr>
              <a:grpSpLocks/>
            </p:cNvGrpSpPr>
            <p:nvPr/>
          </p:nvGrpSpPr>
          <p:grpSpPr bwMode="auto">
            <a:xfrm>
              <a:off x="1701" y="1843"/>
              <a:ext cx="91" cy="499"/>
              <a:chOff x="975" y="3158"/>
              <a:chExt cx="91" cy="499"/>
            </a:xfrm>
          </p:grpSpPr>
          <p:sp>
            <p:nvSpPr>
              <p:cNvPr id="5190" name="Oval 21"/>
              <p:cNvSpPr>
                <a:spLocks noChangeArrowheads="1"/>
              </p:cNvSpPr>
              <p:nvPr/>
            </p:nvSpPr>
            <p:spPr bwMode="auto">
              <a:xfrm>
                <a:off x="975" y="3158"/>
                <a:ext cx="91" cy="91"/>
              </a:xfrm>
              <a:prstGeom prst="ellipse">
                <a:avLst/>
              </a:prstGeom>
              <a:noFill/>
              <a:ln w="9525">
                <a:solidFill>
                  <a:schemeClr val="tx1"/>
                </a:solidFill>
                <a:round/>
                <a:headEnd/>
                <a:tailEnd/>
              </a:ln>
            </p:spPr>
            <p:txBody>
              <a:bodyPr wrap="none" anchor="ctr"/>
              <a:lstStyle/>
              <a:p>
                <a:endParaRPr lang="cs-CZ"/>
              </a:p>
            </p:txBody>
          </p:sp>
          <p:sp>
            <p:nvSpPr>
              <p:cNvPr id="5191" name="Oval 22"/>
              <p:cNvSpPr>
                <a:spLocks noChangeArrowheads="1"/>
              </p:cNvSpPr>
              <p:nvPr/>
            </p:nvSpPr>
            <p:spPr bwMode="auto">
              <a:xfrm>
                <a:off x="975" y="3294"/>
                <a:ext cx="91" cy="91"/>
              </a:xfrm>
              <a:prstGeom prst="ellipse">
                <a:avLst/>
              </a:prstGeom>
              <a:noFill/>
              <a:ln w="9525">
                <a:solidFill>
                  <a:schemeClr val="tx1"/>
                </a:solidFill>
                <a:round/>
                <a:headEnd/>
                <a:tailEnd/>
              </a:ln>
            </p:spPr>
            <p:txBody>
              <a:bodyPr wrap="none" anchor="ctr"/>
              <a:lstStyle/>
              <a:p>
                <a:endParaRPr lang="cs-CZ"/>
              </a:p>
            </p:txBody>
          </p:sp>
          <p:sp>
            <p:nvSpPr>
              <p:cNvPr id="5192" name="Oval 23"/>
              <p:cNvSpPr>
                <a:spLocks noChangeArrowheads="1"/>
              </p:cNvSpPr>
              <p:nvPr/>
            </p:nvSpPr>
            <p:spPr bwMode="auto">
              <a:xfrm>
                <a:off x="975" y="3430"/>
                <a:ext cx="91" cy="91"/>
              </a:xfrm>
              <a:prstGeom prst="ellipse">
                <a:avLst/>
              </a:prstGeom>
              <a:noFill/>
              <a:ln w="9525">
                <a:solidFill>
                  <a:schemeClr val="tx1"/>
                </a:solidFill>
                <a:round/>
                <a:headEnd/>
                <a:tailEnd/>
              </a:ln>
            </p:spPr>
            <p:txBody>
              <a:bodyPr wrap="none" anchor="ctr"/>
              <a:lstStyle/>
              <a:p>
                <a:endParaRPr lang="cs-CZ"/>
              </a:p>
            </p:txBody>
          </p:sp>
          <p:sp>
            <p:nvSpPr>
              <p:cNvPr id="5193" name="Oval 24"/>
              <p:cNvSpPr>
                <a:spLocks noChangeArrowheads="1"/>
              </p:cNvSpPr>
              <p:nvPr/>
            </p:nvSpPr>
            <p:spPr bwMode="auto">
              <a:xfrm>
                <a:off x="975" y="3566"/>
                <a:ext cx="91" cy="91"/>
              </a:xfrm>
              <a:prstGeom prst="ellipse">
                <a:avLst/>
              </a:prstGeom>
              <a:noFill/>
              <a:ln w="9525">
                <a:solidFill>
                  <a:schemeClr val="tx1"/>
                </a:solidFill>
                <a:round/>
                <a:headEnd/>
                <a:tailEnd/>
              </a:ln>
            </p:spPr>
            <p:txBody>
              <a:bodyPr wrap="none" anchor="ctr"/>
              <a:lstStyle/>
              <a:p>
                <a:endParaRPr lang="cs-CZ"/>
              </a:p>
            </p:txBody>
          </p:sp>
        </p:grpSp>
        <p:grpSp>
          <p:nvGrpSpPr>
            <p:cNvPr id="5175" name="Group 25"/>
            <p:cNvGrpSpPr>
              <a:grpSpLocks/>
            </p:cNvGrpSpPr>
            <p:nvPr/>
          </p:nvGrpSpPr>
          <p:grpSpPr bwMode="auto">
            <a:xfrm>
              <a:off x="1519" y="1843"/>
              <a:ext cx="91" cy="499"/>
              <a:chOff x="975" y="3158"/>
              <a:chExt cx="91" cy="499"/>
            </a:xfrm>
          </p:grpSpPr>
          <p:sp>
            <p:nvSpPr>
              <p:cNvPr id="5186" name="Oval 26"/>
              <p:cNvSpPr>
                <a:spLocks noChangeArrowheads="1"/>
              </p:cNvSpPr>
              <p:nvPr/>
            </p:nvSpPr>
            <p:spPr bwMode="auto">
              <a:xfrm>
                <a:off x="975" y="3158"/>
                <a:ext cx="91" cy="91"/>
              </a:xfrm>
              <a:prstGeom prst="ellipse">
                <a:avLst/>
              </a:prstGeom>
              <a:noFill/>
              <a:ln w="9525">
                <a:solidFill>
                  <a:schemeClr val="tx1"/>
                </a:solidFill>
                <a:round/>
                <a:headEnd/>
                <a:tailEnd/>
              </a:ln>
            </p:spPr>
            <p:txBody>
              <a:bodyPr wrap="none" anchor="ctr"/>
              <a:lstStyle/>
              <a:p>
                <a:endParaRPr lang="cs-CZ"/>
              </a:p>
            </p:txBody>
          </p:sp>
          <p:sp>
            <p:nvSpPr>
              <p:cNvPr id="5187" name="Oval 27"/>
              <p:cNvSpPr>
                <a:spLocks noChangeArrowheads="1"/>
              </p:cNvSpPr>
              <p:nvPr/>
            </p:nvSpPr>
            <p:spPr bwMode="auto">
              <a:xfrm>
                <a:off x="975" y="3294"/>
                <a:ext cx="91" cy="91"/>
              </a:xfrm>
              <a:prstGeom prst="ellipse">
                <a:avLst/>
              </a:prstGeom>
              <a:noFill/>
              <a:ln w="9525">
                <a:solidFill>
                  <a:schemeClr val="tx1"/>
                </a:solidFill>
                <a:round/>
                <a:headEnd/>
                <a:tailEnd/>
              </a:ln>
            </p:spPr>
            <p:txBody>
              <a:bodyPr wrap="none" anchor="ctr"/>
              <a:lstStyle/>
              <a:p>
                <a:endParaRPr lang="cs-CZ"/>
              </a:p>
            </p:txBody>
          </p:sp>
          <p:sp>
            <p:nvSpPr>
              <p:cNvPr id="5188" name="Oval 28"/>
              <p:cNvSpPr>
                <a:spLocks noChangeArrowheads="1"/>
              </p:cNvSpPr>
              <p:nvPr/>
            </p:nvSpPr>
            <p:spPr bwMode="auto">
              <a:xfrm>
                <a:off x="975" y="3430"/>
                <a:ext cx="91" cy="91"/>
              </a:xfrm>
              <a:prstGeom prst="ellipse">
                <a:avLst/>
              </a:prstGeom>
              <a:noFill/>
              <a:ln w="9525">
                <a:solidFill>
                  <a:schemeClr val="tx1"/>
                </a:solidFill>
                <a:round/>
                <a:headEnd/>
                <a:tailEnd/>
              </a:ln>
            </p:spPr>
            <p:txBody>
              <a:bodyPr wrap="none" anchor="ctr"/>
              <a:lstStyle/>
              <a:p>
                <a:endParaRPr lang="cs-CZ"/>
              </a:p>
            </p:txBody>
          </p:sp>
          <p:sp>
            <p:nvSpPr>
              <p:cNvPr id="5189" name="Oval 29"/>
              <p:cNvSpPr>
                <a:spLocks noChangeArrowheads="1"/>
              </p:cNvSpPr>
              <p:nvPr/>
            </p:nvSpPr>
            <p:spPr bwMode="auto">
              <a:xfrm>
                <a:off x="975" y="3566"/>
                <a:ext cx="91" cy="91"/>
              </a:xfrm>
              <a:prstGeom prst="ellipse">
                <a:avLst/>
              </a:prstGeom>
              <a:noFill/>
              <a:ln w="9525">
                <a:solidFill>
                  <a:schemeClr val="tx1"/>
                </a:solidFill>
                <a:round/>
                <a:headEnd/>
                <a:tailEnd/>
              </a:ln>
            </p:spPr>
            <p:txBody>
              <a:bodyPr wrap="none" anchor="ctr"/>
              <a:lstStyle/>
              <a:p>
                <a:endParaRPr lang="cs-CZ"/>
              </a:p>
            </p:txBody>
          </p:sp>
        </p:grpSp>
        <p:sp>
          <p:nvSpPr>
            <p:cNvPr id="5176" name="Oval 30"/>
            <p:cNvSpPr>
              <a:spLocks noChangeArrowheads="1"/>
            </p:cNvSpPr>
            <p:nvPr/>
          </p:nvSpPr>
          <p:spPr bwMode="auto">
            <a:xfrm>
              <a:off x="1519" y="2524"/>
              <a:ext cx="90" cy="91"/>
            </a:xfrm>
            <a:prstGeom prst="ellipse">
              <a:avLst/>
            </a:prstGeom>
            <a:noFill/>
            <a:ln w="9525">
              <a:solidFill>
                <a:schemeClr val="tx1"/>
              </a:solidFill>
              <a:round/>
              <a:headEnd/>
              <a:tailEnd/>
            </a:ln>
          </p:spPr>
          <p:txBody>
            <a:bodyPr wrap="none" anchor="ctr"/>
            <a:lstStyle/>
            <a:p>
              <a:endParaRPr lang="cs-CZ"/>
            </a:p>
          </p:txBody>
        </p:sp>
        <p:sp>
          <p:nvSpPr>
            <p:cNvPr id="5177" name="Oval 31"/>
            <p:cNvSpPr>
              <a:spLocks noChangeArrowheads="1"/>
            </p:cNvSpPr>
            <p:nvPr/>
          </p:nvSpPr>
          <p:spPr bwMode="auto">
            <a:xfrm>
              <a:off x="1701" y="2524"/>
              <a:ext cx="90" cy="91"/>
            </a:xfrm>
            <a:prstGeom prst="ellipse">
              <a:avLst/>
            </a:prstGeom>
            <a:noFill/>
            <a:ln w="9525">
              <a:solidFill>
                <a:schemeClr val="tx1"/>
              </a:solidFill>
              <a:round/>
              <a:headEnd/>
              <a:tailEnd/>
            </a:ln>
          </p:spPr>
          <p:txBody>
            <a:bodyPr wrap="none" anchor="ctr"/>
            <a:lstStyle/>
            <a:p>
              <a:endParaRPr lang="cs-CZ"/>
            </a:p>
          </p:txBody>
        </p:sp>
        <p:sp>
          <p:nvSpPr>
            <p:cNvPr id="5178" name="Rectangle 32"/>
            <p:cNvSpPr>
              <a:spLocks noChangeArrowheads="1"/>
            </p:cNvSpPr>
            <p:nvPr/>
          </p:nvSpPr>
          <p:spPr bwMode="auto">
            <a:xfrm>
              <a:off x="1519" y="1979"/>
              <a:ext cx="273" cy="91"/>
            </a:xfrm>
            <a:prstGeom prst="rect">
              <a:avLst/>
            </a:prstGeom>
            <a:noFill/>
            <a:ln w="9525">
              <a:solidFill>
                <a:schemeClr val="tx1"/>
              </a:solidFill>
              <a:miter lim="800000"/>
              <a:headEnd/>
              <a:tailEnd/>
            </a:ln>
          </p:spPr>
          <p:txBody>
            <a:bodyPr wrap="none" anchor="ctr"/>
            <a:lstStyle/>
            <a:p>
              <a:endParaRPr lang="cs-CZ"/>
            </a:p>
          </p:txBody>
        </p:sp>
        <p:sp>
          <p:nvSpPr>
            <p:cNvPr id="5179" name="Oval 33"/>
            <p:cNvSpPr>
              <a:spLocks noChangeArrowheads="1"/>
            </p:cNvSpPr>
            <p:nvPr/>
          </p:nvSpPr>
          <p:spPr bwMode="auto">
            <a:xfrm>
              <a:off x="636" y="2139"/>
              <a:ext cx="45" cy="45"/>
            </a:xfrm>
            <a:prstGeom prst="ellipse">
              <a:avLst/>
            </a:prstGeom>
            <a:solidFill>
              <a:srgbClr val="FFCC66"/>
            </a:solidFill>
            <a:ln w="9525">
              <a:solidFill>
                <a:schemeClr val="tx1"/>
              </a:solidFill>
              <a:round/>
              <a:headEnd/>
              <a:tailEnd/>
            </a:ln>
          </p:spPr>
          <p:txBody>
            <a:bodyPr wrap="none" anchor="ctr"/>
            <a:lstStyle/>
            <a:p>
              <a:endParaRPr lang="cs-CZ"/>
            </a:p>
          </p:txBody>
        </p:sp>
        <p:sp>
          <p:nvSpPr>
            <p:cNvPr id="5180" name="Oval 34"/>
            <p:cNvSpPr>
              <a:spLocks noChangeArrowheads="1"/>
            </p:cNvSpPr>
            <p:nvPr/>
          </p:nvSpPr>
          <p:spPr bwMode="auto">
            <a:xfrm>
              <a:off x="954" y="2139"/>
              <a:ext cx="45" cy="45"/>
            </a:xfrm>
            <a:prstGeom prst="ellipse">
              <a:avLst/>
            </a:prstGeom>
            <a:solidFill>
              <a:srgbClr val="FFCC66"/>
            </a:solidFill>
            <a:ln w="9525">
              <a:solidFill>
                <a:schemeClr val="tx1"/>
              </a:solidFill>
              <a:round/>
              <a:headEnd/>
              <a:tailEnd/>
            </a:ln>
          </p:spPr>
          <p:txBody>
            <a:bodyPr wrap="none" anchor="ctr"/>
            <a:lstStyle/>
            <a:p>
              <a:endParaRPr lang="cs-CZ"/>
            </a:p>
          </p:txBody>
        </p:sp>
        <p:sp>
          <p:nvSpPr>
            <p:cNvPr id="5181" name="Oval 35"/>
            <p:cNvSpPr>
              <a:spLocks noChangeArrowheads="1"/>
            </p:cNvSpPr>
            <p:nvPr/>
          </p:nvSpPr>
          <p:spPr bwMode="auto">
            <a:xfrm>
              <a:off x="1271" y="2135"/>
              <a:ext cx="45" cy="45"/>
            </a:xfrm>
            <a:prstGeom prst="ellipse">
              <a:avLst/>
            </a:prstGeom>
            <a:solidFill>
              <a:srgbClr val="FFCC66"/>
            </a:solidFill>
            <a:ln w="9525">
              <a:solidFill>
                <a:schemeClr val="tx1"/>
              </a:solidFill>
              <a:round/>
              <a:headEnd/>
              <a:tailEnd/>
            </a:ln>
          </p:spPr>
          <p:txBody>
            <a:bodyPr wrap="none" anchor="ctr"/>
            <a:lstStyle/>
            <a:p>
              <a:endParaRPr lang="cs-CZ"/>
            </a:p>
          </p:txBody>
        </p:sp>
        <p:sp>
          <p:nvSpPr>
            <p:cNvPr id="5182" name="Line 36"/>
            <p:cNvSpPr>
              <a:spLocks noChangeShapeType="1"/>
            </p:cNvSpPr>
            <p:nvPr/>
          </p:nvSpPr>
          <p:spPr bwMode="auto">
            <a:xfrm flipH="1">
              <a:off x="476" y="1616"/>
              <a:ext cx="136" cy="136"/>
            </a:xfrm>
            <a:prstGeom prst="line">
              <a:avLst/>
            </a:prstGeom>
            <a:noFill/>
            <a:ln w="9525">
              <a:solidFill>
                <a:schemeClr val="tx1"/>
              </a:solidFill>
              <a:round/>
              <a:headEnd/>
              <a:tailEnd/>
            </a:ln>
          </p:spPr>
          <p:txBody>
            <a:bodyPr/>
            <a:lstStyle/>
            <a:p>
              <a:endParaRPr lang="cs-CZ"/>
            </a:p>
          </p:txBody>
        </p:sp>
        <p:sp>
          <p:nvSpPr>
            <p:cNvPr id="5183" name="Line 37"/>
            <p:cNvSpPr>
              <a:spLocks noChangeShapeType="1"/>
            </p:cNvSpPr>
            <p:nvPr/>
          </p:nvSpPr>
          <p:spPr bwMode="auto">
            <a:xfrm>
              <a:off x="476" y="2705"/>
              <a:ext cx="136" cy="136"/>
            </a:xfrm>
            <a:prstGeom prst="line">
              <a:avLst/>
            </a:prstGeom>
            <a:noFill/>
            <a:ln w="9525">
              <a:solidFill>
                <a:schemeClr val="tx1"/>
              </a:solidFill>
              <a:round/>
              <a:headEnd/>
              <a:tailEnd/>
            </a:ln>
          </p:spPr>
          <p:txBody>
            <a:bodyPr/>
            <a:lstStyle/>
            <a:p>
              <a:endParaRPr lang="cs-CZ"/>
            </a:p>
          </p:txBody>
        </p:sp>
        <p:sp>
          <p:nvSpPr>
            <p:cNvPr id="5184" name="Line 38"/>
            <p:cNvSpPr>
              <a:spLocks noChangeShapeType="1"/>
            </p:cNvSpPr>
            <p:nvPr/>
          </p:nvSpPr>
          <p:spPr bwMode="auto">
            <a:xfrm flipH="1">
              <a:off x="1701" y="2705"/>
              <a:ext cx="136" cy="136"/>
            </a:xfrm>
            <a:prstGeom prst="line">
              <a:avLst/>
            </a:prstGeom>
            <a:noFill/>
            <a:ln w="9525">
              <a:solidFill>
                <a:schemeClr val="tx1"/>
              </a:solidFill>
              <a:round/>
              <a:headEnd/>
              <a:tailEnd/>
            </a:ln>
          </p:spPr>
          <p:txBody>
            <a:bodyPr/>
            <a:lstStyle/>
            <a:p>
              <a:endParaRPr lang="cs-CZ"/>
            </a:p>
          </p:txBody>
        </p:sp>
        <p:sp>
          <p:nvSpPr>
            <p:cNvPr id="5185" name="Line 39"/>
            <p:cNvSpPr>
              <a:spLocks noChangeShapeType="1"/>
            </p:cNvSpPr>
            <p:nvPr/>
          </p:nvSpPr>
          <p:spPr bwMode="auto">
            <a:xfrm>
              <a:off x="1701" y="1616"/>
              <a:ext cx="136" cy="136"/>
            </a:xfrm>
            <a:prstGeom prst="line">
              <a:avLst/>
            </a:prstGeom>
            <a:noFill/>
            <a:ln w="9525">
              <a:solidFill>
                <a:schemeClr val="tx1"/>
              </a:solidFill>
              <a:round/>
              <a:headEnd/>
              <a:tailEnd/>
            </a:ln>
          </p:spPr>
          <p:txBody>
            <a:bodyPr/>
            <a:lstStyle/>
            <a:p>
              <a:endParaRPr lang="cs-CZ"/>
            </a:p>
          </p:txBody>
        </p:sp>
      </p:grpSp>
      <p:grpSp>
        <p:nvGrpSpPr>
          <p:cNvPr id="5125" name="Group 77"/>
          <p:cNvGrpSpPr>
            <a:grpSpLocks/>
          </p:cNvGrpSpPr>
          <p:nvPr/>
        </p:nvGrpSpPr>
        <p:grpSpPr bwMode="auto">
          <a:xfrm>
            <a:off x="395288" y="1268413"/>
            <a:ext cx="2087562" cy="2665412"/>
            <a:chOff x="567" y="2296"/>
            <a:chExt cx="1315" cy="1679"/>
          </a:xfrm>
        </p:grpSpPr>
        <p:grpSp>
          <p:nvGrpSpPr>
            <p:cNvPr id="5131" name="Group 41"/>
            <p:cNvGrpSpPr>
              <a:grpSpLocks/>
            </p:cNvGrpSpPr>
            <p:nvPr/>
          </p:nvGrpSpPr>
          <p:grpSpPr bwMode="auto">
            <a:xfrm>
              <a:off x="748" y="2750"/>
              <a:ext cx="91" cy="681"/>
              <a:chOff x="612" y="2432"/>
              <a:chExt cx="91" cy="681"/>
            </a:xfrm>
          </p:grpSpPr>
          <p:sp>
            <p:nvSpPr>
              <p:cNvPr id="5163" name="Rectangle 42"/>
              <p:cNvSpPr>
                <a:spLocks noChangeArrowheads="1"/>
              </p:cNvSpPr>
              <p:nvPr/>
            </p:nvSpPr>
            <p:spPr bwMode="auto">
              <a:xfrm>
                <a:off x="612" y="2614"/>
                <a:ext cx="91" cy="317"/>
              </a:xfrm>
              <a:prstGeom prst="rect">
                <a:avLst/>
              </a:prstGeom>
              <a:noFill/>
              <a:ln w="9525">
                <a:solidFill>
                  <a:schemeClr val="tx1"/>
                </a:solidFill>
                <a:miter lim="800000"/>
                <a:headEnd/>
                <a:tailEnd/>
              </a:ln>
            </p:spPr>
            <p:txBody>
              <a:bodyPr wrap="none" anchor="ctr"/>
              <a:lstStyle/>
              <a:p>
                <a:endParaRPr lang="cs-CZ"/>
              </a:p>
            </p:txBody>
          </p:sp>
          <p:sp>
            <p:nvSpPr>
              <p:cNvPr id="5164" name="Line 43"/>
              <p:cNvSpPr>
                <a:spLocks noChangeShapeType="1"/>
              </p:cNvSpPr>
              <p:nvPr/>
            </p:nvSpPr>
            <p:spPr bwMode="auto">
              <a:xfrm>
                <a:off x="657" y="2523"/>
                <a:ext cx="0" cy="499"/>
              </a:xfrm>
              <a:prstGeom prst="line">
                <a:avLst/>
              </a:prstGeom>
              <a:noFill/>
              <a:ln w="9525">
                <a:solidFill>
                  <a:schemeClr val="tx1"/>
                </a:solidFill>
                <a:round/>
                <a:headEnd/>
                <a:tailEnd/>
              </a:ln>
            </p:spPr>
            <p:txBody>
              <a:bodyPr/>
              <a:lstStyle/>
              <a:p>
                <a:endParaRPr lang="cs-CZ"/>
              </a:p>
            </p:txBody>
          </p:sp>
          <p:sp>
            <p:nvSpPr>
              <p:cNvPr id="5165" name="Oval 44"/>
              <p:cNvSpPr>
                <a:spLocks noChangeArrowheads="1"/>
              </p:cNvSpPr>
              <p:nvPr/>
            </p:nvSpPr>
            <p:spPr bwMode="auto">
              <a:xfrm>
                <a:off x="612" y="3022"/>
                <a:ext cx="90" cy="91"/>
              </a:xfrm>
              <a:prstGeom prst="ellipse">
                <a:avLst/>
              </a:prstGeom>
              <a:noFill/>
              <a:ln w="9525">
                <a:solidFill>
                  <a:schemeClr val="tx1"/>
                </a:solidFill>
                <a:round/>
                <a:headEnd/>
                <a:tailEnd/>
              </a:ln>
            </p:spPr>
            <p:txBody>
              <a:bodyPr wrap="none" anchor="ctr"/>
              <a:lstStyle/>
              <a:p>
                <a:endParaRPr lang="cs-CZ"/>
              </a:p>
            </p:txBody>
          </p:sp>
          <p:sp>
            <p:nvSpPr>
              <p:cNvPr id="5166" name="Oval 45"/>
              <p:cNvSpPr>
                <a:spLocks noChangeArrowheads="1"/>
              </p:cNvSpPr>
              <p:nvPr/>
            </p:nvSpPr>
            <p:spPr bwMode="auto">
              <a:xfrm>
                <a:off x="612" y="2432"/>
                <a:ext cx="90" cy="91"/>
              </a:xfrm>
              <a:prstGeom prst="ellipse">
                <a:avLst/>
              </a:prstGeom>
              <a:noFill/>
              <a:ln w="9525">
                <a:solidFill>
                  <a:schemeClr val="tx1"/>
                </a:solidFill>
                <a:round/>
                <a:headEnd/>
                <a:tailEnd/>
              </a:ln>
            </p:spPr>
            <p:txBody>
              <a:bodyPr wrap="none" anchor="ctr"/>
              <a:lstStyle/>
              <a:p>
                <a:endParaRPr lang="cs-CZ"/>
              </a:p>
            </p:txBody>
          </p:sp>
        </p:grpSp>
        <p:sp>
          <p:nvSpPr>
            <p:cNvPr id="5132" name="Oval 46"/>
            <p:cNvSpPr>
              <a:spLocks noChangeArrowheads="1"/>
            </p:cNvSpPr>
            <p:nvPr/>
          </p:nvSpPr>
          <p:spPr bwMode="auto">
            <a:xfrm>
              <a:off x="1461" y="2879"/>
              <a:ext cx="77" cy="84"/>
            </a:xfrm>
            <a:prstGeom prst="ellipse">
              <a:avLst/>
            </a:prstGeom>
            <a:noFill/>
            <a:ln w="9525">
              <a:solidFill>
                <a:schemeClr val="tx1"/>
              </a:solidFill>
              <a:round/>
              <a:headEnd/>
              <a:tailEnd/>
            </a:ln>
          </p:spPr>
          <p:txBody>
            <a:bodyPr wrap="none" anchor="ctr"/>
            <a:lstStyle/>
            <a:p>
              <a:endParaRPr lang="cs-CZ"/>
            </a:p>
          </p:txBody>
        </p:sp>
        <p:sp>
          <p:nvSpPr>
            <p:cNvPr id="5133" name="Oval 47"/>
            <p:cNvSpPr>
              <a:spLocks noChangeArrowheads="1"/>
            </p:cNvSpPr>
            <p:nvPr/>
          </p:nvSpPr>
          <p:spPr bwMode="auto">
            <a:xfrm>
              <a:off x="1461" y="3087"/>
              <a:ext cx="77" cy="84"/>
            </a:xfrm>
            <a:prstGeom prst="ellipse">
              <a:avLst/>
            </a:prstGeom>
            <a:noFill/>
            <a:ln w="9525">
              <a:solidFill>
                <a:schemeClr val="tx1"/>
              </a:solidFill>
              <a:round/>
              <a:headEnd/>
              <a:tailEnd/>
            </a:ln>
          </p:spPr>
          <p:txBody>
            <a:bodyPr wrap="none" anchor="ctr"/>
            <a:lstStyle/>
            <a:p>
              <a:endParaRPr lang="cs-CZ"/>
            </a:p>
          </p:txBody>
        </p:sp>
        <p:sp>
          <p:nvSpPr>
            <p:cNvPr id="5134" name="Oval 48"/>
            <p:cNvSpPr>
              <a:spLocks noChangeArrowheads="1"/>
            </p:cNvSpPr>
            <p:nvPr/>
          </p:nvSpPr>
          <p:spPr bwMode="auto">
            <a:xfrm>
              <a:off x="1461" y="3295"/>
              <a:ext cx="77" cy="84"/>
            </a:xfrm>
            <a:prstGeom prst="ellipse">
              <a:avLst/>
            </a:prstGeom>
            <a:noFill/>
            <a:ln w="9525">
              <a:solidFill>
                <a:schemeClr val="tx1"/>
              </a:solidFill>
              <a:round/>
              <a:headEnd/>
              <a:tailEnd/>
            </a:ln>
          </p:spPr>
          <p:txBody>
            <a:bodyPr wrap="none" anchor="ctr"/>
            <a:lstStyle/>
            <a:p>
              <a:endParaRPr lang="cs-CZ"/>
            </a:p>
          </p:txBody>
        </p:sp>
        <p:sp>
          <p:nvSpPr>
            <p:cNvPr id="5135" name="Line 49"/>
            <p:cNvSpPr>
              <a:spLocks noChangeShapeType="1"/>
            </p:cNvSpPr>
            <p:nvPr/>
          </p:nvSpPr>
          <p:spPr bwMode="auto">
            <a:xfrm>
              <a:off x="1499" y="2796"/>
              <a:ext cx="0" cy="83"/>
            </a:xfrm>
            <a:prstGeom prst="line">
              <a:avLst/>
            </a:prstGeom>
            <a:noFill/>
            <a:ln w="9525">
              <a:solidFill>
                <a:schemeClr val="tx1"/>
              </a:solidFill>
              <a:round/>
              <a:headEnd/>
              <a:tailEnd/>
            </a:ln>
          </p:spPr>
          <p:txBody>
            <a:bodyPr/>
            <a:lstStyle/>
            <a:p>
              <a:endParaRPr lang="cs-CZ"/>
            </a:p>
          </p:txBody>
        </p:sp>
        <p:sp>
          <p:nvSpPr>
            <p:cNvPr id="5136" name="Line 50"/>
            <p:cNvSpPr>
              <a:spLocks noChangeShapeType="1"/>
            </p:cNvSpPr>
            <p:nvPr/>
          </p:nvSpPr>
          <p:spPr bwMode="auto">
            <a:xfrm>
              <a:off x="1499" y="2963"/>
              <a:ext cx="0" cy="124"/>
            </a:xfrm>
            <a:prstGeom prst="line">
              <a:avLst/>
            </a:prstGeom>
            <a:noFill/>
            <a:ln w="9525">
              <a:solidFill>
                <a:schemeClr val="tx1"/>
              </a:solidFill>
              <a:round/>
              <a:headEnd/>
              <a:tailEnd/>
            </a:ln>
          </p:spPr>
          <p:txBody>
            <a:bodyPr/>
            <a:lstStyle/>
            <a:p>
              <a:endParaRPr lang="cs-CZ"/>
            </a:p>
          </p:txBody>
        </p:sp>
        <p:sp>
          <p:nvSpPr>
            <p:cNvPr id="5137" name="Line 51"/>
            <p:cNvSpPr>
              <a:spLocks noChangeShapeType="1"/>
            </p:cNvSpPr>
            <p:nvPr/>
          </p:nvSpPr>
          <p:spPr bwMode="auto">
            <a:xfrm>
              <a:off x="1499" y="3171"/>
              <a:ext cx="0" cy="124"/>
            </a:xfrm>
            <a:prstGeom prst="line">
              <a:avLst/>
            </a:prstGeom>
            <a:noFill/>
            <a:ln w="9525">
              <a:solidFill>
                <a:schemeClr val="tx1"/>
              </a:solidFill>
              <a:round/>
              <a:headEnd/>
              <a:tailEnd/>
            </a:ln>
          </p:spPr>
          <p:txBody>
            <a:bodyPr/>
            <a:lstStyle/>
            <a:p>
              <a:endParaRPr lang="cs-CZ"/>
            </a:p>
          </p:txBody>
        </p:sp>
        <p:sp>
          <p:nvSpPr>
            <p:cNvPr id="5138" name="Line 52"/>
            <p:cNvSpPr>
              <a:spLocks noChangeShapeType="1"/>
            </p:cNvSpPr>
            <p:nvPr/>
          </p:nvSpPr>
          <p:spPr bwMode="auto">
            <a:xfrm>
              <a:off x="1499" y="2796"/>
              <a:ext cx="156" cy="0"/>
            </a:xfrm>
            <a:prstGeom prst="line">
              <a:avLst/>
            </a:prstGeom>
            <a:noFill/>
            <a:ln w="9525">
              <a:solidFill>
                <a:schemeClr val="tx1"/>
              </a:solidFill>
              <a:round/>
              <a:headEnd/>
              <a:tailEnd/>
            </a:ln>
          </p:spPr>
          <p:txBody>
            <a:bodyPr/>
            <a:lstStyle/>
            <a:p>
              <a:endParaRPr lang="cs-CZ"/>
            </a:p>
          </p:txBody>
        </p:sp>
        <p:sp>
          <p:nvSpPr>
            <p:cNvPr id="5139" name="Line 53"/>
            <p:cNvSpPr>
              <a:spLocks noChangeShapeType="1"/>
            </p:cNvSpPr>
            <p:nvPr/>
          </p:nvSpPr>
          <p:spPr bwMode="auto">
            <a:xfrm>
              <a:off x="1655" y="2796"/>
              <a:ext cx="0" cy="665"/>
            </a:xfrm>
            <a:prstGeom prst="line">
              <a:avLst/>
            </a:prstGeom>
            <a:noFill/>
            <a:ln w="9525">
              <a:solidFill>
                <a:schemeClr val="tx1"/>
              </a:solidFill>
              <a:round/>
              <a:headEnd/>
              <a:tailEnd/>
            </a:ln>
          </p:spPr>
          <p:txBody>
            <a:bodyPr/>
            <a:lstStyle/>
            <a:p>
              <a:endParaRPr lang="cs-CZ"/>
            </a:p>
          </p:txBody>
        </p:sp>
        <p:sp>
          <p:nvSpPr>
            <p:cNvPr id="5140" name="Line 54"/>
            <p:cNvSpPr>
              <a:spLocks noChangeShapeType="1"/>
            </p:cNvSpPr>
            <p:nvPr/>
          </p:nvSpPr>
          <p:spPr bwMode="auto">
            <a:xfrm flipH="1">
              <a:off x="1499" y="3461"/>
              <a:ext cx="156" cy="0"/>
            </a:xfrm>
            <a:prstGeom prst="line">
              <a:avLst/>
            </a:prstGeom>
            <a:noFill/>
            <a:ln w="9525">
              <a:solidFill>
                <a:schemeClr val="tx1"/>
              </a:solidFill>
              <a:round/>
              <a:headEnd/>
              <a:tailEnd/>
            </a:ln>
          </p:spPr>
          <p:txBody>
            <a:bodyPr/>
            <a:lstStyle/>
            <a:p>
              <a:endParaRPr lang="cs-CZ"/>
            </a:p>
          </p:txBody>
        </p:sp>
        <p:sp>
          <p:nvSpPr>
            <p:cNvPr id="5141" name="Line 55"/>
            <p:cNvSpPr>
              <a:spLocks noChangeShapeType="1"/>
            </p:cNvSpPr>
            <p:nvPr/>
          </p:nvSpPr>
          <p:spPr bwMode="auto">
            <a:xfrm>
              <a:off x="1499" y="3461"/>
              <a:ext cx="0" cy="84"/>
            </a:xfrm>
            <a:prstGeom prst="line">
              <a:avLst/>
            </a:prstGeom>
            <a:noFill/>
            <a:ln w="9525">
              <a:solidFill>
                <a:schemeClr val="tx1"/>
              </a:solidFill>
              <a:round/>
              <a:headEnd/>
              <a:tailEnd/>
            </a:ln>
          </p:spPr>
          <p:txBody>
            <a:bodyPr/>
            <a:lstStyle/>
            <a:p>
              <a:endParaRPr lang="cs-CZ"/>
            </a:p>
          </p:txBody>
        </p:sp>
        <p:sp>
          <p:nvSpPr>
            <p:cNvPr id="5142" name="Oval 56"/>
            <p:cNvSpPr>
              <a:spLocks noChangeArrowheads="1"/>
            </p:cNvSpPr>
            <p:nvPr/>
          </p:nvSpPr>
          <p:spPr bwMode="auto">
            <a:xfrm>
              <a:off x="1461" y="3545"/>
              <a:ext cx="77" cy="83"/>
            </a:xfrm>
            <a:prstGeom prst="ellipse">
              <a:avLst/>
            </a:prstGeom>
            <a:noFill/>
            <a:ln w="9525">
              <a:solidFill>
                <a:schemeClr val="tx1"/>
              </a:solidFill>
              <a:round/>
              <a:headEnd/>
              <a:tailEnd/>
            </a:ln>
          </p:spPr>
          <p:txBody>
            <a:bodyPr wrap="none" anchor="ctr"/>
            <a:lstStyle/>
            <a:p>
              <a:endParaRPr lang="cs-CZ"/>
            </a:p>
          </p:txBody>
        </p:sp>
        <p:sp>
          <p:nvSpPr>
            <p:cNvPr id="5143" name="Line 57"/>
            <p:cNvSpPr>
              <a:spLocks noChangeShapeType="1"/>
            </p:cNvSpPr>
            <p:nvPr/>
          </p:nvSpPr>
          <p:spPr bwMode="auto">
            <a:xfrm>
              <a:off x="1499" y="3628"/>
              <a:ext cx="0" cy="83"/>
            </a:xfrm>
            <a:prstGeom prst="line">
              <a:avLst/>
            </a:prstGeom>
            <a:noFill/>
            <a:ln w="9525">
              <a:solidFill>
                <a:schemeClr val="tx1"/>
              </a:solidFill>
              <a:round/>
              <a:headEnd/>
              <a:tailEnd/>
            </a:ln>
          </p:spPr>
          <p:txBody>
            <a:bodyPr/>
            <a:lstStyle/>
            <a:p>
              <a:endParaRPr lang="cs-CZ"/>
            </a:p>
          </p:txBody>
        </p:sp>
        <p:sp>
          <p:nvSpPr>
            <p:cNvPr id="5144" name="Line 58"/>
            <p:cNvSpPr>
              <a:spLocks noChangeShapeType="1"/>
            </p:cNvSpPr>
            <p:nvPr/>
          </p:nvSpPr>
          <p:spPr bwMode="auto">
            <a:xfrm>
              <a:off x="1383" y="3711"/>
              <a:ext cx="233" cy="0"/>
            </a:xfrm>
            <a:prstGeom prst="line">
              <a:avLst/>
            </a:prstGeom>
            <a:noFill/>
            <a:ln w="28575">
              <a:solidFill>
                <a:schemeClr val="tx1"/>
              </a:solidFill>
              <a:round/>
              <a:headEnd/>
              <a:tailEnd/>
            </a:ln>
          </p:spPr>
          <p:txBody>
            <a:bodyPr/>
            <a:lstStyle/>
            <a:p>
              <a:endParaRPr lang="cs-CZ"/>
            </a:p>
          </p:txBody>
        </p:sp>
        <p:sp>
          <p:nvSpPr>
            <p:cNvPr id="5145" name="Line 59"/>
            <p:cNvSpPr>
              <a:spLocks noChangeShapeType="1"/>
            </p:cNvSpPr>
            <p:nvPr/>
          </p:nvSpPr>
          <p:spPr bwMode="auto">
            <a:xfrm>
              <a:off x="1421" y="3753"/>
              <a:ext cx="156" cy="0"/>
            </a:xfrm>
            <a:prstGeom prst="line">
              <a:avLst/>
            </a:prstGeom>
            <a:noFill/>
            <a:ln w="28575">
              <a:solidFill>
                <a:schemeClr val="tx1"/>
              </a:solidFill>
              <a:round/>
              <a:headEnd/>
              <a:tailEnd/>
            </a:ln>
          </p:spPr>
          <p:txBody>
            <a:bodyPr/>
            <a:lstStyle/>
            <a:p>
              <a:endParaRPr lang="cs-CZ"/>
            </a:p>
          </p:txBody>
        </p:sp>
        <p:sp>
          <p:nvSpPr>
            <p:cNvPr id="5146" name="Line 60"/>
            <p:cNvSpPr>
              <a:spLocks noChangeShapeType="1"/>
            </p:cNvSpPr>
            <p:nvPr/>
          </p:nvSpPr>
          <p:spPr bwMode="auto">
            <a:xfrm>
              <a:off x="1461" y="3794"/>
              <a:ext cx="77" cy="0"/>
            </a:xfrm>
            <a:prstGeom prst="line">
              <a:avLst/>
            </a:prstGeom>
            <a:noFill/>
            <a:ln w="28575">
              <a:solidFill>
                <a:schemeClr val="tx1"/>
              </a:solidFill>
              <a:round/>
              <a:headEnd/>
              <a:tailEnd/>
            </a:ln>
          </p:spPr>
          <p:txBody>
            <a:bodyPr/>
            <a:lstStyle/>
            <a:p>
              <a:endParaRPr lang="cs-CZ"/>
            </a:p>
          </p:txBody>
        </p:sp>
        <p:grpSp>
          <p:nvGrpSpPr>
            <p:cNvPr id="5147" name="Group 61"/>
            <p:cNvGrpSpPr>
              <a:grpSpLocks/>
            </p:cNvGrpSpPr>
            <p:nvPr/>
          </p:nvGrpSpPr>
          <p:grpSpPr bwMode="auto">
            <a:xfrm>
              <a:off x="929" y="2750"/>
              <a:ext cx="91" cy="681"/>
              <a:chOff x="612" y="2432"/>
              <a:chExt cx="91" cy="681"/>
            </a:xfrm>
          </p:grpSpPr>
          <p:sp>
            <p:nvSpPr>
              <p:cNvPr id="5159" name="Rectangle 62"/>
              <p:cNvSpPr>
                <a:spLocks noChangeArrowheads="1"/>
              </p:cNvSpPr>
              <p:nvPr/>
            </p:nvSpPr>
            <p:spPr bwMode="auto">
              <a:xfrm>
                <a:off x="612" y="2614"/>
                <a:ext cx="91" cy="317"/>
              </a:xfrm>
              <a:prstGeom prst="rect">
                <a:avLst/>
              </a:prstGeom>
              <a:noFill/>
              <a:ln w="9525">
                <a:solidFill>
                  <a:schemeClr val="tx1"/>
                </a:solidFill>
                <a:miter lim="800000"/>
                <a:headEnd/>
                <a:tailEnd/>
              </a:ln>
            </p:spPr>
            <p:txBody>
              <a:bodyPr wrap="none" anchor="ctr"/>
              <a:lstStyle/>
              <a:p>
                <a:endParaRPr lang="cs-CZ"/>
              </a:p>
            </p:txBody>
          </p:sp>
          <p:sp>
            <p:nvSpPr>
              <p:cNvPr id="5160" name="Line 63"/>
              <p:cNvSpPr>
                <a:spLocks noChangeShapeType="1"/>
              </p:cNvSpPr>
              <p:nvPr/>
            </p:nvSpPr>
            <p:spPr bwMode="auto">
              <a:xfrm>
                <a:off x="657" y="2523"/>
                <a:ext cx="0" cy="499"/>
              </a:xfrm>
              <a:prstGeom prst="line">
                <a:avLst/>
              </a:prstGeom>
              <a:noFill/>
              <a:ln w="9525">
                <a:solidFill>
                  <a:schemeClr val="tx1"/>
                </a:solidFill>
                <a:round/>
                <a:headEnd/>
                <a:tailEnd/>
              </a:ln>
            </p:spPr>
            <p:txBody>
              <a:bodyPr/>
              <a:lstStyle/>
              <a:p>
                <a:endParaRPr lang="cs-CZ"/>
              </a:p>
            </p:txBody>
          </p:sp>
          <p:sp>
            <p:nvSpPr>
              <p:cNvPr id="5161" name="Oval 64"/>
              <p:cNvSpPr>
                <a:spLocks noChangeArrowheads="1"/>
              </p:cNvSpPr>
              <p:nvPr/>
            </p:nvSpPr>
            <p:spPr bwMode="auto">
              <a:xfrm>
                <a:off x="612" y="3022"/>
                <a:ext cx="90" cy="91"/>
              </a:xfrm>
              <a:prstGeom prst="ellipse">
                <a:avLst/>
              </a:prstGeom>
              <a:noFill/>
              <a:ln w="9525">
                <a:solidFill>
                  <a:schemeClr val="tx1"/>
                </a:solidFill>
                <a:round/>
                <a:headEnd/>
                <a:tailEnd/>
              </a:ln>
            </p:spPr>
            <p:txBody>
              <a:bodyPr wrap="none" anchor="ctr"/>
              <a:lstStyle/>
              <a:p>
                <a:endParaRPr lang="cs-CZ"/>
              </a:p>
            </p:txBody>
          </p:sp>
          <p:sp>
            <p:nvSpPr>
              <p:cNvPr id="5162" name="Oval 65"/>
              <p:cNvSpPr>
                <a:spLocks noChangeArrowheads="1"/>
              </p:cNvSpPr>
              <p:nvPr/>
            </p:nvSpPr>
            <p:spPr bwMode="auto">
              <a:xfrm>
                <a:off x="612" y="2432"/>
                <a:ext cx="90" cy="91"/>
              </a:xfrm>
              <a:prstGeom prst="ellipse">
                <a:avLst/>
              </a:prstGeom>
              <a:noFill/>
              <a:ln w="9525">
                <a:solidFill>
                  <a:schemeClr val="tx1"/>
                </a:solidFill>
                <a:round/>
                <a:headEnd/>
                <a:tailEnd/>
              </a:ln>
            </p:spPr>
            <p:txBody>
              <a:bodyPr wrap="none" anchor="ctr"/>
              <a:lstStyle/>
              <a:p>
                <a:endParaRPr lang="cs-CZ"/>
              </a:p>
            </p:txBody>
          </p:sp>
        </p:grpSp>
        <p:grpSp>
          <p:nvGrpSpPr>
            <p:cNvPr id="5148" name="Group 66"/>
            <p:cNvGrpSpPr>
              <a:grpSpLocks/>
            </p:cNvGrpSpPr>
            <p:nvPr/>
          </p:nvGrpSpPr>
          <p:grpSpPr bwMode="auto">
            <a:xfrm>
              <a:off x="1111" y="2750"/>
              <a:ext cx="91" cy="681"/>
              <a:chOff x="612" y="2432"/>
              <a:chExt cx="91" cy="681"/>
            </a:xfrm>
          </p:grpSpPr>
          <p:sp>
            <p:nvSpPr>
              <p:cNvPr id="5155" name="Rectangle 67"/>
              <p:cNvSpPr>
                <a:spLocks noChangeArrowheads="1"/>
              </p:cNvSpPr>
              <p:nvPr/>
            </p:nvSpPr>
            <p:spPr bwMode="auto">
              <a:xfrm>
                <a:off x="612" y="2614"/>
                <a:ext cx="91" cy="317"/>
              </a:xfrm>
              <a:prstGeom prst="rect">
                <a:avLst/>
              </a:prstGeom>
              <a:noFill/>
              <a:ln w="9525">
                <a:solidFill>
                  <a:schemeClr val="tx1"/>
                </a:solidFill>
                <a:miter lim="800000"/>
                <a:headEnd/>
                <a:tailEnd/>
              </a:ln>
            </p:spPr>
            <p:txBody>
              <a:bodyPr wrap="none" anchor="ctr"/>
              <a:lstStyle/>
              <a:p>
                <a:endParaRPr lang="cs-CZ"/>
              </a:p>
            </p:txBody>
          </p:sp>
          <p:sp>
            <p:nvSpPr>
              <p:cNvPr id="5156" name="Line 68"/>
              <p:cNvSpPr>
                <a:spLocks noChangeShapeType="1"/>
              </p:cNvSpPr>
              <p:nvPr/>
            </p:nvSpPr>
            <p:spPr bwMode="auto">
              <a:xfrm>
                <a:off x="657" y="2523"/>
                <a:ext cx="0" cy="499"/>
              </a:xfrm>
              <a:prstGeom prst="line">
                <a:avLst/>
              </a:prstGeom>
              <a:noFill/>
              <a:ln w="9525">
                <a:solidFill>
                  <a:schemeClr val="tx1"/>
                </a:solidFill>
                <a:round/>
                <a:headEnd/>
                <a:tailEnd/>
              </a:ln>
            </p:spPr>
            <p:txBody>
              <a:bodyPr/>
              <a:lstStyle/>
              <a:p>
                <a:endParaRPr lang="cs-CZ"/>
              </a:p>
            </p:txBody>
          </p:sp>
          <p:sp>
            <p:nvSpPr>
              <p:cNvPr id="5157" name="Oval 69"/>
              <p:cNvSpPr>
                <a:spLocks noChangeArrowheads="1"/>
              </p:cNvSpPr>
              <p:nvPr/>
            </p:nvSpPr>
            <p:spPr bwMode="auto">
              <a:xfrm>
                <a:off x="612" y="3022"/>
                <a:ext cx="90" cy="91"/>
              </a:xfrm>
              <a:prstGeom prst="ellipse">
                <a:avLst/>
              </a:prstGeom>
              <a:noFill/>
              <a:ln w="9525">
                <a:solidFill>
                  <a:schemeClr val="tx1"/>
                </a:solidFill>
                <a:round/>
                <a:headEnd/>
                <a:tailEnd/>
              </a:ln>
            </p:spPr>
            <p:txBody>
              <a:bodyPr wrap="none" anchor="ctr"/>
              <a:lstStyle/>
              <a:p>
                <a:endParaRPr lang="cs-CZ"/>
              </a:p>
            </p:txBody>
          </p:sp>
          <p:sp>
            <p:nvSpPr>
              <p:cNvPr id="5158" name="Oval 70"/>
              <p:cNvSpPr>
                <a:spLocks noChangeArrowheads="1"/>
              </p:cNvSpPr>
              <p:nvPr/>
            </p:nvSpPr>
            <p:spPr bwMode="auto">
              <a:xfrm>
                <a:off x="612" y="2432"/>
                <a:ext cx="90" cy="91"/>
              </a:xfrm>
              <a:prstGeom prst="ellipse">
                <a:avLst/>
              </a:prstGeom>
              <a:noFill/>
              <a:ln w="9525">
                <a:solidFill>
                  <a:schemeClr val="tx1"/>
                </a:solidFill>
                <a:round/>
                <a:headEnd/>
                <a:tailEnd/>
              </a:ln>
            </p:spPr>
            <p:txBody>
              <a:bodyPr wrap="none" anchor="ctr"/>
              <a:lstStyle/>
              <a:p>
                <a:endParaRPr lang="cs-CZ"/>
              </a:p>
            </p:txBody>
          </p:sp>
        </p:grpSp>
        <p:sp>
          <p:nvSpPr>
            <p:cNvPr id="5149" name="Rectangle 71"/>
            <p:cNvSpPr>
              <a:spLocks noChangeArrowheads="1"/>
            </p:cNvSpPr>
            <p:nvPr/>
          </p:nvSpPr>
          <p:spPr bwMode="auto">
            <a:xfrm>
              <a:off x="567" y="2523"/>
              <a:ext cx="1315" cy="1452"/>
            </a:xfrm>
            <a:prstGeom prst="rect">
              <a:avLst/>
            </a:prstGeom>
            <a:noFill/>
            <a:ln w="9525">
              <a:solidFill>
                <a:schemeClr val="tx1"/>
              </a:solidFill>
              <a:prstDash val="lgDash"/>
              <a:miter lim="800000"/>
              <a:headEnd/>
              <a:tailEnd/>
            </a:ln>
          </p:spPr>
          <p:txBody>
            <a:bodyPr wrap="none" anchor="ctr"/>
            <a:lstStyle/>
            <a:p>
              <a:endParaRPr lang="cs-CZ"/>
            </a:p>
          </p:txBody>
        </p:sp>
        <p:sp>
          <p:nvSpPr>
            <p:cNvPr id="5150" name="Text Box 72"/>
            <p:cNvSpPr txBox="1">
              <a:spLocks noChangeArrowheads="1"/>
            </p:cNvSpPr>
            <p:nvPr/>
          </p:nvSpPr>
          <p:spPr bwMode="auto">
            <a:xfrm>
              <a:off x="1066" y="2296"/>
              <a:ext cx="398" cy="192"/>
            </a:xfrm>
            <a:prstGeom prst="rect">
              <a:avLst/>
            </a:prstGeom>
            <a:noFill/>
            <a:ln w="9525">
              <a:noFill/>
              <a:miter lim="800000"/>
              <a:headEnd/>
              <a:tailEnd/>
            </a:ln>
          </p:spPr>
          <p:txBody>
            <a:bodyPr wrap="none">
              <a:spAutoFit/>
            </a:bodyPr>
            <a:lstStyle/>
            <a:p>
              <a:r>
                <a:rPr lang="cs-CZ" b="1"/>
                <a:t>SPP 0</a:t>
              </a:r>
            </a:p>
          </p:txBody>
        </p:sp>
        <p:sp>
          <p:nvSpPr>
            <p:cNvPr id="5151" name="Text Box 73"/>
            <p:cNvSpPr txBox="1">
              <a:spLocks noChangeArrowheads="1"/>
            </p:cNvSpPr>
            <p:nvPr/>
          </p:nvSpPr>
          <p:spPr bwMode="auto">
            <a:xfrm>
              <a:off x="748" y="2523"/>
              <a:ext cx="505" cy="192"/>
            </a:xfrm>
            <a:prstGeom prst="rect">
              <a:avLst/>
            </a:prstGeom>
            <a:noFill/>
            <a:ln w="9525">
              <a:noFill/>
              <a:miter lim="800000"/>
              <a:headEnd/>
              <a:tailEnd/>
            </a:ln>
          </p:spPr>
          <p:txBody>
            <a:bodyPr wrap="none">
              <a:spAutoFit/>
            </a:bodyPr>
            <a:lstStyle/>
            <a:p>
              <a:r>
                <a:rPr lang="cs-CZ"/>
                <a:t>3 x 63 A</a:t>
              </a:r>
            </a:p>
          </p:txBody>
        </p:sp>
        <p:sp>
          <p:nvSpPr>
            <p:cNvPr id="5152" name="Text Box 74"/>
            <p:cNvSpPr txBox="1">
              <a:spLocks noChangeArrowheads="1"/>
            </p:cNvSpPr>
            <p:nvPr/>
          </p:nvSpPr>
          <p:spPr bwMode="auto">
            <a:xfrm>
              <a:off x="657" y="3430"/>
              <a:ext cx="600" cy="192"/>
            </a:xfrm>
            <a:prstGeom prst="rect">
              <a:avLst/>
            </a:prstGeom>
            <a:noFill/>
            <a:ln w="9525">
              <a:noFill/>
              <a:miter lim="800000"/>
              <a:headEnd/>
              <a:tailEnd/>
            </a:ln>
          </p:spPr>
          <p:txBody>
            <a:bodyPr wrap="none">
              <a:spAutoFit/>
            </a:bodyPr>
            <a:lstStyle/>
            <a:p>
              <a:r>
                <a:rPr lang="cs-CZ"/>
                <a:t>L1  L2  L3</a:t>
              </a:r>
            </a:p>
          </p:txBody>
        </p:sp>
        <p:sp>
          <p:nvSpPr>
            <p:cNvPr id="5153" name="Text Box 75"/>
            <p:cNvSpPr txBox="1">
              <a:spLocks noChangeArrowheads="1"/>
            </p:cNvSpPr>
            <p:nvPr/>
          </p:nvSpPr>
          <p:spPr bwMode="auto">
            <a:xfrm rot="-5400000">
              <a:off x="1033" y="3225"/>
              <a:ext cx="709" cy="192"/>
            </a:xfrm>
            <a:prstGeom prst="rect">
              <a:avLst/>
            </a:prstGeom>
            <a:noFill/>
            <a:ln w="9525">
              <a:noFill/>
              <a:miter lim="800000"/>
              <a:headEnd/>
              <a:tailEnd/>
            </a:ln>
          </p:spPr>
          <p:txBody>
            <a:bodyPr wrap="none">
              <a:spAutoFit/>
            </a:bodyPr>
            <a:lstStyle/>
            <a:p>
              <a:r>
                <a:rPr lang="cs-CZ"/>
                <a:t>PE         PEN</a:t>
              </a:r>
            </a:p>
          </p:txBody>
        </p:sp>
        <p:sp>
          <p:nvSpPr>
            <p:cNvPr id="5154" name="Text Box 76"/>
            <p:cNvSpPr txBox="1">
              <a:spLocks noChangeArrowheads="1"/>
            </p:cNvSpPr>
            <p:nvPr/>
          </p:nvSpPr>
          <p:spPr bwMode="auto">
            <a:xfrm>
              <a:off x="567" y="3793"/>
              <a:ext cx="964" cy="173"/>
            </a:xfrm>
            <a:prstGeom prst="rect">
              <a:avLst/>
            </a:prstGeom>
            <a:noFill/>
            <a:ln w="9525">
              <a:noFill/>
              <a:miter lim="800000"/>
              <a:headEnd/>
              <a:tailEnd/>
            </a:ln>
          </p:spPr>
          <p:txBody>
            <a:bodyPr wrap="none">
              <a:spAutoFit/>
            </a:bodyPr>
            <a:lstStyle/>
            <a:p>
              <a:r>
                <a:rPr lang="cs-CZ" sz="1200"/>
                <a:t>3 + PEN 500V, 50 Hz</a:t>
              </a:r>
            </a:p>
          </p:txBody>
        </p:sp>
      </p:grpSp>
      <p:sp>
        <p:nvSpPr>
          <p:cNvPr id="5126" name="Text Box 78"/>
          <p:cNvSpPr txBox="1">
            <a:spLocks noChangeArrowheads="1"/>
          </p:cNvSpPr>
          <p:nvPr/>
        </p:nvSpPr>
        <p:spPr bwMode="auto">
          <a:xfrm>
            <a:off x="2700338" y="3213100"/>
            <a:ext cx="2519362" cy="730250"/>
          </a:xfrm>
          <a:prstGeom prst="rect">
            <a:avLst/>
          </a:prstGeom>
          <a:solidFill>
            <a:srgbClr val="EBFCA2"/>
          </a:solidFill>
          <a:ln w="9525">
            <a:noFill/>
            <a:miter lim="800000"/>
            <a:headEnd/>
            <a:tailEnd/>
          </a:ln>
        </p:spPr>
        <p:txBody>
          <a:bodyPr>
            <a:spAutoFit/>
          </a:bodyPr>
          <a:lstStyle/>
          <a:p>
            <a:pPr>
              <a:buFontTx/>
              <a:buChar char="•"/>
            </a:pPr>
            <a:r>
              <a:rPr lang="cs-CZ" b="1"/>
              <a:t>Venkovní vedení</a:t>
            </a:r>
            <a:r>
              <a:rPr lang="cs-CZ"/>
              <a:t> – AlFe lana, izolované vodiče, závěsný kabel</a:t>
            </a:r>
          </a:p>
          <a:p>
            <a:pPr>
              <a:buFontTx/>
              <a:buChar char="•"/>
            </a:pPr>
            <a:r>
              <a:rPr lang="cs-CZ" b="1"/>
              <a:t>Kabelové vedení</a:t>
            </a:r>
          </a:p>
        </p:txBody>
      </p:sp>
      <p:sp>
        <p:nvSpPr>
          <p:cNvPr id="5127" name="Text Box 79"/>
          <p:cNvSpPr txBox="1">
            <a:spLocks noChangeArrowheads="1"/>
          </p:cNvSpPr>
          <p:nvPr/>
        </p:nvSpPr>
        <p:spPr bwMode="auto">
          <a:xfrm>
            <a:off x="4356100" y="1628775"/>
            <a:ext cx="4484688" cy="1368425"/>
          </a:xfrm>
          <a:prstGeom prst="rect">
            <a:avLst/>
          </a:prstGeom>
          <a:noFill/>
          <a:ln w="9525">
            <a:noFill/>
            <a:miter lim="800000"/>
            <a:headEnd/>
            <a:tailEnd/>
          </a:ln>
        </p:spPr>
        <p:txBody>
          <a:bodyPr>
            <a:spAutoFit/>
          </a:bodyPr>
          <a:lstStyle/>
          <a:p>
            <a:r>
              <a:rPr lang="cs-CZ" b="1" u="sng"/>
              <a:t>Vnější vlivy</a:t>
            </a:r>
            <a:r>
              <a:rPr lang="cs-CZ" u="sng"/>
              <a:t> dle kapitoly 32 ČSN 33 2000 – 3, zásady při jejich určování:</a:t>
            </a:r>
          </a:p>
          <a:p>
            <a:pPr>
              <a:buFontTx/>
              <a:buChar char="•"/>
            </a:pPr>
            <a:r>
              <a:rPr lang="cs-CZ"/>
              <a:t>Stanovuje vliv působení prostředí na elektrické zařízení a naopak</a:t>
            </a:r>
          </a:p>
          <a:p>
            <a:pPr>
              <a:buFontTx/>
              <a:buChar char="•"/>
            </a:pPr>
            <a:r>
              <a:rPr lang="cs-CZ"/>
              <a:t>Optimalizuje základní podmínky bezpečnosti (osob, užitkových zvířat a majetku) s provozní spolehlivostí</a:t>
            </a:r>
          </a:p>
        </p:txBody>
      </p:sp>
      <p:sp>
        <p:nvSpPr>
          <p:cNvPr id="5128" name="Text Box 80"/>
          <p:cNvSpPr txBox="1">
            <a:spLocks noChangeArrowheads="1"/>
          </p:cNvSpPr>
          <p:nvPr/>
        </p:nvSpPr>
        <p:spPr bwMode="auto">
          <a:xfrm>
            <a:off x="5292725" y="2997200"/>
            <a:ext cx="3106738" cy="1155700"/>
          </a:xfrm>
          <a:prstGeom prst="rect">
            <a:avLst/>
          </a:prstGeom>
          <a:noFill/>
          <a:ln w="9525">
            <a:noFill/>
            <a:miter lim="800000"/>
            <a:headEnd/>
            <a:tailEnd/>
          </a:ln>
        </p:spPr>
        <p:txBody>
          <a:bodyPr wrap="none">
            <a:spAutoFit/>
          </a:bodyPr>
          <a:lstStyle/>
          <a:p>
            <a:r>
              <a:rPr lang="cs-CZ" b="1" u="sng"/>
              <a:t>Rozdělení a označování vnějších vlivů:</a:t>
            </a:r>
          </a:p>
          <a:p>
            <a:r>
              <a:rPr lang="cs-CZ" b="1" i="1"/>
              <a:t>Kategorie vnějšího vlivu:</a:t>
            </a:r>
          </a:p>
          <a:p>
            <a:pPr>
              <a:buFontTx/>
              <a:buChar char="•"/>
            </a:pPr>
            <a:r>
              <a:rPr lang="cs-CZ"/>
              <a:t>A … prostředí</a:t>
            </a:r>
          </a:p>
          <a:p>
            <a:pPr>
              <a:buFontTx/>
              <a:buChar char="•"/>
            </a:pPr>
            <a:r>
              <a:rPr lang="cs-CZ"/>
              <a:t>B … využití</a:t>
            </a:r>
          </a:p>
          <a:p>
            <a:pPr>
              <a:buFontTx/>
              <a:buChar char="•"/>
            </a:pPr>
            <a:r>
              <a:rPr lang="cs-CZ"/>
              <a:t>C … konstrukce budovy</a:t>
            </a:r>
          </a:p>
        </p:txBody>
      </p:sp>
      <p:sp>
        <p:nvSpPr>
          <p:cNvPr id="5129" name="Text Box 81"/>
          <p:cNvSpPr txBox="1">
            <a:spLocks noChangeArrowheads="1"/>
          </p:cNvSpPr>
          <p:nvPr/>
        </p:nvSpPr>
        <p:spPr bwMode="auto">
          <a:xfrm>
            <a:off x="376238" y="4148138"/>
            <a:ext cx="8299450" cy="1384995"/>
          </a:xfrm>
          <a:prstGeom prst="rect">
            <a:avLst/>
          </a:prstGeom>
          <a:noFill/>
          <a:ln w="9525">
            <a:noFill/>
            <a:miter lim="800000"/>
            <a:headEnd/>
            <a:tailEnd/>
          </a:ln>
        </p:spPr>
        <p:txBody>
          <a:bodyPr>
            <a:spAutoFit/>
          </a:bodyPr>
          <a:lstStyle/>
          <a:p>
            <a:r>
              <a:rPr lang="cs-CZ" dirty="0"/>
              <a:t>Každý stupeň vnějšího vlivu je označen </a:t>
            </a:r>
            <a:r>
              <a:rPr lang="cs-CZ" b="1" dirty="0"/>
              <a:t>dvěma písmeny velké abecedy a číslicí:</a:t>
            </a:r>
          </a:p>
          <a:p>
            <a:pPr>
              <a:buFontTx/>
              <a:buChar char="•"/>
            </a:pPr>
            <a:r>
              <a:rPr lang="cs-CZ" b="1" dirty="0"/>
              <a:t>První písmeno</a:t>
            </a:r>
            <a:r>
              <a:rPr lang="cs-CZ" dirty="0"/>
              <a:t> vyjadřuje </a:t>
            </a:r>
            <a:r>
              <a:rPr lang="cs-CZ" b="1" dirty="0"/>
              <a:t>kategorii</a:t>
            </a:r>
            <a:r>
              <a:rPr lang="cs-CZ" dirty="0"/>
              <a:t> vnějšího vlivu</a:t>
            </a:r>
          </a:p>
          <a:p>
            <a:pPr>
              <a:buFontTx/>
              <a:buChar char="•"/>
            </a:pPr>
            <a:r>
              <a:rPr lang="cs-CZ" b="1" dirty="0"/>
              <a:t>Druhé písmeno</a:t>
            </a:r>
            <a:r>
              <a:rPr lang="cs-CZ" dirty="0"/>
              <a:t> vyjadřuje </a:t>
            </a:r>
            <a:r>
              <a:rPr lang="cs-CZ" b="1" dirty="0"/>
              <a:t>povahu</a:t>
            </a:r>
            <a:r>
              <a:rPr lang="cs-CZ" dirty="0"/>
              <a:t> vnějšího vlivu – teplotu okolí, vlhkost, nadmořskou výšku, přítomnost vodní masy, výskyt cizích pevných těles, výskyt korozivních nebo znečisťujících látek, mechanické namáhání, výskyt flóry, fauny, …</a:t>
            </a:r>
          </a:p>
          <a:p>
            <a:pPr>
              <a:buFontTx/>
              <a:buChar char="•"/>
            </a:pPr>
            <a:r>
              <a:rPr lang="cs-CZ" b="1" dirty="0"/>
              <a:t>Třetí znak – číslice</a:t>
            </a:r>
            <a:r>
              <a:rPr lang="cs-CZ" dirty="0"/>
              <a:t> označuje </a:t>
            </a:r>
            <a:r>
              <a:rPr lang="cs-CZ" b="1" dirty="0"/>
              <a:t>třídu</a:t>
            </a:r>
            <a:r>
              <a:rPr lang="cs-CZ" dirty="0"/>
              <a:t> každého vnějšího vlivu </a:t>
            </a:r>
            <a:endParaRPr lang="cs-CZ" b="1" dirty="0"/>
          </a:p>
        </p:txBody>
      </p:sp>
      <p:sp>
        <p:nvSpPr>
          <p:cNvPr id="5130" name="Text Box 82"/>
          <p:cNvSpPr txBox="1">
            <a:spLocks noChangeArrowheads="1"/>
          </p:cNvSpPr>
          <p:nvPr/>
        </p:nvSpPr>
        <p:spPr bwMode="auto">
          <a:xfrm>
            <a:off x="395288" y="5589588"/>
            <a:ext cx="8413750" cy="304800"/>
          </a:xfrm>
          <a:prstGeom prst="rect">
            <a:avLst/>
          </a:prstGeom>
          <a:solidFill>
            <a:srgbClr val="C9FBA3"/>
          </a:solidFill>
          <a:ln w="9525">
            <a:noFill/>
            <a:miter lim="800000"/>
            <a:headEnd/>
            <a:tailEnd/>
          </a:ln>
        </p:spPr>
        <p:txBody>
          <a:bodyPr wrap="none">
            <a:spAutoFit/>
          </a:bodyPr>
          <a:lstStyle/>
          <a:p>
            <a:r>
              <a:rPr lang="cs-CZ" i="1"/>
              <a:t>Př.: </a:t>
            </a:r>
            <a:r>
              <a:rPr lang="cs-CZ"/>
              <a:t>A …prostředí,  AC … prostředí – nadmořská výška,	</a:t>
            </a:r>
            <a:r>
              <a:rPr lang="cs-CZ" b="1"/>
              <a:t>AC 2 … prostředí – nadmořská výška </a:t>
            </a:r>
            <a:r>
              <a:rPr lang="en-US" b="1"/>
              <a:t>&gt;</a:t>
            </a:r>
            <a:r>
              <a:rPr lang="cs-CZ" b="1"/>
              <a:t> 2 000 m</a:t>
            </a:r>
            <a:endParaRPr lang="cs-CZ" b="1" i="1"/>
          </a:p>
        </p:txBody>
      </p:sp>
      <p:sp>
        <p:nvSpPr>
          <p:cNvPr id="80" name="Obdélník 79"/>
          <p:cNvSpPr/>
          <p:nvPr/>
        </p:nvSpPr>
        <p:spPr>
          <a:xfrm>
            <a:off x="395536" y="764704"/>
            <a:ext cx="8280920" cy="504056"/>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Do pracovního listu napište, jak se připojuje odběrné zařízení k rozvodu dodavatele elektřiny.</a:t>
            </a:r>
            <a:endParaRPr lang="cs-CZ" dirty="0">
              <a:solidFill>
                <a:schemeClr val="tx1"/>
              </a:solidFill>
            </a:endParaRPr>
          </a:p>
        </p:txBody>
      </p:sp>
      <p:sp>
        <p:nvSpPr>
          <p:cNvPr id="81" name="Obdélník 80"/>
          <p:cNvSpPr/>
          <p:nvPr/>
        </p:nvSpPr>
        <p:spPr>
          <a:xfrm>
            <a:off x="4355976" y="2132856"/>
            <a:ext cx="4320480" cy="864096"/>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startAt="2"/>
            </a:pPr>
            <a:r>
              <a:rPr lang="cs-CZ" dirty="0" smtClean="0">
                <a:solidFill>
                  <a:schemeClr val="tx1"/>
                </a:solidFill>
              </a:rPr>
              <a:t>Do pracovních listů doplňte dvě základní zásady pro stanovení vnějších vlivů</a:t>
            </a:r>
            <a:endParaRPr lang="cs-CZ" dirty="0">
              <a:solidFill>
                <a:schemeClr val="tx1"/>
              </a:solidFill>
            </a:endParaRPr>
          </a:p>
        </p:txBody>
      </p:sp>
      <p:sp>
        <p:nvSpPr>
          <p:cNvPr id="82" name="Obdélník 81"/>
          <p:cNvSpPr/>
          <p:nvPr/>
        </p:nvSpPr>
        <p:spPr>
          <a:xfrm>
            <a:off x="395536" y="4437112"/>
            <a:ext cx="8424936" cy="1512168"/>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startAt="3"/>
            </a:pPr>
            <a:r>
              <a:rPr lang="cs-CZ" dirty="0" smtClean="0">
                <a:solidFill>
                  <a:schemeClr val="tx1"/>
                </a:solidFill>
              </a:rPr>
              <a:t>Co vyjadřuje první písmeno stupně vnějšího vlivu?</a:t>
            </a:r>
          </a:p>
          <a:p>
            <a:pPr marL="342900" indent="-342900">
              <a:buFont typeface="+mj-lt"/>
              <a:buAutoNum type="arabicPeriod" startAt="3"/>
            </a:pPr>
            <a:r>
              <a:rPr lang="cs-CZ" dirty="0" smtClean="0">
                <a:solidFill>
                  <a:schemeClr val="tx1"/>
                </a:solidFill>
              </a:rPr>
              <a:t>Co vyjadřuje </a:t>
            </a:r>
            <a:r>
              <a:rPr lang="cs-CZ" dirty="0" smtClean="0">
                <a:solidFill>
                  <a:schemeClr val="tx1"/>
                </a:solidFill>
              </a:rPr>
              <a:t>druhé písmeno </a:t>
            </a:r>
            <a:r>
              <a:rPr lang="cs-CZ" dirty="0" smtClean="0">
                <a:solidFill>
                  <a:schemeClr val="tx1"/>
                </a:solidFill>
              </a:rPr>
              <a:t>stupně vnějšího vlivu?</a:t>
            </a:r>
          </a:p>
          <a:p>
            <a:pPr marL="342900" indent="-342900">
              <a:buFont typeface="+mj-lt"/>
              <a:buAutoNum type="arabicPeriod" startAt="3"/>
            </a:pPr>
            <a:r>
              <a:rPr lang="cs-CZ" dirty="0" smtClean="0">
                <a:solidFill>
                  <a:schemeClr val="tx1"/>
                </a:solidFill>
              </a:rPr>
              <a:t>Co vyjadřuje třetí znak stupně vnějšího vlivu?</a:t>
            </a:r>
            <a:endParaRPr lang="cs-CZ" dirty="0">
              <a:solidFill>
                <a:schemeClr val="tx1"/>
              </a:solidFill>
            </a:endParaRPr>
          </a:p>
        </p:txBody>
      </p:sp>
      <p:sp>
        <p:nvSpPr>
          <p:cNvPr id="83" name="Tlačítko akce: Dopředu nebo Další 82">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0"/>
                                        </p:tgtEl>
                                        <p:attrNameLst>
                                          <p:attrName>ppt_x</p:attrName>
                                        </p:attrNameLst>
                                      </p:cBhvr>
                                      <p:tavLst>
                                        <p:tav tm="0">
                                          <p:val>
                                            <p:strVal val="ppt_x"/>
                                          </p:val>
                                        </p:tav>
                                        <p:tav tm="100000">
                                          <p:val>
                                            <p:strVal val="ppt_x"/>
                                          </p:val>
                                        </p:tav>
                                      </p:tavLst>
                                    </p:anim>
                                    <p:anim calcmode="lin" valueType="num">
                                      <p:cBhvr additive="base">
                                        <p:cTn id="7" dur="500"/>
                                        <p:tgtEl>
                                          <p:spTgt spid="80"/>
                                        </p:tgtEl>
                                        <p:attrNameLst>
                                          <p:attrName>ppt_y</p:attrName>
                                        </p:attrNameLst>
                                      </p:cBhvr>
                                      <p:tavLst>
                                        <p:tav tm="0">
                                          <p:val>
                                            <p:strVal val="ppt_y"/>
                                          </p:val>
                                        </p:tav>
                                        <p:tav tm="100000">
                                          <p:val>
                                            <p:strVal val="1+ppt_h/2"/>
                                          </p:val>
                                        </p:tav>
                                      </p:tavLst>
                                    </p:anim>
                                    <p:set>
                                      <p:cBhvr>
                                        <p:cTn id="8" dur="1" fill="hold">
                                          <p:stCondLst>
                                            <p:cond delay="499"/>
                                          </p:stCondLst>
                                        </p:cTn>
                                        <p:tgtEl>
                                          <p:spTgt spid="80"/>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81"/>
                                        </p:tgtEl>
                                        <p:attrNameLst>
                                          <p:attrName>ppt_x</p:attrName>
                                        </p:attrNameLst>
                                      </p:cBhvr>
                                      <p:tavLst>
                                        <p:tav tm="0">
                                          <p:val>
                                            <p:strVal val="ppt_x"/>
                                          </p:val>
                                        </p:tav>
                                        <p:tav tm="100000">
                                          <p:val>
                                            <p:strVal val="ppt_x"/>
                                          </p:val>
                                        </p:tav>
                                      </p:tavLst>
                                    </p:anim>
                                    <p:anim calcmode="lin" valueType="num">
                                      <p:cBhvr additive="base">
                                        <p:cTn id="13" dur="500"/>
                                        <p:tgtEl>
                                          <p:spTgt spid="81"/>
                                        </p:tgtEl>
                                        <p:attrNameLst>
                                          <p:attrName>ppt_y</p:attrName>
                                        </p:attrNameLst>
                                      </p:cBhvr>
                                      <p:tavLst>
                                        <p:tav tm="0">
                                          <p:val>
                                            <p:strVal val="ppt_y"/>
                                          </p:val>
                                        </p:tav>
                                        <p:tav tm="100000">
                                          <p:val>
                                            <p:strVal val="1+ppt_h/2"/>
                                          </p:val>
                                        </p:tav>
                                      </p:tavLst>
                                    </p:anim>
                                    <p:set>
                                      <p:cBhvr>
                                        <p:cTn id="14" dur="1" fill="hold">
                                          <p:stCondLst>
                                            <p:cond delay="499"/>
                                          </p:stCondLst>
                                        </p:cTn>
                                        <p:tgtEl>
                                          <p:spTgt spid="8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2"/>
                                        </p:tgtEl>
                                        <p:attrNameLst>
                                          <p:attrName>ppt_x</p:attrName>
                                        </p:attrNameLst>
                                      </p:cBhvr>
                                      <p:tavLst>
                                        <p:tav tm="0">
                                          <p:val>
                                            <p:strVal val="ppt_x"/>
                                          </p:val>
                                        </p:tav>
                                        <p:tav tm="100000">
                                          <p:val>
                                            <p:strVal val="ppt_x"/>
                                          </p:val>
                                        </p:tav>
                                      </p:tavLst>
                                    </p:anim>
                                    <p:anim calcmode="lin" valueType="num">
                                      <p:cBhvr additive="base">
                                        <p:cTn id="19" dur="500"/>
                                        <p:tgtEl>
                                          <p:spTgt spid="82"/>
                                        </p:tgtEl>
                                        <p:attrNameLst>
                                          <p:attrName>ppt_y</p:attrName>
                                        </p:attrNameLst>
                                      </p:cBhvr>
                                      <p:tavLst>
                                        <p:tav tm="0">
                                          <p:val>
                                            <p:strVal val="ppt_y"/>
                                          </p:val>
                                        </p:tav>
                                        <p:tav tm="100000">
                                          <p:val>
                                            <p:strVal val="1+ppt_h/2"/>
                                          </p:val>
                                        </p:tav>
                                      </p:tavLst>
                                    </p:anim>
                                    <p:set>
                                      <p:cBhvr>
                                        <p:cTn id="20" dur="1" fill="hold">
                                          <p:stCondLst>
                                            <p:cond delay="499"/>
                                          </p:stCondLst>
                                        </p:cTn>
                                        <p:tgtEl>
                                          <p:spTgt spid="8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 grpId="0" animBg="1"/>
      <p:bldP spid="81" grpId="0" animBg="1"/>
      <p:bldP spid="8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noChangeArrowheads="1"/>
          </p:cNvSpPr>
          <p:nvPr>
            <p:ph type="title" idx="4294967295"/>
          </p:nvPr>
        </p:nvSpPr>
        <p:spPr>
          <a:xfrm>
            <a:off x="323850" y="274638"/>
            <a:ext cx="7704534" cy="417512"/>
          </a:xfrm>
          <a:solidFill>
            <a:srgbClr val="FFC000"/>
          </a:solidFill>
        </p:spPr>
        <p:txBody>
          <a:bodyPr/>
          <a:lstStyle/>
          <a:p>
            <a:pPr eaLnBrk="1" hangingPunct="1"/>
            <a:r>
              <a:rPr lang="cs-CZ" sz="2000" smtClean="0"/>
              <a:t>Silnoproudý rozvod v bytových a administrativních budovách</a:t>
            </a:r>
          </a:p>
        </p:txBody>
      </p:sp>
      <p:sp>
        <p:nvSpPr>
          <p:cNvPr id="6147" name="Text Box 5"/>
          <p:cNvSpPr txBox="1">
            <a:spLocks noChangeArrowheads="1"/>
          </p:cNvSpPr>
          <p:nvPr/>
        </p:nvSpPr>
        <p:spPr bwMode="auto">
          <a:xfrm>
            <a:off x="376238" y="763588"/>
            <a:ext cx="8299450" cy="1508105"/>
          </a:xfrm>
          <a:prstGeom prst="rect">
            <a:avLst/>
          </a:prstGeom>
          <a:solidFill>
            <a:srgbClr val="EBFCA2"/>
          </a:solidFill>
          <a:ln w="9525">
            <a:noFill/>
            <a:miter lim="800000"/>
            <a:headEnd/>
            <a:tailEnd/>
          </a:ln>
        </p:spPr>
        <p:txBody>
          <a:bodyPr>
            <a:spAutoFit/>
          </a:bodyPr>
          <a:lstStyle/>
          <a:p>
            <a:r>
              <a:rPr lang="cs-CZ" dirty="0"/>
              <a:t>Je součástí elektrického zařízení v celé budově a skládá se z přívodního vedení, </a:t>
            </a:r>
            <a:r>
              <a:rPr lang="cs-CZ" dirty="0" smtClean="0"/>
              <a:t>rozvaděčů </a:t>
            </a:r>
            <a:r>
              <a:rPr lang="cs-CZ" dirty="0"/>
              <a:t>a rozvodu </a:t>
            </a:r>
            <a:r>
              <a:rPr lang="cs-CZ" dirty="0" smtClean="0"/>
              <a:t> za </a:t>
            </a:r>
            <a:r>
              <a:rPr lang="cs-CZ" dirty="0"/>
              <a:t>podružnými </a:t>
            </a:r>
            <a:r>
              <a:rPr lang="cs-CZ" dirty="0" smtClean="0"/>
              <a:t>rozvaděči</a:t>
            </a:r>
            <a:r>
              <a:rPr lang="cs-CZ" dirty="0"/>
              <a:t>.</a:t>
            </a:r>
          </a:p>
          <a:p>
            <a:r>
              <a:rPr lang="cs-CZ" b="1" dirty="0"/>
              <a:t>Přívodní vedení</a:t>
            </a:r>
            <a:r>
              <a:rPr lang="cs-CZ" dirty="0"/>
              <a:t>: </a:t>
            </a:r>
            <a:r>
              <a:rPr lang="cs-CZ" i="1" dirty="0" err="1"/>
              <a:t>vedení</a:t>
            </a:r>
            <a:r>
              <a:rPr lang="cs-CZ" i="1" dirty="0"/>
              <a:t> za hlavní domovní skříní</a:t>
            </a:r>
            <a:r>
              <a:rPr lang="cs-CZ" dirty="0"/>
              <a:t> </a:t>
            </a:r>
            <a:r>
              <a:rPr lang="cs-CZ" sz="1600" dirty="0" smtClean="0"/>
              <a:t>– </a:t>
            </a:r>
            <a:r>
              <a:rPr lang="cs-CZ" sz="1600" b="1" dirty="0"/>
              <a:t>hlavní domovní vedení - HDV</a:t>
            </a:r>
          </a:p>
          <a:p>
            <a:r>
              <a:rPr lang="cs-CZ" sz="1600" dirty="0"/>
              <a:t>				</a:t>
            </a:r>
            <a:r>
              <a:rPr lang="cs-CZ" sz="1600" dirty="0" smtClean="0"/>
              <a:t>- </a:t>
            </a:r>
            <a:r>
              <a:rPr lang="cs-CZ" sz="1600" b="1" dirty="0"/>
              <a:t>odbočky k elektroměrům - OKE</a:t>
            </a:r>
          </a:p>
          <a:p>
            <a:r>
              <a:rPr lang="cs-CZ" sz="1600" dirty="0"/>
              <a:t>				- </a:t>
            </a:r>
            <a:r>
              <a:rPr lang="cs-CZ" sz="1600" b="1" dirty="0"/>
              <a:t>vedení od elektroměrů k podružným </a:t>
            </a:r>
            <a:r>
              <a:rPr lang="cs-CZ" sz="1600" b="1" dirty="0" smtClean="0"/>
              <a:t>rozvaděčům 				  nebo rozvodnicím </a:t>
            </a:r>
            <a:r>
              <a:rPr lang="cs-CZ" sz="1600" b="1" dirty="0"/>
              <a:t>- VOE</a:t>
            </a:r>
          </a:p>
        </p:txBody>
      </p:sp>
      <p:sp>
        <p:nvSpPr>
          <p:cNvPr id="6148" name="Rectangle 6"/>
          <p:cNvSpPr>
            <a:spLocks noChangeArrowheads="1"/>
          </p:cNvSpPr>
          <p:nvPr/>
        </p:nvSpPr>
        <p:spPr bwMode="auto">
          <a:xfrm>
            <a:off x="1076648" y="3995464"/>
            <a:ext cx="863600" cy="720725"/>
          </a:xfrm>
          <a:prstGeom prst="rect">
            <a:avLst/>
          </a:prstGeom>
          <a:noFill/>
          <a:ln w="28575">
            <a:solidFill>
              <a:schemeClr val="tx1"/>
            </a:solidFill>
            <a:miter lim="800000"/>
            <a:headEnd/>
            <a:tailEnd/>
          </a:ln>
        </p:spPr>
        <p:txBody>
          <a:bodyPr wrap="none" anchor="ctr"/>
          <a:lstStyle/>
          <a:p>
            <a:endParaRPr lang="cs-CZ"/>
          </a:p>
        </p:txBody>
      </p:sp>
      <p:sp>
        <p:nvSpPr>
          <p:cNvPr id="6149" name="Line 7"/>
          <p:cNvSpPr>
            <a:spLocks noChangeShapeType="1"/>
          </p:cNvSpPr>
          <p:nvPr/>
        </p:nvSpPr>
        <p:spPr bwMode="auto">
          <a:xfrm>
            <a:off x="1508448" y="3635102"/>
            <a:ext cx="0" cy="1584325"/>
          </a:xfrm>
          <a:prstGeom prst="line">
            <a:avLst/>
          </a:prstGeom>
          <a:noFill/>
          <a:ln w="9525">
            <a:solidFill>
              <a:schemeClr val="tx1"/>
            </a:solidFill>
            <a:round/>
            <a:headEnd/>
            <a:tailEnd/>
          </a:ln>
        </p:spPr>
        <p:txBody>
          <a:bodyPr/>
          <a:lstStyle/>
          <a:p>
            <a:endParaRPr lang="cs-CZ"/>
          </a:p>
        </p:txBody>
      </p:sp>
      <p:sp>
        <p:nvSpPr>
          <p:cNvPr id="6150" name="Line 8"/>
          <p:cNvSpPr>
            <a:spLocks noChangeShapeType="1"/>
          </p:cNvSpPr>
          <p:nvPr/>
        </p:nvSpPr>
        <p:spPr bwMode="auto">
          <a:xfrm>
            <a:off x="500385" y="5219427"/>
            <a:ext cx="1008063" cy="0"/>
          </a:xfrm>
          <a:prstGeom prst="line">
            <a:avLst/>
          </a:prstGeom>
          <a:noFill/>
          <a:ln w="9525">
            <a:solidFill>
              <a:schemeClr val="tx1"/>
            </a:solidFill>
            <a:round/>
            <a:headEnd/>
            <a:tailEnd type="triangle" w="med" len="med"/>
          </a:ln>
        </p:spPr>
        <p:txBody>
          <a:bodyPr/>
          <a:lstStyle/>
          <a:p>
            <a:endParaRPr lang="cs-CZ"/>
          </a:p>
        </p:txBody>
      </p:sp>
      <p:sp>
        <p:nvSpPr>
          <p:cNvPr id="6151" name="Rectangle 9"/>
          <p:cNvSpPr>
            <a:spLocks noChangeArrowheads="1"/>
          </p:cNvSpPr>
          <p:nvPr/>
        </p:nvSpPr>
        <p:spPr bwMode="auto">
          <a:xfrm>
            <a:off x="1437010" y="4139927"/>
            <a:ext cx="142875" cy="431800"/>
          </a:xfrm>
          <a:prstGeom prst="rect">
            <a:avLst/>
          </a:prstGeom>
          <a:noFill/>
          <a:ln w="9525">
            <a:solidFill>
              <a:schemeClr val="tx1"/>
            </a:solidFill>
            <a:miter lim="800000"/>
            <a:headEnd/>
            <a:tailEnd/>
          </a:ln>
        </p:spPr>
        <p:txBody>
          <a:bodyPr wrap="none" anchor="ctr"/>
          <a:lstStyle/>
          <a:p>
            <a:endParaRPr lang="cs-CZ"/>
          </a:p>
        </p:txBody>
      </p:sp>
      <p:sp>
        <p:nvSpPr>
          <p:cNvPr id="6152" name="Line 10"/>
          <p:cNvSpPr>
            <a:spLocks noChangeShapeType="1"/>
          </p:cNvSpPr>
          <p:nvPr/>
        </p:nvSpPr>
        <p:spPr bwMode="auto">
          <a:xfrm flipV="1">
            <a:off x="1363985" y="4211364"/>
            <a:ext cx="288925" cy="144463"/>
          </a:xfrm>
          <a:prstGeom prst="line">
            <a:avLst/>
          </a:prstGeom>
          <a:noFill/>
          <a:ln w="9525">
            <a:solidFill>
              <a:schemeClr val="tx1"/>
            </a:solidFill>
            <a:round/>
            <a:headEnd/>
            <a:tailEnd/>
          </a:ln>
        </p:spPr>
        <p:txBody>
          <a:bodyPr/>
          <a:lstStyle/>
          <a:p>
            <a:endParaRPr lang="cs-CZ"/>
          </a:p>
        </p:txBody>
      </p:sp>
      <p:sp>
        <p:nvSpPr>
          <p:cNvPr id="6153" name="Line 11"/>
          <p:cNvSpPr>
            <a:spLocks noChangeShapeType="1"/>
          </p:cNvSpPr>
          <p:nvPr/>
        </p:nvSpPr>
        <p:spPr bwMode="auto">
          <a:xfrm flipV="1">
            <a:off x="1363985" y="4284389"/>
            <a:ext cx="288925" cy="144463"/>
          </a:xfrm>
          <a:prstGeom prst="line">
            <a:avLst/>
          </a:prstGeom>
          <a:noFill/>
          <a:ln w="9525">
            <a:solidFill>
              <a:schemeClr val="tx1"/>
            </a:solidFill>
            <a:round/>
            <a:headEnd/>
            <a:tailEnd/>
          </a:ln>
        </p:spPr>
        <p:txBody>
          <a:bodyPr/>
          <a:lstStyle/>
          <a:p>
            <a:endParaRPr lang="cs-CZ"/>
          </a:p>
        </p:txBody>
      </p:sp>
      <p:sp>
        <p:nvSpPr>
          <p:cNvPr id="6154" name="Line 12"/>
          <p:cNvSpPr>
            <a:spLocks noChangeShapeType="1"/>
          </p:cNvSpPr>
          <p:nvPr/>
        </p:nvSpPr>
        <p:spPr bwMode="auto">
          <a:xfrm flipV="1">
            <a:off x="1363985" y="4355827"/>
            <a:ext cx="288925" cy="144462"/>
          </a:xfrm>
          <a:prstGeom prst="line">
            <a:avLst/>
          </a:prstGeom>
          <a:noFill/>
          <a:ln w="9525">
            <a:solidFill>
              <a:schemeClr val="tx1"/>
            </a:solidFill>
            <a:round/>
            <a:headEnd/>
            <a:tailEnd/>
          </a:ln>
        </p:spPr>
        <p:txBody>
          <a:bodyPr/>
          <a:lstStyle/>
          <a:p>
            <a:endParaRPr lang="cs-CZ"/>
          </a:p>
        </p:txBody>
      </p:sp>
      <p:sp>
        <p:nvSpPr>
          <p:cNvPr id="6155" name="Line 13"/>
          <p:cNvSpPr>
            <a:spLocks noChangeShapeType="1"/>
          </p:cNvSpPr>
          <p:nvPr/>
        </p:nvSpPr>
        <p:spPr bwMode="auto">
          <a:xfrm>
            <a:off x="1940248" y="4716189"/>
            <a:ext cx="0" cy="647700"/>
          </a:xfrm>
          <a:prstGeom prst="line">
            <a:avLst/>
          </a:prstGeom>
          <a:noFill/>
          <a:ln w="9525">
            <a:solidFill>
              <a:schemeClr val="tx1"/>
            </a:solidFill>
            <a:round/>
            <a:headEnd/>
            <a:tailEnd/>
          </a:ln>
        </p:spPr>
        <p:txBody>
          <a:bodyPr/>
          <a:lstStyle/>
          <a:p>
            <a:endParaRPr lang="cs-CZ"/>
          </a:p>
        </p:txBody>
      </p:sp>
      <p:grpSp>
        <p:nvGrpSpPr>
          <p:cNvPr id="6156" name="Group 14"/>
          <p:cNvGrpSpPr>
            <a:grpSpLocks/>
          </p:cNvGrpSpPr>
          <p:nvPr/>
        </p:nvGrpSpPr>
        <p:grpSpPr bwMode="auto">
          <a:xfrm>
            <a:off x="1724348" y="5363889"/>
            <a:ext cx="360362" cy="144463"/>
            <a:chOff x="1474" y="3521"/>
            <a:chExt cx="227" cy="91"/>
          </a:xfrm>
        </p:grpSpPr>
        <p:sp>
          <p:nvSpPr>
            <p:cNvPr id="6222" name="Line 15"/>
            <p:cNvSpPr>
              <a:spLocks noChangeShapeType="1"/>
            </p:cNvSpPr>
            <p:nvPr/>
          </p:nvSpPr>
          <p:spPr bwMode="auto">
            <a:xfrm>
              <a:off x="1474" y="3521"/>
              <a:ext cx="227" cy="0"/>
            </a:xfrm>
            <a:prstGeom prst="line">
              <a:avLst/>
            </a:prstGeom>
            <a:noFill/>
            <a:ln w="28575">
              <a:solidFill>
                <a:schemeClr val="tx1"/>
              </a:solidFill>
              <a:round/>
              <a:headEnd/>
              <a:tailEnd/>
            </a:ln>
          </p:spPr>
          <p:txBody>
            <a:bodyPr/>
            <a:lstStyle/>
            <a:p>
              <a:endParaRPr lang="cs-CZ"/>
            </a:p>
          </p:txBody>
        </p:sp>
        <p:sp>
          <p:nvSpPr>
            <p:cNvPr id="6223" name="Line 16"/>
            <p:cNvSpPr>
              <a:spLocks noChangeShapeType="1"/>
            </p:cNvSpPr>
            <p:nvPr/>
          </p:nvSpPr>
          <p:spPr bwMode="auto">
            <a:xfrm>
              <a:off x="1519" y="3566"/>
              <a:ext cx="136" cy="0"/>
            </a:xfrm>
            <a:prstGeom prst="line">
              <a:avLst/>
            </a:prstGeom>
            <a:noFill/>
            <a:ln w="28575">
              <a:solidFill>
                <a:schemeClr val="tx1"/>
              </a:solidFill>
              <a:round/>
              <a:headEnd/>
              <a:tailEnd/>
            </a:ln>
          </p:spPr>
          <p:txBody>
            <a:bodyPr/>
            <a:lstStyle/>
            <a:p>
              <a:endParaRPr lang="cs-CZ"/>
            </a:p>
          </p:txBody>
        </p:sp>
        <p:sp>
          <p:nvSpPr>
            <p:cNvPr id="6224" name="Line 17"/>
            <p:cNvSpPr>
              <a:spLocks noChangeShapeType="1"/>
            </p:cNvSpPr>
            <p:nvPr/>
          </p:nvSpPr>
          <p:spPr bwMode="auto">
            <a:xfrm>
              <a:off x="1565" y="3612"/>
              <a:ext cx="45" cy="0"/>
            </a:xfrm>
            <a:prstGeom prst="line">
              <a:avLst/>
            </a:prstGeom>
            <a:noFill/>
            <a:ln w="28575">
              <a:solidFill>
                <a:schemeClr val="tx1"/>
              </a:solidFill>
              <a:round/>
              <a:headEnd/>
              <a:tailEnd/>
            </a:ln>
          </p:spPr>
          <p:txBody>
            <a:bodyPr/>
            <a:lstStyle/>
            <a:p>
              <a:endParaRPr lang="cs-CZ"/>
            </a:p>
          </p:txBody>
        </p:sp>
      </p:grpSp>
      <p:sp>
        <p:nvSpPr>
          <p:cNvPr id="6157" name="Oval 18"/>
          <p:cNvSpPr>
            <a:spLocks noChangeArrowheads="1"/>
          </p:cNvSpPr>
          <p:nvPr/>
        </p:nvSpPr>
        <p:spPr bwMode="auto">
          <a:xfrm>
            <a:off x="1894210" y="4678089"/>
            <a:ext cx="71438"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6158" name="Line 19"/>
          <p:cNvSpPr>
            <a:spLocks noChangeShapeType="1"/>
          </p:cNvSpPr>
          <p:nvPr/>
        </p:nvSpPr>
        <p:spPr bwMode="auto">
          <a:xfrm>
            <a:off x="1508448" y="3635102"/>
            <a:ext cx="1368425" cy="0"/>
          </a:xfrm>
          <a:prstGeom prst="line">
            <a:avLst/>
          </a:prstGeom>
          <a:noFill/>
          <a:ln w="19050">
            <a:solidFill>
              <a:srgbClr val="FF6600"/>
            </a:solidFill>
            <a:round/>
            <a:headEnd/>
            <a:tailEnd/>
          </a:ln>
        </p:spPr>
        <p:txBody>
          <a:bodyPr/>
          <a:lstStyle/>
          <a:p>
            <a:endParaRPr lang="cs-CZ"/>
          </a:p>
        </p:txBody>
      </p:sp>
      <p:sp>
        <p:nvSpPr>
          <p:cNvPr id="6159" name="Line 20"/>
          <p:cNvSpPr>
            <a:spLocks noChangeShapeType="1"/>
          </p:cNvSpPr>
          <p:nvPr/>
        </p:nvSpPr>
        <p:spPr bwMode="auto">
          <a:xfrm flipV="1">
            <a:off x="2876873" y="2411139"/>
            <a:ext cx="0" cy="1223963"/>
          </a:xfrm>
          <a:prstGeom prst="line">
            <a:avLst/>
          </a:prstGeom>
          <a:noFill/>
          <a:ln w="19050">
            <a:solidFill>
              <a:srgbClr val="FF6600"/>
            </a:solidFill>
            <a:round/>
            <a:headEnd/>
            <a:tailEnd type="triangle" w="med" len="med"/>
          </a:ln>
        </p:spPr>
        <p:txBody>
          <a:bodyPr/>
          <a:lstStyle/>
          <a:p>
            <a:endParaRPr lang="cs-CZ"/>
          </a:p>
        </p:txBody>
      </p:sp>
      <p:sp>
        <p:nvSpPr>
          <p:cNvPr id="6160" name="Line 21"/>
          <p:cNvSpPr>
            <a:spLocks noChangeShapeType="1"/>
          </p:cNvSpPr>
          <p:nvPr/>
        </p:nvSpPr>
        <p:spPr bwMode="auto">
          <a:xfrm flipV="1">
            <a:off x="3019748" y="2420664"/>
            <a:ext cx="4762" cy="1214438"/>
          </a:xfrm>
          <a:prstGeom prst="line">
            <a:avLst/>
          </a:prstGeom>
          <a:noFill/>
          <a:ln w="9525">
            <a:solidFill>
              <a:schemeClr val="tx1"/>
            </a:solidFill>
            <a:round/>
            <a:headEnd/>
            <a:tailEnd type="triangle" w="med" len="med"/>
          </a:ln>
        </p:spPr>
        <p:txBody>
          <a:bodyPr/>
          <a:lstStyle/>
          <a:p>
            <a:endParaRPr lang="cs-CZ"/>
          </a:p>
        </p:txBody>
      </p:sp>
      <p:sp>
        <p:nvSpPr>
          <p:cNvPr id="6161" name="Line 22"/>
          <p:cNvSpPr>
            <a:spLocks noChangeShapeType="1"/>
          </p:cNvSpPr>
          <p:nvPr/>
        </p:nvSpPr>
        <p:spPr bwMode="auto">
          <a:xfrm>
            <a:off x="3019748" y="3635102"/>
            <a:ext cx="865187" cy="0"/>
          </a:xfrm>
          <a:prstGeom prst="line">
            <a:avLst/>
          </a:prstGeom>
          <a:noFill/>
          <a:ln w="9525">
            <a:solidFill>
              <a:schemeClr val="tx1"/>
            </a:solidFill>
            <a:round/>
            <a:headEnd/>
            <a:tailEnd/>
          </a:ln>
        </p:spPr>
        <p:txBody>
          <a:bodyPr/>
          <a:lstStyle/>
          <a:p>
            <a:endParaRPr lang="cs-CZ"/>
          </a:p>
        </p:txBody>
      </p:sp>
      <p:sp>
        <p:nvSpPr>
          <p:cNvPr id="6162" name="Line 23"/>
          <p:cNvSpPr>
            <a:spLocks noChangeShapeType="1"/>
          </p:cNvSpPr>
          <p:nvPr/>
        </p:nvSpPr>
        <p:spPr bwMode="auto">
          <a:xfrm>
            <a:off x="3884935" y="3635102"/>
            <a:ext cx="0" cy="288925"/>
          </a:xfrm>
          <a:prstGeom prst="line">
            <a:avLst/>
          </a:prstGeom>
          <a:noFill/>
          <a:ln w="9525">
            <a:solidFill>
              <a:schemeClr val="tx1"/>
            </a:solidFill>
            <a:round/>
            <a:headEnd/>
            <a:tailEnd/>
          </a:ln>
        </p:spPr>
        <p:txBody>
          <a:bodyPr/>
          <a:lstStyle/>
          <a:p>
            <a:endParaRPr lang="cs-CZ"/>
          </a:p>
        </p:txBody>
      </p:sp>
      <p:sp>
        <p:nvSpPr>
          <p:cNvPr id="6163" name="Line 24"/>
          <p:cNvSpPr>
            <a:spLocks noChangeShapeType="1"/>
          </p:cNvSpPr>
          <p:nvPr/>
        </p:nvSpPr>
        <p:spPr bwMode="auto">
          <a:xfrm flipV="1">
            <a:off x="3164210" y="3922439"/>
            <a:ext cx="1008063" cy="1588"/>
          </a:xfrm>
          <a:prstGeom prst="line">
            <a:avLst/>
          </a:prstGeom>
          <a:noFill/>
          <a:ln w="28575">
            <a:solidFill>
              <a:schemeClr val="tx1"/>
            </a:solidFill>
            <a:round/>
            <a:headEnd/>
            <a:tailEnd/>
          </a:ln>
        </p:spPr>
        <p:txBody>
          <a:bodyPr/>
          <a:lstStyle/>
          <a:p>
            <a:endParaRPr lang="cs-CZ"/>
          </a:p>
        </p:txBody>
      </p:sp>
      <p:sp>
        <p:nvSpPr>
          <p:cNvPr id="6164" name="Line 25"/>
          <p:cNvSpPr>
            <a:spLocks noChangeShapeType="1"/>
          </p:cNvSpPr>
          <p:nvPr/>
        </p:nvSpPr>
        <p:spPr bwMode="auto">
          <a:xfrm>
            <a:off x="3884935" y="3924027"/>
            <a:ext cx="0" cy="1439862"/>
          </a:xfrm>
          <a:prstGeom prst="line">
            <a:avLst/>
          </a:prstGeom>
          <a:noFill/>
          <a:ln w="9525">
            <a:solidFill>
              <a:schemeClr val="tx1"/>
            </a:solidFill>
            <a:round/>
            <a:headEnd/>
            <a:tailEnd/>
          </a:ln>
        </p:spPr>
        <p:txBody>
          <a:bodyPr/>
          <a:lstStyle/>
          <a:p>
            <a:endParaRPr lang="cs-CZ"/>
          </a:p>
        </p:txBody>
      </p:sp>
      <p:sp>
        <p:nvSpPr>
          <p:cNvPr id="6165" name="Text Box 26"/>
          <p:cNvSpPr txBox="1">
            <a:spLocks noChangeArrowheads="1"/>
          </p:cNvSpPr>
          <p:nvPr/>
        </p:nvSpPr>
        <p:spPr bwMode="auto">
          <a:xfrm>
            <a:off x="1992635" y="4087539"/>
            <a:ext cx="666750" cy="366713"/>
          </a:xfrm>
          <a:prstGeom prst="rect">
            <a:avLst/>
          </a:prstGeom>
          <a:noFill/>
          <a:ln w="9525">
            <a:noFill/>
            <a:miter lim="800000"/>
            <a:headEnd/>
            <a:tailEnd/>
          </a:ln>
        </p:spPr>
        <p:txBody>
          <a:bodyPr wrap="none">
            <a:spAutoFit/>
          </a:bodyPr>
          <a:lstStyle/>
          <a:p>
            <a:r>
              <a:rPr lang="cs-CZ" sz="1800">
                <a:latin typeface="Arial" charset="0"/>
              </a:rPr>
              <a:t>HDS</a:t>
            </a:r>
          </a:p>
        </p:txBody>
      </p:sp>
      <p:sp>
        <p:nvSpPr>
          <p:cNvPr id="6166" name="Text Box 27"/>
          <p:cNvSpPr txBox="1">
            <a:spLocks noChangeArrowheads="1"/>
          </p:cNvSpPr>
          <p:nvPr/>
        </p:nvSpPr>
        <p:spPr bwMode="auto">
          <a:xfrm>
            <a:off x="408310" y="4857477"/>
            <a:ext cx="776288" cy="304800"/>
          </a:xfrm>
          <a:prstGeom prst="rect">
            <a:avLst/>
          </a:prstGeom>
          <a:noFill/>
          <a:ln w="9525">
            <a:noFill/>
            <a:miter lim="800000"/>
            <a:headEnd/>
            <a:tailEnd/>
          </a:ln>
        </p:spPr>
        <p:txBody>
          <a:bodyPr wrap="none">
            <a:spAutoFit/>
          </a:bodyPr>
          <a:lstStyle/>
          <a:p>
            <a:r>
              <a:rPr lang="cs-CZ"/>
              <a:t>přípojka</a:t>
            </a:r>
          </a:p>
        </p:txBody>
      </p:sp>
      <p:grpSp>
        <p:nvGrpSpPr>
          <p:cNvPr id="6167" name="Group 28"/>
          <p:cNvGrpSpPr>
            <a:grpSpLocks/>
          </p:cNvGrpSpPr>
          <p:nvPr/>
        </p:nvGrpSpPr>
        <p:grpSpPr bwMode="auto">
          <a:xfrm>
            <a:off x="3669035" y="5363889"/>
            <a:ext cx="360363" cy="144463"/>
            <a:chOff x="1474" y="3521"/>
            <a:chExt cx="227" cy="91"/>
          </a:xfrm>
        </p:grpSpPr>
        <p:sp>
          <p:nvSpPr>
            <p:cNvPr id="6219" name="Line 29"/>
            <p:cNvSpPr>
              <a:spLocks noChangeShapeType="1"/>
            </p:cNvSpPr>
            <p:nvPr/>
          </p:nvSpPr>
          <p:spPr bwMode="auto">
            <a:xfrm>
              <a:off x="1474" y="3521"/>
              <a:ext cx="227" cy="0"/>
            </a:xfrm>
            <a:prstGeom prst="line">
              <a:avLst/>
            </a:prstGeom>
            <a:noFill/>
            <a:ln w="28575">
              <a:solidFill>
                <a:schemeClr val="tx1"/>
              </a:solidFill>
              <a:round/>
              <a:headEnd/>
              <a:tailEnd/>
            </a:ln>
          </p:spPr>
          <p:txBody>
            <a:bodyPr/>
            <a:lstStyle/>
            <a:p>
              <a:endParaRPr lang="cs-CZ"/>
            </a:p>
          </p:txBody>
        </p:sp>
        <p:sp>
          <p:nvSpPr>
            <p:cNvPr id="6220" name="Line 30"/>
            <p:cNvSpPr>
              <a:spLocks noChangeShapeType="1"/>
            </p:cNvSpPr>
            <p:nvPr/>
          </p:nvSpPr>
          <p:spPr bwMode="auto">
            <a:xfrm>
              <a:off x="1519" y="3566"/>
              <a:ext cx="136" cy="0"/>
            </a:xfrm>
            <a:prstGeom prst="line">
              <a:avLst/>
            </a:prstGeom>
            <a:noFill/>
            <a:ln w="28575">
              <a:solidFill>
                <a:schemeClr val="tx1"/>
              </a:solidFill>
              <a:round/>
              <a:headEnd/>
              <a:tailEnd/>
            </a:ln>
          </p:spPr>
          <p:txBody>
            <a:bodyPr/>
            <a:lstStyle/>
            <a:p>
              <a:endParaRPr lang="cs-CZ"/>
            </a:p>
          </p:txBody>
        </p:sp>
        <p:sp>
          <p:nvSpPr>
            <p:cNvPr id="6221" name="Line 31"/>
            <p:cNvSpPr>
              <a:spLocks noChangeShapeType="1"/>
            </p:cNvSpPr>
            <p:nvPr/>
          </p:nvSpPr>
          <p:spPr bwMode="auto">
            <a:xfrm>
              <a:off x="1565" y="3612"/>
              <a:ext cx="45" cy="0"/>
            </a:xfrm>
            <a:prstGeom prst="line">
              <a:avLst/>
            </a:prstGeom>
            <a:noFill/>
            <a:ln w="28575">
              <a:solidFill>
                <a:schemeClr val="tx1"/>
              </a:solidFill>
              <a:round/>
              <a:headEnd/>
              <a:tailEnd/>
            </a:ln>
          </p:spPr>
          <p:txBody>
            <a:bodyPr/>
            <a:lstStyle/>
            <a:p>
              <a:endParaRPr lang="cs-CZ"/>
            </a:p>
          </p:txBody>
        </p:sp>
      </p:grpSp>
      <p:sp>
        <p:nvSpPr>
          <p:cNvPr id="6168" name="Oval 32"/>
          <p:cNvSpPr>
            <a:spLocks noChangeArrowheads="1"/>
          </p:cNvSpPr>
          <p:nvPr/>
        </p:nvSpPr>
        <p:spPr bwMode="auto">
          <a:xfrm>
            <a:off x="3846835" y="3885927"/>
            <a:ext cx="71438"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6169" name="Oval 33"/>
          <p:cNvSpPr>
            <a:spLocks noChangeArrowheads="1"/>
          </p:cNvSpPr>
          <p:nvPr/>
        </p:nvSpPr>
        <p:spPr bwMode="auto">
          <a:xfrm>
            <a:off x="2832423" y="2736577"/>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6170" name="Oval 35"/>
          <p:cNvSpPr>
            <a:spLocks noChangeArrowheads="1"/>
          </p:cNvSpPr>
          <p:nvPr/>
        </p:nvSpPr>
        <p:spPr bwMode="auto">
          <a:xfrm>
            <a:off x="5280348" y="3957364"/>
            <a:ext cx="71437" cy="71438"/>
          </a:xfrm>
          <a:prstGeom prst="ellipse">
            <a:avLst/>
          </a:prstGeom>
          <a:solidFill>
            <a:schemeClr val="tx1"/>
          </a:solidFill>
          <a:ln w="9525">
            <a:solidFill>
              <a:schemeClr val="tx1"/>
            </a:solidFill>
            <a:round/>
            <a:headEnd/>
            <a:tailEnd/>
          </a:ln>
        </p:spPr>
        <p:txBody>
          <a:bodyPr wrap="none" anchor="ctr"/>
          <a:lstStyle/>
          <a:p>
            <a:endParaRPr lang="cs-CZ"/>
          </a:p>
        </p:txBody>
      </p:sp>
      <p:grpSp>
        <p:nvGrpSpPr>
          <p:cNvPr id="6171" name="Group 36"/>
          <p:cNvGrpSpPr>
            <a:grpSpLocks/>
          </p:cNvGrpSpPr>
          <p:nvPr/>
        </p:nvGrpSpPr>
        <p:grpSpPr bwMode="auto">
          <a:xfrm>
            <a:off x="5318448" y="3268389"/>
            <a:ext cx="168275" cy="720725"/>
            <a:chOff x="2558" y="1793"/>
            <a:chExt cx="106" cy="454"/>
          </a:xfrm>
        </p:grpSpPr>
        <p:sp>
          <p:nvSpPr>
            <p:cNvPr id="6215" name="Line 37"/>
            <p:cNvSpPr>
              <a:spLocks noChangeShapeType="1"/>
            </p:cNvSpPr>
            <p:nvPr/>
          </p:nvSpPr>
          <p:spPr bwMode="auto">
            <a:xfrm flipV="1">
              <a:off x="2558" y="2111"/>
              <a:ext cx="0" cy="136"/>
            </a:xfrm>
            <a:prstGeom prst="line">
              <a:avLst/>
            </a:prstGeom>
            <a:noFill/>
            <a:ln w="9525">
              <a:solidFill>
                <a:schemeClr val="tx1"/>
              </a:solidFill>
              <a:round/>
              <a:headEnd/>
              <a:tailEnd/>
            </a:ln>
          </p:spPr>
          <p:txBody>
            <a:bodyPr/>
            <a:lstStyle/>
            <a:p>
              <a:endParaRPr lang="cs-CZ"/>
            </a:p>
          </p:txBody>
        </p:sp>
        <p:sp>
          <p:nvSpPr>
            <p:cNvPr id="6216" name="Line 38"/>
            <p:cNvSpPr>
              <a:spLocks noChangeShapeType="1"/>
            </p:cNvSpPr>
            <p:nvPr/>
          </p:nvSpPr>
          <p:spPr bwMode="auto">
            <a:xfrm flipV="1">
              <a:off x="2558" y="1793"/>
              <a:ext cx="0" cy="182"/>
            </a:xfrm>
            <a:prstGeom prst="line">
              <a:avLst/>
            </a:prstGeom>
            <a:noFill/>
            <a:ln w="9525">
              <a:solidFill>
                <a:schemeClr val="tx1"/>
              </a:solidFill>
              <a:round/>
              <a:headEnd/>
              <a:tailEnd/>
            </a:ln>
          </p:spPr>
          <p:txBody>
            <a:bodyPr/>
            <a:lstStyle/>
            <a:p>
              <a:endParaRPr lang="cs-CZ"/>
            </a:p>
          </p:txBody>
        </p:sp>
        <p:sp>
          <p:nvSpPr>
            <p:cNvPr id="6217" name="Line 39"/>
            <p:cNvSpPr>
              <a:spLocks noChangeShapeType="1"/>
            </p:cNvSpPr>
            <p:nvPr/>
          </p:nvSpPr>
          <p:spPr bwMode="auto">
            <a:xfrm>
              <a:off x="2558" y="1975"/>
              <a:ext cx="91" cy="136"/>
            </a:xfrm>
            <a:prstGeom prst="line">
              <a:avLst/>
            </a:prstGeom>
            <a:noFill/>
            <a:ln w="9525">
              <a:solidFill>
                <a:schemeClr val="tx1"/>
              </a:solidFill>
              <a:round/>
              <a:headEnd/>
              <a:tailEnd/>
            </a:ln>
          </p:spPr>
          <p:txBody>
            <a:bodyPr/>
            <a:lstStyle/>
            <a:p>
              <a:endParaRPr lang="cs-CZ"/>
            </a:p>
          </p:txBody>
        </p:sp>
        <p:sp>
          <p:nvSpPr>
            <p:cNvPr id="6218" name="Line 40"/>
            <p:cNvSpPr>
              <a:spLocks noChangeShapeType="1"/>
            </p:cNvSpPr>
            <p:nvPr/>
          </p:nvSpPr>
          <p:spPr bwMode="auto">
            <a:xfrm>
              <a:off x="2635" y="2056"/>
              <a:ext cx="29" cy="46"/>
            </a:xfrm>
            <a:prstGeom prst="line">
              <a:avLst/>
            </a:prstGeom>
            <a:noFill/>
            <a:ln w="9525">
              <a:solidFill>
                <a:schemeClr val="tx1"/>
              </a:solidFill>
              <a:round/>
              <a:headEnd/>
              <a:tailEnd/>
            </a:ln>
          </p:spPr>
          <p:txBody>
            <a:bodyPr/>
            <a:lstStyle/>
            <a:p>
              <a:endParaRPr lang="cs-CZ"/>
            </a:p>
          </p:txBody>
        </p:sp>
      </p:grpSp>
      <p:sp>
        <p:nvSpPr>
          <p:cNvPr id="6172" name="Rectangle 41"/>
          <p:cNvSpPr>
            <a:spLocks noChangeArrowheads="1"/>
          </p:cNvSpPr>
          <p:nvPr/>
        </p:nvSpPr>
        <p:spPr bwMode="auto">
          <a:xfrm>
            <a:off x="5169223" y="2784202"/>
            <a:ext cx="298450" cy="482600"/>
          </a:xfrm>
          <a:prstGeom prst="rect">
            <a:avLst/>
          </a:prstGeom>
          <a:noFill/>
          <a:ln w="9525">
            <a:solidFill>
              <a:schemeClr val="tx1"/>
            </a:solidFill>
            <a:miter lim="800000"/>
            <a:headEnd/>
            <a:tailEnd/>
          </a:ln>
        </p:spPr>
        <p:txBody>
          <a:bodyPr wrap="none" anchor="ctr"/>
          <a:lstStyle/>
          <a:p>
            <a:endParaRPr lang="cs-CZ"/>
          </a:p>
        </p:txBody>
      </p:sp>
      <p:sp>
        <p:nvSpPr>
          <p:cNvPr id="6173" name="Rectangle 42"/>
          <p:cNvSpPr>
            <a:spLocks noChangeArrowheads="1"/>
          </p:cNvSpPr>
          <p:nvPr/>
        </p:nvSpPr>
        <p:spPr bwMode="auto">
          <a:xfrm>
            <a:off x="4978723" y="2657202"/>
            <a:ext cx="685800" cy="1447800"/>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6174" name="Line 43"/>
          <p:cNvSpPr>
            <a:spLocks noChangeShapeType="1"/>
          </p:cNvSpPr>
          <p:nvPr/>
        </p:nvSpPr>
        <p:spPr bwMode="auto">
          <a:xfrm>
            <a:off x="5181923" y="2914377"/>
            <a:ext cx="287337" cy="0"/>
          </a:xfrm>
          <a:prstGeom prst="line">
            <a:avLst/>
          </a:prstGeom>
          <a:noFill/>
          <a:ln w="9525">
            <a:solidFill>
              <a:schemeClr val="tx1"/>
            </a:solidFill>
            <a:round/>
            <a:headEnd/>
            <a:tailEnd/>
          </a:ln>
        </p:spPr>
        <p:txBody>
          <a:bodyPr/>
          <a:lstStyle/>
          <a:p>
            <a:endParaRPr lang="cs-CZ"/>
          </a:p>
        </p:txBody>
      </p:sp>
      <p:sp>
        <p:nvSpPr>
          <p:cNvPr id="6175" name="Line 44"/>
          <p:cNvSpPr>
            <a:spLocks noChangeShapeType="1"/>
          </p:cNvSpPr>
          <p:nvPr/>
        </p:nvSpPr>
        <p:spPr bwMode="auto">
          <a:xfrm flipV="1">
            <a:off x="5324798" y="2482577"/>
            <a:ext cx="0" cy="288925"/>
          </a:xfrm>
          <a:prstGeom prst="line">
            <a:avLst/>
          </a:prstGeom>
          <a:noFill/>
          <a:ln w="9525">
            <a:solidFill>
              <a:srgbClr val="CC00CC"/>
            </a:solidFill>
            <a:prstDash val="dash"/>
            <a:round/>
            <a:headEnd/>
            <a:tailEnd/>
          </a:ln>
        </p:spPr>
        <p:txBody>
          <a:bodyPr/>
          <a:lstStyle/>
          <a:p>
            <a:endParaRPr lang="cs-CZ"/>
          </a:p>
        </p:txBody>
      </p:sp>
      <p:sp>
        <p:nvSpPr>
          <p:cNvPr id="6176" name="Line 45"/>
          <p:cNvSpPr>
            <a:spLocks noChangeShapeType="1"/>
          </p:cNvSpPr>
          <p:nvPr/>
        </p:nvSpPr>
        <p:spPr bwMode="auto">
          <a:xfrm>
            <a:off x="5324798" y="2482577"/>
            <a:ext cx="1368425" cy="0"/>
          </a:xfrm>
          <a:prstGeom prst="line">
            <a:avLst/>
          </a:prstGeom>
          <a:noFill/>
          <a:ln w="9525">
            <a:solidFill>
              <a:srgbClr val="CC00CC"/>
            </a:solidFill>
            <a:prstDash val="dash"/>
            <a:round/>
            <a:headEnd/>
            <a:tailEnd/>
          </a:ln>
        </p:spPr>
        <p:txBody>
          <a:bodyPr/>
          <a:lstStyle/>
          <a:p>
            <a:endParaRPr lang="cs-CZ"/>
          </a:p>
        </p:txBody>
      </p:sp>
      <p:sp>
        <p:nvSpPr>
          <p:cNvPr id="6177" name="Line 46"/>
          <p:cNvSpPr>
            <a:spLocks noChangeShapeType="1"/>
          </p:cNvSpPr>
          <p:nvPr/>
        </p:nvSpPr>
        <p:spPr bwMode="auto">
          <a:xfrm>
            <a:off x="6693223" y="2482577"/>
            <a:ext cx="0" cy="431800"/>
          </a:xfrm>
          <a:prstGeom prst="line">
            <a:avLst/>
          </a:prstGeom>
          <a:noFill/>
          <a:ln w="9525">
            <a:solidFill>
              <a:srgbClr val="CC00CC"/>
            </a:solidFill>
            <a:prstDash val="dash"/>
            <a:round/>
            <a:headEnd/>
            <a:tailEnd/>
          </a:ln>
        </p:spPr>
        <p:txBody>
          <a:bodyPr/>
          <a:lstStyle/>
          <a:p>
            <a:endParaRPr lang="cs-CZ"/>
          </a:p>
        </p:txBody>
      </p:sp>
      <p:sp>
        <p:nvSpPr>
          <p:cNvPr id="6178" name="Line 47"/>
          <p:cNvSpPr>
            <a:spLocks noChangeShapeType="1"/>
          </p:cNvSpPr>
          <p:nvPr/>
        </p:nvSpPr>
        <p:spPr bwMode="auto">
          <a:xfrm>
            <a:off x="6045523" y="2914377"/>
            <a:ext cx="1439862" cy="0"/>
          </a:xfrm>
          <a:prstGeom prst="line">
            <a:avLst/>
          </a:prstGeom>
          <a:noFill/>
          <a:ln w="9525">
            <a:solidFill>
              <a:schemeClr val="tx1"/>
            </a:solidFill>
            <a:round/>
            <a:headEnd/>
            <a:tailEnd/>
          </a:ln>
        </p:spPr>
        <p:txBody>
          <a:bodyPr/>
          <a:lstStyle/>
          <a:p>
            <a:endParaRPr lang="cs-CZ"/>
          </a:p>
        </p:txBody>
      </p:sp>
      <p:sp>
        <p:nvSpPr>
          <p:cNvPr id="6179" name="Line 48"/>
          <p:cNvSpPr>
            <a:spLocks noChangeShapeType="1"/>
          </p:cNvSpPr>
          <p:nvPr/>
        </p:nvSpPr>
        <p:spPr bwMode="auto">
          <a:xfrm rot="10800000" flipV="1">
            <a:off x="6283648" y="2914377"/>
            <a:ext cx="0" cy="215900"/>
          </a:xfrm>
          <a:prstGeom prst="line">
            <a:avLst/>
          </a:prstGeom>
          <a:noFill/>
          <a:ln w="9525">
            <a:solidFill>
              <a:schemeClr val="tx1"/>
            </a:solidFill>
            <a:round/>
            <a:headEnd/>
            <a:tailEnd/>
          </a:ln>
        </p:spPr>
        <p:txBody>
          <a:bodyPr/>
          <a:lstStyle/>
          <a:p>
            <a:endParaRPr lang="cs-CZ"/>
          </a:p>
        </p:txBody>
      </p:sp>
      <p:sp>
        <p:nvSpPr>
          <p:cNvPr id="6180" name="Line 49"/>
          <p:cNvSpPr>
            <a:spLocks noChangeShapeType="1"/>
          </p:cNvSpPr>
          <p:nvPr/>
        </p:nvSpPr>
        <p:spPr bwMode="auto">
          <a:xfrm rot="10800000" flipV="1">
            <a:off x="6285235" y="3346177"/>
            <a:ext cx="0" cy="288925"/>
          </a:xfrm>
          <a:prstGeom prst="line">
            <a:avLst/>
          </a:prstGeom>
          <a:noFill/>
          <a:ln w="9525">
            <a:solidFill>
              <a:schemeClr val="tx1"/>
            </a:solidFill>
            <a:round/>
            <a:headEnd/>
            <a:tailEnd type="triangle" w="med" len="med"/>
          </a:ln>
        </p:spPr>
        <p:txBody>
          <a:bodyPr/>
          <a:lstStyle/>
          <a:p>
            <a:endParaRPr lang="cs-CZ"/>
          </a:p>
        </p:txBody>
      </p:sp>
      <p:sp>
        <p:nvSpPr>
          <p:cNvPr id="6181" name="Line 50"/>
          <p:cNvSpPr>
            <a:spLocks noChangeShapeType="1"/>
          </p:cNvSpPr>
          <p:nvPr/>
        </p:nvSpPr>
        <p:spPr bwMode="auto">
          <a:xfrm rot="10800000">
            <a:off x="6139185" y="3130277"/>
            <a:ext cx="144463" cy="215900"/>
          </a:xfrm>
          <a:prstGeom prst="line">
            <a:avLst/>
          </a:prstGeom>
          <a:noFill/>
          <a:ln w="9525">
            <a:solidFill>
              <a:schemeClr val="tx1"/>
            </a:solidFill>
            <a:round/>
            <a:headEnd/>
            <a:tailEnd/>
          </a:ln>
        </p:spPr>
        <p:txBody>
          <a:bodyPr/>
          <a:lstStyle/>
          <a:p>
            <a:endParaRPr lang="cs-CZ"/>
          </a:p>
        </p:txBody>
      </p:sp>
      <p:sp>
        <p:nvSpPr>
          <p:cNvPr id="6182" name="Line 51"/>
          <p:cNvSpPr>
            <a:spLocks noChangeShapeType="1"/>
          </p:cNvSpPr>
          <p:nvPr/>
        </p:nvSpPr>
        <p:spPr bwMode="auto">
          <a:xfrm rot="10800000">
            <a:off x="6115373" y="3144564"/>
            <a:ext cx="46037" cy="73025"/>
          </a:xfrm>
          <a:prstGeom prst="line">
            <a:avLst/>
          </a:prstGeom>
          <a:noFill/>
          <a:ln w="9525">
            <a:solidFill>
              <a:schemeClr val="tx1"/>
            </a:solidFill>
            <a:round/>
            <a:headEnd/>
            <a:tailEnd/>
          </a:ln>
        </p:spPr>
        <p:txBody>
          <a:bodyPr/>
          <a:lstStyle/>
          <a:p>
            <a:endParaRPr lang="cs-CZ"/>
          </a:p>
        </p:txBody>
      </p:sp>
      <p:sp>
        <p:nvSpPr>
          <p:cNvPr id="6183" name="Line 52"/>
          <p:cNvSpPr>
            <a:spLocks noChangeShapeType="1"/>
          </p:cNvSpPr>
          <p:nvPr/>
        </p:nvSpPr>
        <p:spPr bwMode="auto">
          <a:xfrm rot="10800000" flipV="1">
            <a:off x="6572573" y="2914377"/>
            <a:ext cx="0" cy="215900"/>
          </a:xfrm>
          <a:prstGeom prst="line">
            <a:avLst/>
          </a:prstGeom>
          <a:noFill/>
          <a:ln w="9525">
            <a:solidFill>
              <a:schemeClr val="tx1"/>
            </a:solidFill>
            <a:round/>
            <a:headEnd/>
            <a:tailEnd/>
          </a:ln>
        </p:spPr>
        <p:txBody>
          <a:bodyPr/>
          <a:lstStyle/>
          <a:p>
            <a:endParaRPr lang="cs-CZ"/>
          </a:p>
        </p:txBody>
      </p:sp>
      <p:sp>
        <p:nvSpPr>
          <p:cNvPr id="6184" name="Line 53"/>
          <p:cNvSpPr>
            <a:spLocks noChangeShapeType="1"/>
          </p:cNvSpPr>
          <p:nvPr/>
        </p:nvSpPr>
        <p:spPr bwMode="auto">
          <a:xfrm rot="10800000" flipV="1">
            <a:off x="6574160" y="3346177"/>
            <a:ext cx="0" cy="288925"/>
          </a:xfrm>
          <a:prstGeom prst="line">
            <a:avLst/>
          </a:prstGeom>
          <a:noFill/>
          <a:ln w="9525">
            <a:solidFill>
              <a:schemeClr val="tx1"/>
            </a:solidFill>
            <a:round/>
            <a:headEnd/>
            <a:tailEnd type="triangle" w="med" len="med"/>
          </a:ln>
        </p:spPr>
        <p:txBody>
          <a:bodyPr/>
          <a:lstStyle/>
          <a:p>
            <a:endParaRPr lang="cs-CZ"/>
          </a:p>
        </p:txBody>
      </p:sp>
      <p:sp>
        <p:nvSpPr>
          <p:cNvPr id="6185" name="Line 54"/>
          <p:cNvSpPr>
            <a:spLocks noChangeShapeType="1"/>
          </p:cNvSpPr>
          <p:nvPr/>
        </p:nvSpPr>
        <p:spPr bwMode="auto">
          <a:xfrm rot="10800000">
            <a:off x="6428110" y="3130277"/>
            <a:ext cx="144463" cy="215900"/>
          </a:xfrm>
          <a:prstGeom prst="line">
            <a:avLst/>
          </a:prstGeom>
          <a:noFill/>
          <a:ln w="9525">
            <a:solidFill>
              <a:schemeClr val="tx1"/>
            </a:solidFill>
            <a:round/>
            <a:headEnd/>
            <a:tailEnd/>
          </a:ln>
        </p:spPr>
        <p:txBody>
          <a:bodyPr/>
          <a:lstStyle/>
          <a:p>
            <a:endParaRPr lang="cs-CZ"/>
          </a:p>
        </p:txBody>
      </p:sp>
      <p:sp>
        <p:nvSpPr>
          <p:cNvPr id="6186" name="Line 55"/>
          <p:cNvSpPr>
            <a:spLocks noChangeShapeType="1"/>
          </p:cNvSpPr>
          <p:nvPr/>
        </p:nvSpPr>
        <p:spPr bwMode="auto">
          <a:xfrm rot="10800000">
            <a:off x="6404298" y="3144564"/>
            <a:ext cx="46037" cy="73025"/>
          </a:xfrm>
          <a:prstGeom prst="line">
            <a:avLst/>
          </a:prstGeom>
          <a:noFill/>
          <a:ln w="9525">
            <a:solidFill>
              <a:schemeClr val="tx1"/>
            </a:solidFill>
            <a:round/>
            <a:headEnd/>
            <a:tailEnd/>
          </a:ln>
        </p:spPr>
        <p:txBody>
          <a:bodyPr/>
          <a:lstStyle/>
          <a:p>
            <a:endParaRPr lang="cs-CZ"/>
          </a:p>
        </p:txBody>
      </p:sp>
      <p:sp>
        <p:nvSpPr>
          <p:cNvPr id="6187" name="Line 56"/>
          <p:cNvSpPr>
            <a:spLocks noChangeShapeType="1"/>
          </p:cNvSpPr>
          <p:nvPr/>
        </p:nvSpPr>
        <p:spPr bwMode="auto">
          <a:xfrm rot="10800000" flipV="1">
            <a:off x="6859910" y="2914377"/>
            <a:ext cx="0" cy="215900"/>
          </a:xfrm>
          <a:prstGeom prst="line">
            <a:avLst/>
          </a:prstGeom>
          <a:noFill/>
          <a:ln w="9525">
            <a:solidFill>
              <a:schemeClr val="tx1"/>
            </a:solidFill>
            <a:round/>
            <a:headEnd/>
            <a:tailEnd/>
          </a:ln>
        </p:spPr>
        <p:txBody>
          <a:bodyPr/>
          <a:lstStyle/>
          <a:p>
            <a:endParaRPr lang="cs-CZ"/>
          </a:p>
        </p:txBody>
      </p:sp>
      <p:sp>
        <p:nvSpPr>
          <p:cNvPr id="6188" name="Line 57"/>
          <p:cNvSpPr>
            <a:spLocks noChangeShapeType="1"/>
          </p:cNvSpPr>
          <p:nvPr/>
        </p:nvSpPr>
        <p:spPr bwMode="auto">
          <a:xfrm rot="10800000" flipV="1">
            <a:off x="6861498" y="3346177"/>
            <a:ext cx="0" cy="288925"/>
          </a:xfrm>
          <a:prstGeom prst="line">
            <a:avLst/>
          </a:prstGeom>
          <a:noFill/>
          <a:ln w="9525">
            <a:solidFill>
              <a:schemeClr val="tx1"/>
            </a:solidFill>
            <a:round/>
            <a:headEnd/>
            <a:tailEnd type="triangle" w="med" len="med"/>
          </a:ln>
        </p:spPr>
        <p:txBody>
          <a:bodyPr/>
          <a:lstStyle/>
          <a:p>
            <a:endParaRPr lang="cs-CZ"/>
          </a:p>
        </p:txBody>
      </p:sp>
      <p:sp>
        <p:nvSpPr>
          <p:cNvPr id="6189" name="Line 58"/>
          <p:cNvSpPr>
            <a:spLocks noChangeShapeType="1"/>
          </p:cNvSpPr>
          <p:nvPr/>
        </p:nvSpPr>
        <p:spPr bwMode="auto">
          <a:xfrm rot="10800000">
            <a:off x="6715448" y="3130277"/>
            <a:ext cx="144462" cy="215900"/>
          </a:xfrm>
          <a:prstGeom prst="line">
            <a:avLst/>
          </a:prstGeom>
          <a:noFill/>
          <a:ln w="9525">
            <a:solidFill>
              <a:schemeClr val="tx1"/>
            </a:solidFill>
            <a:round/>
            <a:headEnd/>
            <a:tailEnd/>
          </a:ln>
        </p:spPr>
        <p:txBody>
          <a:bodyPr/>
          <a:lstStyle/>
          <a:p>
            <a:endParaRPr lang="cs-CZ"/>
          </a:p>
        </p:txBody>
      </p:sp>
      <p:sp>
        <p:nvSpPr>
          <p:cNvPr id="6190" name="Line 59"/>
          <p:cNvSpPr>
            <a:spLocks noChangeShapeType="1"/>
          </p:cNvSpPr>
          <p:nvPr/>
        </p:nvSpPr>
        <p:spPr bwMode="auto">
          <a:xfrm rot="10800000">
            <a:off x="6691635" y="3144564"/>
            <a:ext cx="46038" cy="73025"/>
          </a:xfrm>
          <a:prstGeom prst="line">
            <a:avLst/>
          </a:prstGeom>
          <a:noFill/>
          <a:ln w="9525">
            <a:solidFill>
              <a:schemeClr val="tx1"/>
            </a:solidFill>
            <a:round/>
            <a:headEnd/>
            <a:tailEnd/>
          </a:ln>
        </p:spPr>
        <p:txBody>
          <a:bodyPr/>
          <a:lstStyle/>
          <a:p>
            <a:endParaRPr lang="cs-CZ"/>
          </a:p>
        </p:txBody>
      </p:sp>
      <p:sp>
        <p:nvSpPr>
          <p:cNvPr id="6191" name="Line 60"/>
          <p:cNvSpPr>
            <a:spLocks noChangeShapeType="1"/>
          </p:cNvSpPr>
          <p:nvPr/>
        </p:nvSpPr>
        <p:spPr bwMode="auto">
          <a:xfrm rot="10800000" flipV="1">
            <a:off x="7148835" y="2914377"/>
            <a:ext cx="0" cy="215900"/>
          </a:xfrm>
          <a:prstGeom prst="line">
            <a:avLst/>
          </a:prstGeom>
          <a:noFill/>
          <a:ln w="9525">
            <a:solidFill>
              <a:schemeClr val="tx1"/>
            </a:solidFill>
            <a:round/>
            <a:headEnd/>
            <a:tailEnd/>
          </a:ln>
        </p:spPr>
        <p:txBody>
          <a:bodyPr/>
          <a:lstStyle/>
          <a:p>
            <a:endParaRPr lang="cs-CZ"/>
          </a:p>
        </p:txBody>
      </p:sp>
      <p:sp>
        <p:nvSpPr>
          <p:cNvPr id="6192" name="Line 61"/>
          <p:cNvSpPr>
            <a:spLocks noChangeShapeType="1"/>
          </p:cNvSpPr>
          <p:nvPr/>
        </p:nvSpPr>
        <p:spPr bwMode="auto">
          <a:xfrm rot="10800000" flipV="1">
            <a:off x="7150423" y="3346177"/>
            <a:ext cx="0" cy="288925"/>
          </a:xfrm>
          <a:prstGeom prst="line">
            <a:avLst/>
          </a:prstGeom>
          <a:noFill/>
          <a:ln w="9525">
            <a:solidFill>
              <a:schemeClr val="tx1"/>
            </a:solidFill>
            <a:round/>
            <a:headEnd/>
            <a:tailEnd type="triangle" w="med" len="med"/>
          </a:ln>
        </p:spPr>
        <p:txBody>
          <a:bodyPr/>
          <a:lstStyle/>
          <a:p>
            <a:endParaRPr lang="cs-CZ"/>
          </a:p>
        </p:txBody>
      </p:sp>
      <p:sp>
        <p:nvSpPr>
          <p:cNvPr id="6193" name="Line 62"/>
          <p:cNvSpPr>
            <a:spLocks noChangeShapeType="1"/>
          </p:cNvSpPr>
          <p:nvPr/>
        </p:nvSpPr>
        <p:spPr bwMode="auto">
          <a:xfrm rot="10800000">
            <a:off x="7004373" y="3130277"/>
            <a:ext cx="144462" cy="215900"/>
          </a:xfrm>
          <a:prstGeom prst="line">
            <a:avLst/>
          </a:prstGeom>
          <a:noFill/>
          <a:ln w="9525">
            <a:solidFill>
              <a:schemeClr val="tx1"/>
            </a:solidFill>
            <a:round/>
            <a:headEnd/>
            <a:tailEnd/>
          </a:ln>
        </p:spPr>
        <p:txBody>
          <a:bodyPr/>
          <a:lstStyle/>
          <a:p>
            <a:endParaRPr lang="cs-CZ"/>
          </a:p>
        </p:txBody>
      </p:sp>
      <p:sp>
        <p:nvSpPr>
          <p:cNvPr id="6194" name="Line 63"/>
          <p:cNvSpPr>
            <a:spLocks noChangeShapeType="1"/>
          </p:cNvSpPr>
          <p:nvPr/>
        </p:nvSpPr>
        <p:spPr bwMode="auto">
          <a:xfrm rot="10800000">
            <a:off x="6980560" y="3144564"/>
            <a:ext cx="46038" cy="73025"/>
          </a:xfrm>
          <a:prstGeom prst="line">
            <a:avLst/>
          </a:prstGeom>
          <a:noFill/>
          <a:ln w="9525">
            <a:solidFill>
              <a:schemeClr val="tx1"/>
            </a:solidFill>
            <a:round/>
            <a:headEnd/>
            <a:tailEnd/>
          </a:ln>
        </p:spPr>
        <p:txBody>
          <a:bodyPr/>
          <a:lstStyle/>
          <a:p>
            <a:endParaRPr lang="cs-CZ"/>
          </a:p>
        </p:txBody>
      </p:sp>
      <p:sp>
        <p:nvSpPr>
          <p:cNvPr id="6195" name="Oval 64"/>
          <p:cNvSpPr>
            <a:spLocks noChangeArrowheads="1"/>
          </p:cNvSpPr>
          <p:nvPr/>
        </p:nvSpPr>
        <p:spPr bwMode="auto">
          <a:xfrm>
            <a:off x="6242373" y="2888977"/>
            <a:ext cx="71437" cy="71437"/>
          </a:xfrm>
          <a:prstGeom prst="ellipse">
            <a:avLst/>
          </a:prstGeom>
          <a:solidFill>
            <a:schemeClr val="tx1"/>
          </a:solidFill>
          <a:ln w="9525">
            <a:solidFill>
              <a:schemeClr val="tx1"/>
            </a:solidFill>
            <a:round/>
            <a:headEnd/>
            <a:tailEnd/>
          </a:ln>
        </p:spPr>
        <p:txBody>
          <a:bodyPr wrap="none" anchor="ctr"/>
          <a:lstStyle/>
          <a:p>
            <a:endParaRPr lang="cs-CZ"/>
          </a:p>
        </p:txBody>
      </p:sp>
      <p:sp>
        <p:nvSpPr>
          <p:cNvPr id="6196" name="Oval 65"/>
          <p:cNvSpPr>
            <a:spLocks noChangeArrowheads="1"/>
          </p:cNvSpPr>
          <p:nvPr/>
        </p:nvSpPr>
        <p:spPr bwMode="auto">
          <a:xfrm>
            <a:off x="6537648" y="2887389"/>
            <a:ext cx="71437"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6197" name="Oval 66"/>
          <p:cNvSpPr>
            <a:spLocks noChangeArrowheads="1"/>
          </p:cNvSpPr>
          <p:nvPr/>
        </p:nvSpPr>
        <p:spPr bwMode="auto">
          <a:xfrm>
            <a:off x="6817048" y="2887389"/>
            <a:ext cx="71437"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6198" name="Oval 67"/>
          <p:cNvSpPr>
            <a:spLocks noChangeArrowheads="1"/>
          </p:cNvSpPr>
          <p:nvPr/>
        </p:nvSpPr>
        <p:spPr bwMode="auto">
          <a:xfrm>
            <a:off x="7109148" y="2887389"/>
            <a:ext cx="71437" cy="71438"/>
          </a:xfrm>
          <a:prstGeom prst="ellipse">
            <a:avLst/>
          </a:prstGeom>
          <a:solidFill>
            <a:schemeClr val="tx1"/>
          </a:solidFill>
          <a:ln w="9525">
            <a:solidFill>
              <a:schemeClr val="tx1"/>
            </a:solidFill>
            <a:round/>
            <a:headEnd/>
            <a:tailEnd/>
          </a:ln>
        </p:spPr>
        <p:txBody>
          <a:bodyPr wrap="none" anchor="ctr"/>
          <a:lstStyle/>
          <a:p>
            <a:endParaRPr lang="cs-CZ"/>
          </a:p>
        </p:txBody>
      </p:sp>
      <p:sp>
        <p:nvSpPr>
          <p:cNvPr id="6199" name="Rectangle 68"/>
          <p:cNvSpPr>
            <a:spLocks noChangeArrowheads="1"/>
          </p:cNvSpPr>
          <p:nvPr/>
        </p:nvSpPr>
        <p:spPr bwMode="auto">
          <a:xfrm>
            <a:off x="5901060" y="2698477"/>
            <a:ext cx="1728788" cy="720725"/>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6200" name="Text Box 69"/>
          <p:cNvSpPr txBox="1">
            <a:spLocks noChangeArrowheads="1"/>
          </p:cNvSpPr>
          <p:nvPr/>
        </p:nvSpPr>
        <p:spPr bwMode="auto">
          <a:xfrm>
            <a:off x="4450085" y="3574777"/>
            <a:ext cx="413896" cy="307777"/>
          </a:xfrm>
          <a:prstGeom prst="rect">
            <a:avLst/>
          </a:prstGeom>
          <a:noFill/>
          <a:ln w="9525">
            <a:noFill/>
            <a:miter lim="800000"/>
            <a:headEnd/>
            <a:tailEnd/>
          </a:ln>
        </p:spPr>
        <p:txBody>
          <a:bodyPr wrap="none">
            <a:spAutoFit/>
          </a:bodyPr>
          <a:lstStyle/>
          <a:p>
            <a:r>
              <a:rPr lang="cs-CZ" dirty="0" smtClean="0"/>
              <a:t>ER</a:t>
            </a:r>
            <a:endParaRPr lang="cs-CZ" dirty="0"/>
          </a:p>
        </p:txBody>
      </p:sp>
      <p:sp>
        <p:nvSpPr>
          <p:cNvPr id="6201" name="Text Box 70"/>
          <p:cNvSpPr txBox="1">
            <a:spLocks noChangeArrowheads="1"/>
          </p:cNvSpPr>
          <p:nvPr/>
        </p:nvSpPr>
        <p:spPr bwMode="auto">
          <a:xfrm>
            <a:off x="7787010" y="2892152"/>
            <a:ext cx="422275" cy="304800"/>
          </a:xfrm>
          <a:prstGeom prst="rect">
            <a:avLst/>
          </a:prstGeom>
          <a:noFill/>
          <a:ln w="9525">
            <a:noFill/>
            <a:miter lim="800000"/>
            <a:headEnd/>
            <a:tailEnd/>
          </a:ln>
        </p:spPr>
        <p:txBody>
          <a:bodyPr wrap="none">
            <a:spAutoFit/>
          </a:bodyPr>
          <a:lstStyle/>
          <a:p>
            <a:r>
              <a:rPr lang="cs-CZ"/>
              <a:t>RB</a:t>
            </a:r>
          </a:p>
        </p:txBody>
      </p:sp>
      <p:sp>
        <p:nvSpPr>
          <p:cNvPr id="6202" name="Rectangle 71"/>
          <p:cNvSpPr>
            <a:spLocks noChangeArrowheads="1"/>
          </p:cNvSpPr>
          <p:nvPr/>
        </p:nvSpPr>
        <p:spPr bwMode="auto">
          <a:xfrm>
            <a:off x="2300610" y="2698477"/>
            <a:ext cx="431800" cy="144462"/>
          </a:xfrm>
          <a:prstGeom prst="rect">
            <a:avLst/>
          </a:prstGeom>
          <a:noFill/>
          <a:ln w="9525">
            <a:solidFill>
              <a:schemeClr val="tx1"/>
            </a:solidFill>
            <a:miter lim="800000"/>
            <a:headEnd/>
            <a:tailEnd/>
          </a:ln>
        </p:spPr>
        <p:txBody>
          <a:bodyPr wrap="none" anchor="ctr"/>
          <a:lstStyle/>
          <a:p>
            <a:endParaRPr lang="cs-CZ"/>
          </a:p>
        </p:txBody>
      </p:sp>
      <p:sp>
        <p:nvSpPr>
          <p:cNvPr id="6203" name="Rectangle 72"/>
          <p:cNvSpPr>
            <a:spLocks noChangeArrowheads="1"/>
          </p:cNvSpPr>
          <p:nvPr/>
        </p:nvSpPr>
        <p:spPr bwMode="auto">
          <a:xfrm>
            <a:off x="3092773" y="2698477"/>
            <a:ext cx="431800" cy="144462"/>
          </a:xfrm>
          <a:prstGeom prst="rect">
            <a:avLst/>
          </a:prstGeom>
          <a:noFill/>
          <a:ln w="9525">
            <a:solidFill>
              <a:schemeClr val="tx1"/>
            </a:solidFill>
            <a:miter lim="800000"/>
            <a:headEnd/>
            <a:tailEnd/>
          </a:ln>
        </p:spPr>
        <p:txBody>
          <a:bodyPr wrap="none" anchor="ctr"/>
          <a:lstStyle/>
          <a:p>
            <a:endParaRPr lang="cs-CZ"/>
          </a:p>
        </p:txBody>
      </p:sp>
      <p:sp>
        <p:nvSpPr>
          <p:cNvPr id="6204" name="Rectangle 73"/>
          <p:cNvSpPr>
            <a:spLocks noChangeArrowheads="1"/>
          </p:cNvSpPr>
          <p:nvPr/>
        </p:nvSpPr>
        <p:spPr bwMode="auto">
          <a:xfrm>
            <a:off x="2184723" y="2573064"/>
            <a:ext cx="1584325" cy="431800"/>
          </a:xfrm>
          <a:prstGeom prst="rect">
            <a:avLst/>
          </a:prstGeom>
          <a:solidFill>
            <a:srgbClr val="CCFFFF">
              <a:alpha val="25098"/>
            </a:srgbClr>
          </a:solidFill>
          <a:ln w="9525">
            <a:solidFill>
              <a:schemeClr val="tx1"/>
            </a:solidFill>
            <a:prstDash val="lgDashDot"/>
            <a:miter lim="800000"/>
            <a:headEnd/>
            <a:tailEnd/>
          </a:ln>
        </p:spPr>
        <p:txBody>
          <a:bodyPr wrap="none" anchor="ctr"/>
          <a:lstStyle/>
          <a:p>
            <a:endParaRPr lang="cs-CZ"/>
          </a:p>
        </p:txBody>
      </p:sp>
      <p:sp>
        <p:nvSpPr>
          <p:cNvPr id="6205" name="Text Box 74"/>
          <p:cNvSpPr txBox="1">
            <a:spLocks noChangeArrowheads="1"/>
          </p:cNvSpPr>
          <p:nvPr/>
        </p:nvSpPr>
        <p:spPr bwMode="auto">
          <a:xfrm>
            <a:off x="1664023" y="2293664"/>
            <a:ext cx="431800" cy="304800"/>
          </a:xfrm>
          <a:prstGeom prst="rect">
            <a:avLst/>
          </a:prstGeom>
          <a:noFill/>
          <a:ln w="9525">
            <a:noFill/>
            <a:miter lim="800000"/>
            <a:headEnd/>
            <a:tailEnd/>
          </a:ln>
        </p:spPr>
        <p:txBody>
          <a:bodyPr wrap="none">
            <a:spAutoFit/>
          </a:bodyPr>
          <a:lstStyle/>
          <a:p>
            <a:r>
              <a:rPr lang="cs-CZ"/>
              <a:t>RO</a:t>
            </a:r>
          </a:p>
        </p:txBody>
      </p:sp>
      <p:sp>
        <p:nvSpPr>
          <p:cNvPr id="6206" name="Text Box 75"/>
          <p:cNvSpPr txBox="1">
            <a:spLocks noChangeArrowheads="1"/>
          </p:cNvSpPr>
          <p:nvPr/>
        </p:nvSpPr>
        <p:spPr bwMode="auto">
          <a:xfrm>
            <a:off x="2079948" y="3177902"/>
            <a:ext cx="668337" cy="304800"/>
          </a:xfrm>
          <a:prstGeom prst="rect">
            <a:avLst/>
          </a:prstGeom>
          <a:solidFill>
            <a:srgbClr val="FF6600"/>
          </a:solidFill>
          <a:ln w="9525">
            <a:noFill/>
            <a:miter lim="800000"/>
            <a:headEnd/>
            <a:tailEnd/>
          </a:ln>
        </p:spPr>
        <p:txBody>
          <a:bodyPr wrap="none">
            <a:spAutoFit/>
          </a:bodyPr>
          <a:lstStyle/>
          <a:p>
            <a:r>
              <a:rPr lang="cs-CZ" b="1">
                <a:solidFill>
                  <a:schemeClr val="bg1"/>
                </a:solidFill>
              </a:rPr>
              <a:t>H D V</a:t>
            </a:r>
          </a:p>
        </p:txBody>
      </p:sp>
      <p:sp>
        <p:nvSpPr>
          <p:cNvPr id="6207" name="Line 76"/>
          <p:cNvSpPr>
            <a:spLocks noChangeShapeType="1"/>
          </p:cNvSpPr>
          <p:nvPr/>
        </p:nvSpPr>
        <p:spPr bwMode="auto">
          <a:xfrm>
            <a:off x="1795785" y="2769914"/>
            <a:ext cx="2592388" cy="0"/>
          </a:xfrm>
          <a:prstGeom prst="line">
            <a:avLst/>
          </a:prstGeom>
          <a:noFill/>
          <a:ln w="19050">
            <a:solidFill>
              <a:srgbClr val="0066FF"/>
            </a:solidFill>
            <a:round/>
            <a:headEnd/>
            <a:tailEnd/>
          </a:ln>
        </p:spPr>
        <p:txBody>
          <a:bodyPr/>
          <a:lstStyle/>
          <a:p>
            <a:endParaRPr lang="cs-CZ"/>
          </a:p>
        </p:txBody>
      </p:sp>
      <p:sp>
        <p:nvSpPr>
          <p:cNvPr id="6208" name="Line 77"/>
          <p:cNvSpPr>
            <a:spLocks noChangeShapeType="1"/>
          </p:cNvSpPr>
          <p:nvPr/>
        </p:nvSpPr>
        <p:spPr bwMode="auto">
          <a:xfrm>
            <a:off x="4388173" y="2769914"/>
            <a:ext cx="0" cy="1225550"/>
          </a:xfrm>
          <a:prstGeom prst="line">
            <a:avLst/>
          </a:prstGeom>
          <a:noFill/>
          <a:ln w="19050">
            <a:solidFill>
              <a:srgbClr val="0066FF"/>
            </a:solidFill>
            <a:round/>
            <a:headEnd/>
            <a:tailEnd/>
          </a:ln>
        </p:spPr>
        <p:txBody>
          <a:bodyPr/>
          <a:lstStyle/>
          <a:p>
            <a:endParaRPr lang="cs-CZ"/>
          </a:p>
        </p:txBody>
      </p:sp>
      <p:sp>
        <p:nvSpPr>
          <p:cNvPr id="6209" name="Line 78"/>
          <p:cNvSpPr>
            <a:spLocks noChangeShapeType="1"/>
          </p:cNvSpPr>
          <p:nvPr/>
        </p:nvSpPr>
        <p:spPr bwMode="auto">
          <a:xfrm>
            <a:off x="4388173" y="3995464"/>
            <a:ext cx="1152525" cy="0"/>
          </a:xfrm>
          <a:prstGeom prst="line">
            <a:avLst/>
          </a:prstGeom>
          <a:noFill/>
          <a:ln w="19050">
            <a:solidFill>
              <a:srgbClr val="0066FF"/>
            </a:solidFill>
            <a:round/>
            <a:headEnd/>
            <a:tailEnd type="triangle" w="med" len="med"/>
          </a:ln>
        </p:spPr>
        <p:txBody>
          <a:bodyPr/>
          <a:lstStyle/>
          <a:p>
            <a:endParaRPr lang="cs-CZ"/>
          </a:p>
        </p:txBody>
      </p:sp>
      <p:sp>
        <p:nvSpPr>
          <p:cNvPr id="6210" name="Text Box 80"/>
          <p:cNvSpPr txBox="1">
            <a:spLocks noChangeArrowheads="1"/>
          </p:cNvSpPr>
          <p:nvPr/>
        </p:nvSpPr>
        <p:spPr bwMode="auto">
          <a:xfrm>
            <a:off x="3881760" y="2358752"/>
            <a:ext cx="668338" cy="304800"/>
          </a:xfrm>
          <a:prstGeom prst="rect">
            <a:avLst/>
          </a:prstGeom>
          <a:solidFill>
            <a:srgbClr val="0066FF"/>
          </a:solidFill>
          <a:ln w="9525">
            <a:noFill/>
            <a:miter lim="800000"/>
            <a:headEnd/>
            <a:tailEnd/>
          </a:ln>
        </p:spPr>
        <p:txBody>
          <a:bodyPr wrap="none">
            <a:spAutoFit/>
          </a:bodyPr>
          <a:lstStyle/>
          <a:p>
            <a:r>
              <a:rPr lang="cs-CZ" b="1">
                <a:solidFill>
                  <a:schemeClr val="bg1"/>
                </a:solidFill>
              </a:rPr>
              <a:t>O K E</a:t>
            </a:r>
          </a:p>
        </p:txBody>
      </p:sp>
      <p:sp>
        <p:nvSpPr>
          <p:cNvPr id="6211" name="Text Box 81"/>
          <p:cNvSpPr txBox="1">
            <a:spLocks noChangeArrowheads="1"/>
          </p:cNvSpPr>
          <p:nvPr/>
        </p:nvSpPr>
        <p:spPr bwMode="auto">
          <a:xfrm>
            <a:off x="6739260" y="2282552"/>
            <a:ext cx="658813" cy="304800"/>
          </a:xfrm>
          <a:prstGeom prst="rect">
            <a:avLst/>
          </a:prstGeom>
          <a:solidFill>
            <a:srgbClr val="CC00CC"/>
          </a:solidFill>
          <a:ln w="9525">
            <a:noFill/>
            <a:miter lim="800000"/>
            <a:headEnd/>
            <a:tailEnd/>
          </a:ln>
        </p:spPr>
        <p:txBody>
          <a:bodyPr wrap="none">
            <a:spAutoFit/>
          </a:bodyPr>
          <a:lstStyle/>
          <a:p>
            <a:r>
              <a:rPr lang="cs-CZ" b="1">
                <a:solidFill>
                  <a:schemeClr val="bg1"/>
                </a:solidFill>
              </a:rPr>
              <a:t>V O E</a:t>
            </a:r>
          </a:p>
        </p:txBody>
      </p:sp>
      <p:sp>
        <p:nvSpPr>
          <p:cNvPr id="6212" name="AutoShape 82"/>
          <p:cNvSpPr>
            <a:spLocks noChangeArrowheads="1"/>
          </p:cNvSpPr>
          <p:nvPr/>
        </p:nvSpPr>
        <p:spPr bwMode="auto">
          <a:xfrm>
            <a:off x="5929635" y="3668439"/>
            <a:ext cx="1562100" cy="1054100"/>
          </a:xfrm>
          <a:prstGeom prst="downArrowCallout">
            <a:avLst>
              <a:gd name="adj1" fmla="val 37048"/>
              <a:gd name="adj2" fmla="val 37048"/>
              <a:gd name="adj3" fmla="val 16667"/>
              <a:gd name="adj4" fmla="val 66667"/>
            </a:avLst>
          </a:prstGeom>
          <a:solidFill>
            <a:srgbClr val="EBFCA2"/>
          </a:solidFill>
          <a:ln w="9525">
            <a:solidFill>
              <a:schemeClr val="tx1"/>
            </a:solidFill>
            <a:miter lim="800000"/>
            <a:headEnd/>
            <a:tailEnd/>
          </a:ln>
        </p:spPr>
        <p:txBody>
          <a:bodyPr anchor="ctr"/>
          <a:lstStyle/>
          <a:p>
            <a:pPr algn="ctr"/>
            <a:r>
              <a:rPr lang="cs-CZ"/>
              <a:t>Světelné obvody, zásuvkové obvody</a:t>
            </a:r>
          </a:p>
        </p:txBody>
      </p:sp>
      <p:sp>
        <p:nvSpPr>
          <p:cNvPr id="6213" name="Text Box 83"/>
          <p:cNvSpPr txBox="1">
            <a:spLocks noChangeArrowheads="1"/>
          </p:cNvSpPr>
          <p:nvPr/>
        </p:nvSpPr>
        <p:spPr bwMode="auto">
          <a:xfrm>
            <a:off x="4211960" y="5085184"/>
            <a:ext cx="4470400" cy="1368425"/>
          </a:xfrm>
          <a:prstGeom prst="rect">
            <a:avLst/>
          </a:prstGeom>
          <a:solidFill>
            <a:srgbClr val="C9FBA3"/>
          </a:solidFill>
          <a:ln w="9525">
            <a:noFill/>
            <a:miter lim="800000"/>
            <a:headEnd/>
            <a:tailEnd/>
          </a:ln>
        </p:spPr>
        <p:txBody>
          <a:bodyPr>
            <a:spAutoFit/>
          </a:bodyPr>
          <a:lstStyle/>
          <a:p>
            <a:r>
              <a:rPr lang="cs-CZ" dirty="0"/>
              <a:t>HDV – vedení od přípojkové skříně k poslední odbočce k elektroměru. Může mít odbočující větve. Jistí se v přípojkové skříni příslušně dimenzovanou pojistkou. Má obvykle stejný počet pracovních vodičů jako domovní přípojka. Vodiče HDV musí mít stejný průřez po celé délce vedení.*)</a:t>
            </a:r>
          </a:p>
        </p:txBody>
      </p:sp>
      <p:sp>
        <p:nvSpPr>
          <p:cNvPr id="6214" name="Text Box 85"/>
          <p:cNvSpPr txBox="1">
            <a:spLocks noChangeArrowheads="1"/>
          </p:cNvSpPr>
          <p:nvPr/>
        </p:nvSpPr>
        <p:spPr bwMode="auto">
          <a:xfrm>
            <a:off x="467544" y="5517232"/>
            <a:ext cx="3633788" cy="1200329"/>
          </a:xfrm>
          <a:prstGeom prst="rect">
            <a:avLst/>
          </a:prstGeom>
          <a:noFill/>
          <a:ln w="9525">
            <a:noFill/>
            <a:miter lim="800000"/>
            <a:headEnd/>
            <a:tailEnd/>
          </a:ln>
        </p:spPr>
        <p:txBody>
          <a:bodyPr>
            <a:spAutoFit/>
          </a:bodyPr>
          <a:lstStyle/>
          <a:p>
            <a:r>
              <a:rPr lang="cs-CZ" i="1" dirty="0"/>
              <a:t>*) Výjimku tvoří místa, kde jsou odbočky k větším spotřebičům (dílny, kotelny, strojovny, ..), kde z kmenového HDV odbočují jednotlivé větve nebo se použijí vodiče jiné konstrukce (jednožilové vodiče v trubkách </a:t>
            </a:r>
            <a:r>
              <a:rPr lang="cs-CZ" sz="1600" i="1" dirty="0">
                <a:latin typeface="Symbol" pitchFamily="18" charset="2"/>
              </a:rPr>
              <a:t>® </a:t>
            </a:r>
            <a:r>
              <a:rPr lang="cs-CZ" i="1" dirty="0"/>
              <a:t>kabel)</a:t>
            </a:r>
            <a:endParaRPr lang="cs-CZ" i="1" dirty="0">
              <a:latin typeface="Symbol" pitchFamily="18" charset="2"/>
            </a:endParaRPr>
          </a:p>
        </p:txBody>
      </p:sp>
      <p:sp>
        <p:nvSpPr>
          <p:cNvPr id="81" name="Obdélník 80"/>
          <p:cNvSpPr/>
          <p:nvPr/>
        </p:nvSpPr>
        <p:spPr>
          <a:xfrm>
            <a:off x="395536" y="764704"/>
            <a:ext cx="8280920" cy="1512168"/>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Do připravení tabulky v pracovním listu doplňte základní části přívodního vedení v budovách</a:t>
            </a:r>
          </a:p>
          <a:p>
            <a:pPr marL="342900" indent="-342900">
              <a:buFont typeface="+mj-lt"/>
              <a:buAutoNum type="arabicPeriod"/>
            </a:pPr>
            <a:r>
              <a:rPr lang="cs-CZ" dirty="0" smtClean="0">
                <a:solidFill>
                  <a:schemeClr val="tx1"/>
                </a:solidFill>
              </a:rPr>
              <a:t>Popište co znamená zkratka HDV a charakterizujte tuto část vedení</a:t>
            </a:r>
            <a:endParaRPr lang="cs-CZ" dirty="0">
              <a:solidFill>
                <a:schemeClr val="tx1"/>
              </a:solidFill>
            </a:endParaRPr>
          </a:p>
        </p:txBody>
      </p:sp>
      <p:sp>
        <p:nvSpPr>
          <p:cNvPr id="82" name="Tlačítko akce: Dopředu nebo Další 81">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213"/>
                                        </p:tgtEl>
                                        <p:attrNameLst>
                                          <p:attrName>style.visibility</p:attrName>
                                        </p:attrNameLst>
                                      </p:cBhvr>
                                      <p:to>
                                        <p:strVal val="visible"/>
                                      </p:to>
                                    </p:set>
                                    <p:animEffect transition="in" filter="diamond(in)">
                                      <p:cBhvr>
                                        <p:cTn id="7" dur="2000"/>
                                        <p:tgtEl>
                                          <p:spTgt spid="621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21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 presetClass="exit" presetSubtype="4" fill="hold" grpId="0" nodeType="clickEffect">
                                  <p:stCondLst>
                                    <p:cond delay="0"/>
                                  </p:stCondLst>
                                  <p:childTnLst>
                                    <p:anim calcmode="lin" valueType="num">
                                      <p:cBhvr additive="base">
                                        <p:cTn id="15" dur="500"/>
                                        <p:tgtEl>
                                          <p:spTgt spid="81"/>
                                        </p:tgtEl>
                                        <p:attrNameLst>
                                          <p:attrName>ppt_x</p:attrName>
                                        </p:attrNameLst>
                                      </p:cBhvr>
                                      <p:tavLst>
                                        <p:tav tm="0">
                                          <p:val>
                                            <p:strVal val="ppt_x"/>
                                          </p:val>
                                        </p:tav>
                                        <p:tav tm="100000">
                                          <p:val>
                                            <p:strVal val="ppt_x"/>
                                          </p:val>
                                        </p:tav>
                                      </p:tavLst>
                                    </p:anim>
                                    <p:anim calcmode="lin" valueType="num">
                                      <p:cBhvr additive="base">
                                        <p:cTn id="16" dur="500"/>
                                        <p:tgtEl>
                                          <p:spTgt spid="81"/>
                                        </p:tgtEl>
                                        <p:attrNameLst>
                                          <p:attrName>ppt_y</p:attrName>
                                        </p:attrNameLst>
                                      </p:cBhvr>
                                      <p:tavLst>
                                        <p:tav tm="0">
                                          <p:val>
                                            <p:strVal val="ppt_y"/>
                                          </p:val>
                                        </p:tav>
                                        <p:tav tm="100000">
                                          <p:val>
                                            <p:strVal val="1+ppt_h/2"/>
                                          </p:val>
                                        </p:tav>
                                      </p:tavLst>
                                    </p:anim>
                                    <p:set>
                                      <p:cBhvr>
                                        <p:cTn id="17" dur="1" fill="hold">
                                          <p:stCondLst>
                                            <p:cond delay="499"/>
                                          </p:stCondLst>
                                        </p:cTn>
                                        <p:tgtEl>
                                          <p:spTgt spid="8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13" grpId="0" animBg="1"/>
      <p:bldP spid="6214" grpId="0"/>
      <p:bldP spid="8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7632848" cy="490066"/>
          </a:xfrm>
          <a:solidFill>
            <a:srgbClr val="FFC000"/>
          </a:solidFill>
          <a:ln>
            <a:solidFill>
              <a:srgbClr val="FFC000"/>
            </a:solidFill>
          </a:ln>
        </p:spPr>
        <p:txBody>
          <a:bodyPr/>
          <a:lstStyle/>
          <a:p>
            <a:r>
              <a:rPr lang="cs-CZ" sz="2800" dirty="0" smtClean="0"/>
              <a:t>Ukázka pracovního listu</a:t>
            </a:r>
            <a:endParaRPr lang="cs-CZ" sz="2800" dirty="0"/>
          </a:p>
        </p:txBody>
      </p:sp>
      <p:pic>
        <p:nvPicPr>
          <p:cNvPr id="3" name="Obrázek 2" descr="TEST RZ bytové rozvody.JPG"/>
          <p:cNvPicPr>
            <a:picLocks noChangeAspect="1"/>
          </p:cNvPicPr>
          <p:nvPr/>
        </p:nvPicPr>
        <p:blipFill>
          <a:blip r:embed="rId2" cstate="print">
            <a:lum bright="-10000" contrast="10000"/>
          </a:blip>
          <a:stretch>
            <a:fillRect/>
          </a:stretch>
        </p:blipFill>
        <p:spPr>
          <a:xfrm>
            <a:off x="467544" y="836712"/>
            <a:ext cx="8130150" cy="5729436"/>
          </a:xfrm>
          <a:prstGeom prst="rect">
            <a:avLst/>
          </a:prstGeom>
        </p:spPr>
      </p:pic>
      <p:sp>
        <p:nvSpPr>
          <p:cNvPr id="4" name="Tlačítko akce: Dopředu nebo Další 3">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idx="4294967295"/>
          </p:nvPr>
        </p:nvSpPr>
        <p:spPr>
          <a:xfrm>
            <a:off x="457200" y="274638"/>
            <a:ext cx="7283152" cy="419100"/>
          </a:xfrm>
          <a:solidFill>
            <a:srgbClr val="FFC000"/>
          </a:solidFill>
        </p:spPr>
        <p:txBody>
          <a:bodyPr/>
          <a:lstStyle/>
          <a:p>
            <a:pPr eaLnBrk="1" hangingPunct="1"/>
            <a:r>
              <a:rPr lang="cs-CZ" sz="1800" smtClean="0"/>
              <a:t>Provedení hlavního domovního vedení</a:t>
            </a:r>
          </a:p>
        </p:txBody>
      </p:sp>
      <p:sp>
        <p:nvSpPr>
          <p:cNvPr id="7171" name="Text Box 5"/>
          <p:cNvSpPr txBox="1">
            <a:spLocks noChangeArrowheads="1"/>
          </p:cNvSpPr>
          <p:nvPr/>
        </p:nvSpPr>
        <p:spPr bwMode="auto">
          <a:xfrm>
            <a:off x="377825" y="798513"/>
            <a:ext cx="184150" cy="304800"/>
          </a:xfrm>
          <a:prstGeom prst="rect">
            <a:avLst/>
          </a:prstGeom>
          <a:noFill/>
          <a:ln w="9525">
            <a:noFill/>
            <a:miter lim="800000"/>
            <a:headEnd/>
            <a:tailEnd/>
          </a:ln>
        </p:spPr>
        <p:txBody>
          <a:bodyPr wrap="none">
            <a:spAutoFit/>
          </a:bodyPr>
          <a:lstStyle/>
          <a:p>
            <a:endParaRPr lang="cs-CZ"/>
          </a:p>
        </p:txBody>
      </p:sp>
      <p:sp>
        <p:nvSpPr>
          <p:cNvPr id="7172" name="Text Box 6"/>
          <p:cNvSpPr txBox="1">
            <a:spLocks noChangeArrowheads="1"/>
          </p:cNvSpPr>
          <p:nvPr/>
        </p:nvSpPr>
        <p:spPr bwMode="auto">
          <a:xfrm>
            <a:off x="454025" y="760413"/>
            <a:ext cx="8248650" cy="730250"/>
          </a:xfrm>
          <a:prstGeom prst="rect">
            <a:avLst/>
          </a:prstGeom>
          <a:solidFill>
            <a:srgbClr val="EBFCA2"/>
          </a:solidFill>
          <a:ln w="9525">
            <a:noFill/>
            <a:miter lim="800000"/>
            <a:headEnd/>
            <a:tailEnd/>
          </a:ln>
        </p:spPr>
        <p:txBody>
          <a:bodyPr>
            <a:spAutoFit/>
          </a:bodyPr>
          <a:lstStyle/>
          <a:p>
            <a:r>
              <a:rPr lang="cs-CZ"/>
              <a:t>Má-li HDV větve, pak se od místa odbočení v odbočovacích skříních větve nebo odbočující HDV provede slabšími vodiči než má kmenové vedení, ale s průřezem odpovídajícím zatížení. Hlavní stoupací vedení nebo jednotlivá větev se jistí v místě změny průřezu.</a:t>
            </a:r>
          </a:p>
        </p:txBody>
      </p:sp>
      <p:sp>
        <p:nvSpPr>
          <p:cNvPr id="7173" name="Text Box 7"/>
          <p:cNvSpPr txBox="1">
            <a:spLocks noChangeArrowheads="1"/>
          </p:cNvSpPr>
          <p:nvPr/>
        </p:nvSpPr>
        <p:spPr bwMode="auto">
          <a:xfrm>
            <a:off x="454025" y="1509713"/>
            <a:ext cx="8286750" cy="3282950"/>
          </a:xfrm>
          <a:prstGeom prst="rect">
            <a:avLst/>
          </a:prstGeom>
          <a:noFill/>
          <a:ln w="9525">
            <a:noFill/>
            <a:miter lim="800000"/>
            <a:headEnd/>
            <a:tailEnd/>
          </a:ln>
        </p:spPr>
        <p:txBody>
          <a:bodyPr>
            <a:spAutoFit/>
          </a:bodyPr>
          <a:lstStyle/>
          <a:p>
            <a:pPr>
              <a:buFontTx/>
              <a:buChar char="•"/>
            </a:pPr>
            <a:r>
              <a:rPr lang="cs-CZ"/>
              <a:t>Ochranný vodič se musí vést po celé délce HDV společně s fázovými vodiči.</a:t>
            </a:r>
          </a:p>
          <a:p>
            <a:pPr>
              <a:buFontTx/>
              <a:buChar char="•"/>
            </a:pPr>
            <a:r>
              <a:rPr lang="cs-CZ"/>
              <a:t>HDV je obvykle u cihlových staveb vedeno v </a:t>
            </a:r>
            <a:r>
              <a:rPr lang="cs-CZ" b="1"/>
              <a:t>trubkách</a:t>
            </a:r>
            <a:r>
              <a:rPr lang="cs-CZ"/>
              <a:t> ve zdivu, v panelových stavbách v </a:t>
            </a:r>
            <a:r>
              <a:rPr lang="cs-CZ" b="1"/>
              <a:t>elektrorozvodných jádrech</a:t>
            </a:r>
          </a:p>
          <a:p>
            <a:pPr>
              <a:buFontTx/>
              <a:buChar char="•"/>
            </a:pPr>
            <a:r>
              <a:rPr lang="cs-CZ"/>
              <a:t>V bytových domech bývá obvykle HDV umístěno na veřejně přístupných místech (schodiště)</a:t>
            </a:r>
          </a:p>
          <a:p>
            <a:pPr>
              <a:buFontTx/>
              <a:buChar char="•"/>
            </a:pPr>
            <a:r>
              <a:rPr lang="cs-CZ"/>
              <a:t>K elektroměru lze z hlavního domovního vedení odbočovat </a:t>
            </a:r>
            <a:r>
              <a:rPr lang="cs-CZ" b="1"/>
              <a:t>elektroměrovými rozváděči</a:t>
            </a:r>
            <a:r>
              <a:rPr lang="cs-CZ"/>
              <a:t> nebo </a:t>
            </a:r>
            <a:r>
              <a:rPr lang="cs-CZ" b="1"/>
              <a:t>odbočnými rozvodnicemi</a:t>
            </a:r>
          </a:p>
          <a:p>
            <a:pPr>
              <a:buFontTx/>
              <a:buChar char="•"/>
            </a:pPr>
            <a:r>
              <a:rPr lang="cs-CZ"/>
              <a:t>Odbočná rozvodnice se umísťuje tak, aby její spodní okraj byl ve výši </a:t>
            </a:r>
            <a:r>
              <a:rPr lang="cs-CZ" b="1"/>
              <a:t>1,8 až 2,5 m nad podlahou</a:t>
            </a:r>
            <a:r>
              <a:rPr lang="cs-CZ"/>
              <a:t>. Tyto rozvodnice se nesmějí umísťovat nad schody ani nemají být umístěny v jiném prostředí než normálním.</a:t>
            </a:r>
          </a:p>
          <a:p>
            <a:pPr>
              <a:buFontTx/>
              <a:buChar char="•"/>
            </a:pPr>
            <a:r>
              <a:rPr lang="cs-CZ"/>
              <a:t>HDV se zpravidla provádí jednožilovými izolovanými vodiči uloženými v trubkách nebo kabely. V šachtách pro hlavní domovní vedení se mohou trubky i kabely klást na povrchu.</a:t>
            </a:r>
          </a:p>
          <a:p>
            <a:pPr>
              <a:buFontTx/>
              <a:buChar char="•"/>
            </a:pPr>
            <a:r>
              <a:rPr lang="cs-CZ"/>
              <a:t>Dodržet barevné značení podle ČSN 34 0165</a:t>
            </a:r>
          </a:p>
          <a:p>
            <a:pPr>
              <a:buFontTx/>
              <a:buChar char="•"/>
            </a:pPr>
            <a:r>
              <a:rPr lang="cs-CZ"/>
              <a:t>Výtahy se připojují buď samostatným přívodem z přípojkové skříně nebo k HDV co nejblíže k přípojkové skříni.</a:t>
            </a:r>
          </a:p>
          <a:p>
            <a:pPr>
              <a:buFontTx/>
              <a:buChar char="•"/>
            </a:pPr>
            <a:r>
              <a:rPr lang="cs-CZ"/>
              <a:t>V budovách s nejvýše třemi odběrateli lze odbočky k elektroměrům provést přímo z přípojkové skříně. (obvyklý případ rodinných domků)</a:t>
            </a:r>
          </a:p>
        </p:txBody>
      </p:sp>
      <p:sp>
        <p:nvSpPr>
          <p:cNvPr id="7174" name="Text Box 8"/>
          <p:cNvSpPr txBox="1">
            <a:spLocks noChangeArrowheads="1"/>
          </p:cNvSpPr>
          <p:nvPr/>
        </p:nvSpPr>
        <p:spPr bwMode="auto">
          <a:xfrm>
            <a:off x="466725" y="4824413"/>
            <a:ext cx="8255000" cy="1846659"/>
          </a:xfrm>
          <a:prstGeom prst="rect">
            <a:avLst/>
          </a:prstGeom>
          <a:solidFill>
            <a:srgbClr val="EEFC6C"/>
          </a:solidFill>
          <a:ln w="9525">
            <a:noFill/>
            <a:miter lim="800000"/>
            <a:headEnd/>
            <a:tailEnd/>
          </a:ln>
        </p:spPr>
        <p:txBody>
          <a:bodyPr>
            <a:spAutoFit/>
          </a:bodyPr>
          <a:lstStyle/>
          <a:p>
            <a:pPr marL="342900" indent="-342900"/>
            <a:r>
              <a:rPr lang="cs-CZ" sz="1600" b="1" dirty="0"/>
              <a:t>Úbytek napětí</a:t>
            </a:r>
            <a:r>
              <a:rPr lang="cs-CZ" sz="1600" dirty="0"/>
              <a:t>:</a:t>
            </a:r>
          </a:p>
          <a:p>
            <a:pPr marL="342900" indent="-342900">
              <a:buFontTx/>
              <a:buAutoNum type="alphaLcParenR"/>
            </a:pPr>
            <a:r>
              <a:rPr lang="cs-CZ" dirty="0"/>
              <a:t>Rozvod od přípojkové skříně a </a:t>
            </a:r>
            <a:r>
              <a:rPr lang="cs-CZ" dirty="0" smtClean="0"/>
              <a:t>rozvaděč </a:t>
            </a:r>
            <a:r>
              <a:rPr lang="cs-CZ" dirty="0"/>
              <a:t>(rozvodnice) za elektroměrem (např. bytová rozvodnice) nemá přesáhnout – u světelného a smíšeného odběru </a:t>
            </a:r>
            <a:r>
              <a:rPr lang="cs-CZ" b="1" dirty="0"/>
              <a:t>2%,</a:t>
            </a:r>
            <a:r>
              <a:rPr lang="cs-CZ" dirty="0"/>
              <a:t> u odběru jiného než světelného </a:t>
            </a:r>
            <a:r>
              <a:rPr lang="cs-CZ" b="1" dirty="0"/>
              <a:t>3%</a:t>
            </a:r>
          </a:p>
          <a:p>
            <a:pPr marL="342900" indent="-342900">
              <a:buFontTx/>
              <a:buAutoNum type="alphaLcParenR"/>
            </a:pPr>
            <a:r>
              <a:rPr lang="cs-CZ" dirty="0"/>
              <a:t>Rozvod od </a:t>
            </a:r>
            <a:r>
              <a:rPr lang="cs-CZ" dirty="0" smtClean="0"/>
              <a:t>rozvaděč (bytové rozvodnice</a:t>
            </a:r>
            <a:r>
              <a:rPr lang="cs-CZ" dirty="0"/>
              <a:t>) za elektroměrem ke spotřebičům nemá přesáhnout – u světelných vývodů </a:t>
            </a:r>
            <a:r>
              <a:rPr lang="cs-CZ" b="1" dirty="0"/>
              <a:t>2%,</a:t>
            </a:r>
            <a:r>
              <a:rPr lang="cs-CZ" dirty="0"/>
              <a:t> u obvodů pro </a:t>
            </a:r>
            <a:r>
              <a:rPr lang="cs-CZ" dirty="0" smtClean="0"/>
              <a:t>tepelné spotřebiče </a:t>
            </a:r>
            <a:r>
              <a:rPr lang="cs-CZ" dirty="0"/>
              <a:t>a topidla </a:t>
            </a:r>
            <a:r>
              <a:rPr lang="cs-CZ" b="1" dirty="0"/>
              <a:t>3%</a:t>
            </a:r>
            <a:r>
              <a:rPr lang="cs-CZ" dirty="0"/>
              <a:t> a u ostatních obvodů </a:t>
            </a:r>
            <a:r>
              <a:rPr lang="cs-CZ" b="1" dirty="0"/>
              <a:t>5%</a:t>
            </a:r>
          </a:p>
          <a:p>
            <a:pPr marL="342900" indent="-342900">
              <a:buFontTx/>
              <a:buAutoNum type="alphaLcParenR"/>
            </a:pPr>
            <a:r>
              <a:rPr lang="cs-CZ" dirty="0"/>
              <a:t>Pokud by při dimenzování vedení s ohledem na ostatní požadavky vznikly větší úbytky než je výše uvedeno, lze to připustit,</a:t>
            </a:r>
            <a:r>
              <a:rPr lang="cs-CZ" b="1" dirty="0"/>
              <a:t> nesmí se však připustit větší úbytky od přípojkové skříně až ke spotřebiči než tyto úbytky napětí: u vývodů světelných 4%, pro topidla a </a:t>
            </a:r>
            <a:r>
              <a:rPr lang="cs-CZ" b="1" dirty="0" err="1"/>
              <a:t>vařidla</a:t>
            </a:r>
            <a:r>
              <a:rPr lang="cs-CZ" b="1" dirty="0"/>
              <a:t> 6%, u ostatních 8%</a:t>
            </a:r>
          </a:p>
        </p:txBody>
      </p:sp>
      <p:sp>
        <p:nvSpPr>
          <p:cNvPr id="7" name="Obdélník 6"/>
          <p:cNvSpPr/>
          <p:nvPr/>
        </p:nvSpPr>
        <p:spPr>
          <a:xfrm>
            <a:off x="539552" y="1556792"/>
            <a:ext cx="8136904" cy="3168352"/>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000" dirty="0" smtClean="0">
                <a:solidFill>
                  <a:schemeClr val="tx1"/>
                </a:solidFill>
              </a:rPr>
              <a:t>Jak se zajistí odbočení z HDV?</a:t>
            </a:r>
          </a:p>
          <a:p>
            <a:pPr marL="342900" indent="-342900">
              <a:buFont typeface="+mj-lt"/>
              <a:buAutoNum type="arabicPeriod"/>
            </a:pPr>
            <a:r>
              <a:rPr lang="cs-CZ" sz="2000" dirty="0" smtClean="0">
                <a:solidFill>
                  <a:schemeClr val="tx1"/>
                </a:solidFill>
              </a:rPr>
              <a:t>Do jaké výše nad podlahu se obvykle toto zařízení umísťuje?</a:t>
            </a:r>
          </a:p>
          <a:p>
            <a:pPr marL="342900" indent="-342900">
              <a:buFont typeface="+mj-lt"/>
              <a:buAutoNum type="arabicPeriod"/>
            </a:pPr>
            <a:r>
              <a:rPr lang="cs-CZ" sz="2000" dirty="0" smtClean="0">
                <a:solidFill>
                  <a:schemeClr val="tx1"/>
                </a:solidFill>
              </a:rPr>
              <a:t>Kam se toto zařízení nesmí umísťovat?</a:t>
            </a:r>
          </a:p>
          <a:p>
            <a:pPr marL="342900" indent="-342900">
              <a:buFont typeface="+mj-lt"/>
              <a:buAutoNum type="arabicPeriod"/>
            </a:pPr>
            <a:r>
              <a:rPr lang="cs-CZ" sz="2000" dirty="0" smtClean="0">
                <a:solidFill>
                  <a:schemeClr val="tx1"/>
                </a:solidFill>
              </a:rPr>
              <a:t>Jak velké úbytky napětí od bytové rozvodnice ke spotřebičům předepisuje norma?</a:t>
            </a:r>
          </a:p>
          <a:p>
            <a:pPr marL="342900" indent="-342900">
              <a:buFont typeface="+mj-lt"/>
              <a:buAutoNum type="arabicPeriod"/>
            </a:pPr>
            <a:endParaRPr lang="cs-CZ" sz="2000" dirty="0">
              <a:solidFill>
                <a:schemeClr val="tx1"/>
              </a:solidFill>
            </a:endParaRPr>
          </a:p>
        </p:txBody>
      </p:sp>
      <p:sp>
        <p:nvSpPr>
          <p:cNvPr id="8" name="Tlačítko akce: Dopředu nebo Další 7">
            <a:hlinkClick r:id="" action="ppaction://hlinkshowjump?jump=nextslide" highlightClick="1"/>
          </p:cNvPr>
          <p:cNvSpPr/>
          <p:nvPr/>
        </p:nvSpPr>
        <p:spPr>
          <a:xfrm>
            <a:off x="8244408" y="260648"/>
            <a:ext cx="432048" cy="432048"/>
          </a:xfrm>
          <a:prstGeom prst="actionButtonForwardNex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7174"/>
                                        </p:tgtEl>
                                        <p:attrNameLst>
                                          <p:attrName>style.visibility</p:attrName>
                                        </p:attrNameLst>
                                      </p:cBhvr>
                                      <p:to>
                                        <p:strVal val="visible"/>
                                      </p:to>
                                    </p:set>
                                    <p:animEffect transition="in" filter="diamond(in)">
                                      <p:cBhvr>
                                        <p:cTn id="7" dur="2000"/>
                                        <p:tgtEl>
                                          <p:spTgt spid="71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grpId="0" nodeType="clickEffect">
                                  <p:stCondLst>
                                    <p:cond delay="0"/>
                                  </p:stCondLst>
                                  <p:childTnLst>
                                    <p:anim calcmode="lin" valueType="num">
                                      <p:cBhvr additive="base">
                                        <p:cTn id="11" dur="500"/>
                                        <p:tgtEl>
                                          <p:spTgt spid="7"/>
                                        </p:tgtEl>
                                        <p:attrNameLst>
                                          <p:attrName>ppt_x</p:attrName>
                                        </p:attrNameLst>
                                      </p:cBhvr>
                                      <p:tavLst>
                                        <p:tav tm="0">
                                          <p:val>
                                            <p:strVal val="ppt_x"/>
                                          </p:val>
                                        </p:tav>
                                        <p:tav tm="100000">
                                          <p:val>
                                            <p:strVal val="ppt_x"/>
                                          </p:val>
                                        </p:tav>
                                      </p:tavLst>
                                    </p:anim>
                                    <p:anim calcmode="lin" valueType="num">
                                      <p:cBhvr additive="base">
                                        <p:cTn id="12" dur="500"/>
                                        <p:tgtEl>
                                          <p:spTgt spid="7"/>
                                        </p:tgtEl>
                                        <p:attrNameLst>
                                          <p:attrName>ppt_y</p:attrName>
                                        </p:attrNameLst>
                                      </p:cBhvr>
                                      <p:tavLst>
                                        <p:tav tm="0">
                                          <p:val>
                                            <p:strVal val="ppt_y"/>
                                          </p:val>
                                        </p:tav>
                                        <p:tav tm="100000">
                                          <p:val>
                                            <p:strVal val="1+ppt_h/2"/>
                                          </p:val>
                                        </p:tav>
                                      </p:tavLst>
                                    </p:anim>
                                    <p:set>
                                      <p:cBhvr>
                                        <p:cTn id="13"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4"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p:txBody>
          <a:bodyPr/>
          <a:lstStyle/>
          <a:p>
            <a:pPr>
              <a:defRPr/>
            </a:pPr>
            <a:r>
              <a:rPr lang="cs-CZ"/>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8</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spTree>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1360</TotalTime>
  <Words>1414</Words>
  <Application>Microsoft Office PowerPoint</Application>
  <PresentationFormat>Předvádění na obrazovce (4:3)</PresentationFormat>
  <Paragraphs>138</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Výchozí návrh</vt:lpstr>
      <vt:lpstr>Snímek 1</vt:lpstr>
      <vt:lpstr>Elektrické rozvody ve stavbách občanské výstavby</vt:lpstr>
      <vt:lpstr>Elektrické rozvody v bytovém domě</vt:lpstr>
      <vt:lpstr>Připojení objektu k síti dodavatele elektřiny, vnější vlivy</vt:lpstr>
      <vt:lpstr>Silnoproudý rozvod v bytových a administrativních budovách</vt:lpstr>
      <vt:lpstr>Ukázka pracovního listu</vt:lpstr>
      <vt:lpstr>Provedení hlavního domovního vedení</vt:lpstr>
      <vt:lpstr>Konec prezentace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Rozvodná zařízení 10</dc:title>
  <dc:creator>SOU Strakonice</dc:creator>
  <cp:lastModifiedBy>Opatrný</cp:lastModifiedBy>
  <cp:revision>64</cp:revision>
  <dcterms:created xsi:type="dcterms:W3CDTF">2005-02-21T12:59:29Z</dcterms:created>
  <dcterms:modified xsi:type="dcterms:W3CDTF">2013-04-30T19:34:06Z</dcterms:modified>
</cp:coreProperties>
</file>