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89343" autoAdjust="0"/>
  </p:normalViewPr>
  <p:slideViewPr>
    <p:cSldViewPr>
      <p:cViewPr>
        <p:scale>
          <a:sx n="60" d="100"/>
          <a:sy n="60" d="100"/>
        </p:scale>
        <p:origin x="-1644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AE00DA8-E70B-4058-AEC7-184490FD2FFD}" type="datetimeFigureOut">
              <a:rPr lang="cs-CZ"/>
              <a:pPr>
                <a:defRPr/>
              </a:pPr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EE7CA6B-BAA1-4869-A825-95689857F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4091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http://www.birdwatcher.cz/argentina01.jpg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3118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http://www.britannica.com/blogs/wp-content/uploads/2009/10/buenos1.jpg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185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http://www.whsrn.org/sites/default/files/Bah%C3%ADa%20de%20Asunci%C3%B3n_Frank%20Fragano.jpg</a:t>
            </a:r>
          </a:p>
          <a:p>
            <a:r>
              <a:rPr lang="cs-CZ" dirty="0" smtClean="0"/>
              <a:t>http://www.robertsonwinetours.com/client-area/img_snookuruguay/montevideo1.jpg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1975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http://www.globalcitymap.com/brazil/images/brazil-transport-map.jpg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0723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http://www.hofmann.estranky.cz/img/mid/4005/alluvial_diamond_deposit.jpg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327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1840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http://3.bp.blogspot.com/-7gWsbZNf30U/TdscRWoxhRI/AAAAAAAABOM/T0fkkTv5gQE/s1600/Government+buildings+Brasilia+-+Urban+Design+Brazil.jpg</a:t>
            </a:r>
          </a:p>
          <a:p>
            <a:r>
              <a:rPr lang="cs-CZ" dirty="0" smtClean="0"/>
              <a:t>http://www.maniza.com/SouthAmerica/images/Brazil/sao_paolo/sao_paulo15.jpg</a:t>
            </a:r>
          </a:p>
          <a:p>
            <a:r>
              <a:rPr lang="cs-CZ" dirty="0" smtClean="0"/>
              <a:t>http://4.bp.blogspot.com/-N3RRMdKUnLE/T-2PkjdmK1I/AAAAAAAAAIM/lxj039qM12Q/s1600/pppppp.jpg</a:t>
            </a:r>
          </a:p>
          <a:p>
            <a:r>
              <a:rPr lang="cs-CZ" smtClean="0"/>
              <a:t>http://blog.zleepinghotels.com/wp-content/uploads/rio-janeiro-copacabana-beach-hotel.jpg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5826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http://media.web.britannica.com/eb-media/17/95617-004-44A8F1F3.jpg</a:t>
            </a:r>
          </a:p>
          <a:p>
            <a:r>
              <a:rPr lang="cs-CZ" dirty="0" smtClean="0"/>
              <a:t>http://www.viajes.net/blog/wp-content/uploads/2011/01/rio.jpg</a:t>
            </a:r>
          </a:p>
          <a:p>
            <a:r>
              <a:rPr lang="cs-CZ" dirty="0" smtClean="0"/>
              <a:t>http://wwwc.mentalfloss.com/wp-content/uploads/2009/02/440rio.jpg</a:t>
            </a:r>
          </a:p>
          <a:p>
            <a:r>
              <a:rPr lang="cs-CZ" dirty="0" smtClean="0"/>
              <a:t>http://i473.photobucket.com/albums/rr94/iantonana/carnaval-rio.jpg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9198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http://www.linkatual.com/wp-content/uploads/2010/10/pele-202x300.jpg</a:t>
            </a:r>
          </a:p>
          <a:p>
            <a:r>
              <a:rPr lang="cs-CZ" dirty="0" smtClean="0"/>
              <a:t>http://c.photoshelter.com/img-get/I0000r30l58zQrkY/s/750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3424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http://dsc.invia.cz/img/jcarousel-big/2011/09/06/d2/1334793.jpg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6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7E9AC-2D02-47AB-90E8-C26E246234F3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002D3-1583-463E-A2B3-0F88CBCA75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452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B9CBC-6532-414F-8736-871F0165A3A5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2A452-6576-4675-8BF8-638E3050B9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2020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027CE-D766-4589-BB65-E4564C3D70B9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36239-630F-4DEA-84D0-3E078BDB28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863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95E27-465F-43B3-B871-6DC336005C45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64E88-1CD4-4DD5-979D-BAC08D0B36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316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14403-17EA-4B13-AA53-E16B0FE45795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5F749-BB00-4ED5-B9F2-A1D086085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282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30E6D-C88E-4BF6-A389-922F16135F37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2115F-7A18-4FEE-84C3-CCB32AEBEA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47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7D734-FDCD-4CCF-9E1E-644D705C3941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29052-45E8-48D3-8B98-B36D23590D2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8302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3BE5F-341A-41DD-8186-B0D9D514AE91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0741D-5134-4D35-A13E-7CEB8F6511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9604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C98E6-C8E5-4E2F-AA58-25653CAFFE01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FE942-FF33-4938-8486-2CE4145020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288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0E5A2-112B-4C37-82F1-1C25A9BE4BC0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2A7AB-9F61-43E9-BD42-E83D1659FE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017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EA271-A182-43AA-97D3-856B48188AC0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5357F-F136-42B0-984F-042528DF8F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531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6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F87008-5CB8-41B1-9236-0E8E5B1BEDB9}" type="datetime1">
              <a:rPr lang="cs-CZ"/>
              <a:pPr>
                <a:defRPr/>
              </a:pPr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683F49-8172-4A79-8E90-161FCB2369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jpe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3.jpe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/>
              <a:t>VY_32_INOVACE_268_Státy Laplatské nížiny a tropické JA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44142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Antonín </a:t>
            </a:r>
            <a:r>
              <a:rPr lang="cs-CZ" sz="800" dirty="0" err="1" smtClean="0">
                <a:latin typeface="Calibri" pitchFamily="34" charset="0"/>
                <a:cs typeface="Calibri" pitchFamily="34" charset="0"/>
              </a:rPr>
              <a:t>Ďopan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9333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 31.10.2012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301396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téma: Zeměpis, Státy Laplatské nížiny a tropické LA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Ročník: 7.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108254"/>
            <a:ext cx="76691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Státy Laplatské nížiny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08409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Typickou krajinou je pampa – step. </a:t>
            </a:r>
            <a:r>
              <a:rPr lang="cs-CZ" dirty="0" smtClean="0">
                <a:solidFill>
                  <a:srgbClr val="FF0000"/>
                </a:solidFill>
              </a:rPr>
              <a:t>Dokážeš odvodit z učiva o biosféře, jak bude zaměřené hospodářství států Laplatské nížiny?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6600" y="1893603"/>
            <a:ext cx="27671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merType Md BT" pitchFamily="18" charset="0"/>
              </a:rPr>
              <a:t>ARGENTINA</a:t>
            </a:r>
            <a:endParaRPr lang="cs-CZ" sz="3200" dirty="0">
              <a:latin typeface="AmerType Md BT" pitchFamily="18" charset="0"/>
            </a:endParaRPr>
          </a:p>
        </p:txBody>
      </p:sp>
      <p:pic>
        <p:nvPicPr>
          <p:cNvPr id="1026" name="Picture 2" descr="http://www.britannica.com/blogs/wp-content/uploads/2009/10/buenos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524" y="2780928"/>
            <a:ext cx="4248472" cy="33601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5054477" y="2780928"/>
            <a:ext cx="3672408" cy="3360156"/>
          </a:xfrm>
          <a:prstGeom prst="roundRect">
            <a:avLst/>
          </a:prstGeom>
          <a:solidFill>
            <a:srgbClr val="FFC00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Argentina je středně vyspělou zemí Laplatské nížiny. Vyváží hovězí maso a kůže, pšenici a kukuřici. Známou postavou jsou gaučové – honáci skotu. Velmi populární je fotbal. Na snímku vidíme Náměstí Republiky v hlavním městě Buenos Aires.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40047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03848" y="116632"/>
            <a:ext cx="25229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merType Md BT" pitchFamily="18" charset="0"/>
              </a:rPr>
              <a:t>PARAGUAY</a:t>
            </a:r>
            <a:endParaRPr lang="cs-CZ" sz="3200" dirty="0">
              <a:latin typeface="AmerType Md BT" pitchFamily="18" charset="0"/>
            </a:endParaRPr>
          </a:p>
        </p:txBody>
      </p:sp>
      <p:pic>
        <p:nvPicPr>
          <p:cNvPr id="1028" name="Picture 4" descr="http://www.whsrn.org/sites/default/files/Bah%C3%ADa%20de%20Asunci%C3%B3n_Frank%20Fragan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491" y="836712"/>
            <a:ext cx="3952652" cy="261188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294443" y="836712"/>
            <a:ext cx="4176464" cy="261188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Paraguay je jednou z nejchudších zemí JA. Vyváží pouze zemědělské produkty  – bavlník, sóju, kávu a cukrovou třtinu. Hlavním městem je Asunción.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86466" y="3645024"/>
            <a:ext cx="23576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merType Md BT" pitchFamily="18" charset="0"/>
              </a:rPr>
              <a:t>URUGUAY</a:t>
            </a:r>
            <a:endParaRPr lang="cs-CZ" sz="3200" dirty="0">
              <a:latin typeface="AmerType Md BT" pitchFamily="18" charset="0"/>
            </a:endParaRPr>
          </a:p>
        </p:txBody>
      </p:sp>
      <p:pic>
        <p:nvPicPr>
          <p:cNvPr id="1030" name="Picture 6" descr="http://www.robertsonwinetours.com/client-area/img_snookuruguay/montevideo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5" y="4192024"/>
            <a:ext cx="4374232" cy="25425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4818621" y="4157342"/>
            <a:ext cx="4176464" cy="261188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Uruguay je také jednou z nejchudších zemí JA. Obyvatelstvo se zabývá především chovem ovcí a skotu na pampách.  Hlavním městem je Montevideo.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4964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  <p:bldP spid="8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globalcitymap.com/brazil/images/brazil-transport-ma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79" y="948046"/>
            <a:ext cx="6182664" cy="56799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222608"/>
            <a:ext cx="22368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merType Md BT" pitchFamily="18" charset="0"/>
              </a:rPr>
              <a:t>BRAZÍLIE</a:t>
            </a:r>
            <a:endParaRPr lang="cs-CZ" sz="3200" dirty="0">
              <a:latin typeface="AmerType Md BT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372200" y="93033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Co víme o přírodních podmínkách v Brazílii?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2852936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Zjisti, jak je Brazílie osídlená. Zkus domyslet příčinu.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4006805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Jakým se v Brazílii hovoří jazykem?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90777" y="4843532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Jaké náboženství Brazilci vyznávají?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0662" y="1772816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Víš nějaké zajímavosti o Amazonce a Amazonské nížině?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0662" y="5514996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Jaká je rasová skladba brazilského obyvatelstva?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41975" y="0"/>
            <a:ext cx="599324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Státy </a:t>
            </a:r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tropické JA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39679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33636"/>
            <a:ext cx="6984776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Brazílie je průmyslově zemědělským státem (středně vyspělý)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5803" y="755412"/>
            <a:ext cx="85766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Brazilský průmysl vychází z nerostných surovin – najdeš v atlasu, které se tu těží? Doplň, co se z Brazílie na základě </a:t>
            </a:r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ěžby vyváží a vyrábí: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5803" y="1700808"/>
            <a:ext cx="1951941" cy="5760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Ž</a:t>
            </a:r>
            <a:r>
              <a:rPr lang="cs-CZ" dirty="0" smtClean="0">
                <a:solidFill>
                  <a:schemeClr val="tx1"/>
                </a:solidFill>
              </a:rPr>
              <a:t>elezná ruda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3411" y="1804174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r>
              <a:rPr lang="en-US" dirty="0" smtClean="0"/>
              <a:t>&gt;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987824" y="1700808"/>
            <a:ext cx="5760640" cy="5760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15802" y="2564904"/>
            <a:ext cx="1951941" cy="5760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Bauxit (hliník)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3411" y="266827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r>
              <a:rPr lang="en-US" dirty="0" smtClean="0"/>
              <a:t>&gt;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987824" y="2564904"/>
            <a:ext cx="5760640" cy="5760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15803" y="3501008"/>
            <a:ext cx="1951941" cy="5760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Barevné a drahé kovy, diamanty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3411" y="3604374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r>
              <a:rPr lang="en-US" dirty="0" smtClean="0"/>
              <a:t>&gt;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987824" y="3501008"/>
            <a:ext cx="5760640" cy="57606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8" name="Picture 4" descr="http://www.hofmann.estranky.cz/img/mid/4005/alluvial_diamond_deposi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08" y="4275383"/>
            <a:ext cx="4775456" cy="23939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5724128" y="5287705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Těžba diamantů v Brazílii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4081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  <p:bldP spid="6" grpId="0" animBg="1"/>
      <p:bldP spid="7" grpId="0" animBg="1"/>
      <p:bldP spid="8" grpId="0"/>
      <p:bldP spid="9" grpId="0" animBg="1"/>
      <p:bldP spid="10" grpId="0" animBg="1"/>
      <p:bldP spid="11" grpId="0"/>
      <p:bldP spid="12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251356"/>
            <a:ext cx="59686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Vyhledej v atlasu plodiny, které se v Brazílii pěstují: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2920" y="836712"/>
            <a:ext cx="8352928" cy="144016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9512" y="2771359"/>
            <a:ext cx="85892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Které další zemědělské činnosti v Brazílii najdeme? Opět pracuj s atlasem: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2920" y="3356992"/>
            <a:ext cx="8352928" cy="144016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98017" y="5166138"/>
            <a:ext cx="81323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Která průmyslová odvětví budou navazovat na zemědělskou </a:t>
            </a:r>
            <a:r>
              <a:rPr lang="cs-CZ" sz="2000" smtClean="0">
                <a:solidFill>
                  <a:srgbClr val="FF0000"/>
                </a:solidFill>
              </a:rPr>
              <a:t>činnost?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42920" y="5701314"/>
            <a:ext cx="8352928" cy="96804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90009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 animBg="1"/>
      <p:bldP spid="8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3.bp.blogspot.com/-7gWsbZNf30U/TdscRWoxhRI/AAAAAAAABOM/T0fkkTv5gQE/s1600/Government+buildings+Brasilia+-+Urban+Design+Brazi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16632"/>
            <a:ext cx="4323871" cy="2867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54486" y="2987660"/>
            <a:ext cx="2518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Brasília</a:t>
            </a:r>
            <a:r>
              <a:rPr lang="cs-CZ" dirty="0" smtClean="0"/>
              <a:t> – hlavní město</a:t>
            </a:r>
            <a:endParaRPr lang="cs-CZ" dirty="0"/>
          </a:p>
        </p:txBody>
      </p:sp>
      <p:pic>
        <p:nvPicPr>
          <p:cNvPr id="2052" name="Picture 4" descr="http://www.maniza.com/SouthAmerica/images/Brazil/sao_paolo/sao_paulo1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116632"/>
            <a:ext cx="4121605" cy="2867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206767" y="298766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Sao</a:t>
            </a:r>
            <a:r>
              <a:rPr lang="cs-CZ" dirty="0" smtClean="0"/>
              <a:t> Paulo</a:t>
            </a:r>
            <a:endParaRPr lang="cs-CZ" dirty="0"/>
          </a:p>
        </p:txBody>
      </p:sp>
      <p:pic>
        <p:nvPicPr>
          <p:cNvPr id="2054" name="Picture 6" descr="http://4.bp.blogspot.com/-N3RRMdKUnLE/T-2PkjdmK1I/AAAAAAAAAIM/lxj039qM12Q/s1600/pppppp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541658"/>
            <a:ext cx="4187730" cy="28992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42291" y="6445883"/>
            <a:ext cx="3198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Rio de </a:t>
            </a:r>
            <a:r>
              <a:rPr lang="cs-CZ" dirty="0" err="1" smtClean="0"/>
              <a:t>Janeiro</a:t>
            </a:r>
            <a:r>
              <a:rPr lang="cs-CZ" dirty="0" smtClean="0"/>
              <a:t> – socha Krista</a:t>
            </a:r>
            <a:endParaRPr lang="cs-CZ" dirty="0"/>
          </a:p>
        </p:txBody>
      </p:sp>
      <p:pic>
        <p:nvPicPr>
          <p:cNvPr id="2056" name="Picture 8" descr="http://blog.zleepinghotels.com/wp-content/uploads/rio-janeiro-copacabana-beach-hote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2" y="3541658"/>
            <a:ext cx="4134439" cy="28992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973957" y="6445883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Pláž </a:t>
            </a:r>
            <a:r>
              <a:rPr lang="cs-CZ" dirty="0" err="1" smtClean="0"/>
              <a:t>Copacabana</a:t>
            </a:r>
            <a:r>
              <a:rPr lang="cs-CZ" dirty="0" smtClean="0"/>
              <a:t> – centrum života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29381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58343"/>
            <a:ext cx="7567136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A proslavený karneval v Riu – svátek tance a hudby (samba)</a:t>
            </a:r>
            <a:endParaRPr lang="cs-CZ" sz="2400" dirty="0"/>
          </a:p>
        </p:txBody>
      </p:sp>
      <p:pic>
        <p:nvPicPr>
          <p:cNvPr id="6" name="preview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44408" y="158343"/>
            <a:ext cx="609600" cy="609600"/>
          </a:xfrm>
          <a:prstGeom prst="rect">
            <a:avLst/>
          </a:prstGeom>
        </p:spPr>
      </p:pic>
      <p:pic>
        <p:nvPicPr>
          <p:cNvPr id="1026" name="Picture 2" descr="http://media.web.britannica.com/eb-media/17/95617-004-44A8F1F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05" y="800537"/>
            <a:ext cx="4328773" cy="30931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viajes.net/blog/wp-content/uploads/2011/01/rio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455" y="834194"/>
            <a:ext cx="4171033" cy="30605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c.mentalfloss.com/wp-content/uploads/2009/02/440rio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05" y="4010042"/>
            <a:ext cx="4328773" cy="26939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i473.photobucket.com/albums/rr94/iantonana/carnaval-rio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486" y="4020050"/>
            <a:ext cx="4146001" cy="26839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193414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8119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5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60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dison Arantes do Nascimento – O Rei Pelé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56" y="188639"/>
            <a:ext cx="2239903" cy="33265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55776" y="245810"/>
            <a:ext cx="63367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2"/>
                </a:solidFill>
              </a:rPr>
              <a:t>Nejpopulárnějším sportem v Brazílii je fotbal. Na snímku vidíme Pelého, uznávaného jako nejlepšího fotbalistu všech dob.  Brazilský národní tým je nejúspěšnějším v historii mistrovství světa.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6" name="Picture 8" descr="http://c.photoshelter.com/img-get/I0000r30l58zQrkY/s/75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707" y="1988840"/>
            <a:ext cx="6289773" cy="44644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2050" y="3933056"/>
            <a:ext cx="201622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>
                <a:solidFill>
                  <a:schemeClr val="tx2"/>
                </a:solidFill>
              </a:rPr>
              <a:t>Maracaná</a:t>
            </a:r>
            <a:r>
              <a:rPr lang="cs-CZ" sz="2000" dirty="0" smtClean="0">
                <a:solidFill>
                  <a:schemeClr val="tx2"/>
                </a:solidFill>
              </a:rPr>
              <a:t> – jeden z největších fotbalových stadionů světa s kapacitou       82 000 diváků</a:t>
            </a:r>
            <a:r>
              <a:rPr lang="cs-CZ" sz="2000" dirty="0" smtClean="0">
                <a:solidFill>
                  <a:schemeClr val="tx2"/>
                </a:solidFill>
              </a:rPr>
              <a:t>. Původní však byla 170 000.</a:t>
            </a:r>
            <a:endParaRPr lang="cs-CZ" sz="2000" dirty="0" smtClean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289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476672"/>
            <a:ext cx="8352928" cy="151216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Na severu tropické Jižní Ameriky  najdeme tři menší státy – Surinam, Guyanu a Francouzskou Guyanu. Jsou to rozvojové státy zaměřeně na pěstování a vývoz tropických plodin                   a nerostných surovin..</a:t>
            </a:r>
            <a:endParaRPr lang="cs-CZ" sz="2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492896"/>
            <a:ext cx="835292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Hlavním městem Francouzské Guyany je </a:t>
            </a:r>
            <a:r>
              <a:rPr lang="cs-CZ" sz="2000" dirty="0" err="1" smtClean="0">
                <a:solidFill>
                  <a:srgbClr val="FF0000"/>
                </a:solidFill>
              </a:rPr>
              <a:t>Cayenne</a:t>
            </a:r>
            <a:r>
              <a:rPr lang="cs-CZ" sz="2000" dirty="0" smtClean="0">
                <a:solidFill>
                  <a:srgbClr val="FF0000"/>
                </a:solidFill>
              </a:rPr>
              <a:t>. Říká ti něco tento název? Zapátrej u vás v kuchyni…</a:t>
            </a:r>
          </a:p>
          <a:p>
            <a:endParaRPr lang="cs-CZ" dirty="0"/>
          </a:p>
        </p:txBody>
      </p:sp>
      <p:pic>
        <p:nvPicPr>
          <p:cNvPr id="3074" name="Picture 2" descr="http://dsc.invia.cz/img/jcarousel-big/2011/09/06/d2/133479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3016"/>
            <a:ext cx="4067944" cy="305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06023" y="4775329"/>
            <a:ext cx="44304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V </a:t>
            </a:r>
            <a:r>
              <a:rPr lang="cs-CZ" dirty="0" err="1" smtClean="0">
                <a:solidFill>
                  <a:schemeClr val="tx2"/>
                </a:solidFill>
              </a:rPr>
              <a:t>Kourou</a:t>
            </a:r>
            <a:r>
              <a:rPr lang="cs-CZ" dirty="0" smtClean="0">
                <a:solidFill>
                  <a:schemeClr val="tx2"/>
                </a:solidFill>
              </a:rPr>
              <a:t> najdeme kosmodrom, odkud startují evropské rakety </a:t>
            </a:r>
            <a:r>
              <a:rPr lang="cs-CZ" dirty="0" err="1" smtClean="0">
                <a:solidFill>
                  <a:schemeClr val="tx2"/>
                </a:solidFill>
              </a:rPr>
              <a:t>Ariane</a:t>
            </a:r>
            <a:r>
              <a:rPr lang="cs-CZ" dirty="0" smtClean="0">
                <a:solidFill>
                  <a:schemeClr val="tx2"/>
                </a:solidFill>
              </a:rPr>
              <a:t>.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10157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</p:bld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1676</TotalTime>
  <Words>513</Words>
  <Application>Microsoft Office PowerPoint</Application>
  <PresentationFormat>Předvádění na obrazovce (4:3)</PresentationFormat>
  <Paragraphs>72</Paragraphs>
  <Slides>10</Slides>
  <Notes>10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DUM-PPT-šablona</vt:lpstr>
      <vt:lpstr>VY_32_INOVACE_268_Státy Laplatské nížiny a tropické JA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Ďopan Antonín </cp:lastModifiedBy>
  <cp:revision>134</cp:revision>
  <dcterms:created xsi:type="dcterms:W3CDTF">2010-10-19T08:27:42Z</dcterms:created>
  <dcterms:modified xsi:type="dcterms:W3CDTF">2012-10-31T05:53:53Z</dcterms:modified>
</cp:coreProperties>
</file>