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7" r:id="rId12"/>
    <p:sldId id="268" r:id="rId13"/>
    <p:sldId id="264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61A263-DC97-4EF6-BB86-22527AAEF3CA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19DA85-BB8F-48F5-AB83-723D3EEB4F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13937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3200400"/>
            <a:ext cx="7543800" cy="1524000"/>
          </a:xfrm>
        </p:spPr>
        <p:txBody>
          <a:bodyPr>
            <a:noAutofit/>
          </a:bodyPr>
          <a:lstStyle>
            <a:lvl1pPr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4724400"/>
            <a:ext cx="6858000" cy="990600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7BECC-939E-4FD7-9D2C-AFB97900B11F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D33C7-A641-4AEF-A722-68A896362FF1}" type="slidenum">
              <a:rPr lang="cs-CZ" smtClean="0"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7BECC-939E-4FD7-9D2C-AFB97900B11F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D33C7-A641-4AEF-A722-68A896362F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3276600"/>
            <a:ext cx="7543800" cy="1676400"/>
          </a:xfrm>
        </p:spPr>
        <p:txBody>
          <a:bodyPr anchor="b" anchorCtr="0"/>
          <a:lstStyle>
            <a:lvl1pPr algn="l">
              <a:defRPr sz="54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4953000"/>
            <a:ext cx="6858000" cy="914400"/>
          </a:xfrm>
        </p:spPr>
        <p:txBody>
          <a:bodyPr anchor="t" anchorCtr="0">
            <a:normAutofit/>
          </a:bodyPr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7BECC-939E-4FD7-9D2C-AFB97900B11F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D33C7-A641-4AEF-A722-68A896362FF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7BECC-939E-4FD7-9D2C-AFB97900B11F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D33C7-A641-4AEF-A722-68A896362F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89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7BECC-939E-4FD7-9D2C-AFB97900B11F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D33C7-A641-4AEF-A722-68A896362FF1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>
            <a:off x="7589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6451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7BECC-939E-4FD7-9D2C-AFB97900B11F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D33C7-A641-4AEF-A722-68A896362F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7BECC-939E-4FD7-9D2C-AFB97900B11F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D33C7-A641-4AEF-A722-68A896362F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10866" y="457200"/>
            <a:ext cx="4594934" cy="4114799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1" y="457200"/>
            <a:ext cx="2673657" cy="4114800"/>
          </a:xfrm>
        </p:spPr>
        <p:txBody>
          <a:bodyPr>
            <a:normAutofit/>
          </a:bodyPr>
          <a:lstStyle>
            <a:lvl1pPr marL="0" indent="0">
              <a:buNone/>
              <a:defRPr sz="21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7BECC-939E-4FD7-9D2C-AFB97900B11F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D33C7-A641-4AEF-A722-68A896362FF1}" type="slidenum">
              <a:rPr lang="cs-CZ" smtClean="0"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 rot="5400000">
            <a:off x="1677194" y="2514600"/>
            <a:ext cx="3810000" cy="1588"/>
          </a:xfrm>
          <a:prstGeom prst="line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77240" y="457200"/>
            <a:ext cx="7543800" cy="2895600"/>
          </a:xfrm>
          <a:ln w="6350">
            <a:solidFill>
              <a:schemeClr val="tx2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0392" y="3505200"/>
            <a:ext cx="7391400" cy="804862"/>
          </a:xfrm>
        </p:spPr>
        <p:txBody>
          <a:bodyPr anchor="t" anchorCtr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7BECC-939E-4FD7-9D2C-AFB97900B11F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D33C7-A641-4AEF-A722-68A896362F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85800"/>
            <a:ext cx="7239000" cy="38862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7BECC-939E-4FD7-9D2C-AFB97900B11F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D33C7-A641-4AEF-A722-68A896362F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2000" y="685801"/>
            <a:ext cx="1828800" cy="541019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90800" y="685801"/>
            <a:ext cx="5715000" cy="48768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7BECC-939E-4FD7-9D2C-AFB97900B11F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D33C7-A641-4AEF-A722-68A896362F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1800" cy="16002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685800"/>
            <a:ext cx="7543800" cy="38862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48400" y="6208776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</a:defRPr>
            </a:lvl1pPr>
          </a:lstStyle>
          <a:p>
            <a:fld id="{05B7BECC-939E-4FD7-9D2C-AFB97900B11F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1999" y="6208776"/>
            <a:ext cx="487386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5687568"/>
            <a:ext cx="76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fld id="{933D33C7-A641-4AEF-A722-68A896362FF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0"/>
            <a:ext cx="7543800" cy="381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54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9436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686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901952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8pPr>
      <a:lvl9pPr marL="24688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7" Type="http://schemas.openxmlformats.org/officeDocument/2006/relationships/image" Target="../media/image16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duweb.vic.gov.au/languagesonline/german/sect14/no_2/no_2.htm" TargetMode="External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duweb.vic.gov.au/languagesonline/german/sect14/no_3/no_3.htm" TargetMode="External"/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3933056"/>
            <a:ext cx="7543800" cy="1524000"/>
          </a:xfrm>
        </p:spPr>
        <p:txBody>
          <a:bodyPr/>
          <a:lstStyle/>
          <a:p>
            <a:r>
              <a:rPr lang="cs-CZ" sz="7800" dirty="0" err="1" smtClean="0"/>
              <a:t>Deutsch</a:t>
            </a:r>
            <a:r>
              <a:rPr lang="cs-CZ" sz="7800" dirty="0" smtClean="0"/>
              <a:t> </a:t>
            </a:r>
            <a:r>
              <a:rPr lang="cs-CZ" sz="7800" dirty="0" err="1" smtClean="0"/>
              <a:t>mit</a:t>
            </a:r>
            <a:r>
              <a:rPr lang="cs-CZ" sz="7800" dirty="0" smtClean="0"/>
              <a:t> Max 2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err="1" smtClean="0"/>
              <a:t>Lektion</a:t>
            </a:r>
            <a:r>
              <a:rPr lang="cs-CZ" dirty="0" smtClean="0"/>
              <a:t> 0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6409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75656" y="476672"/>
            <a:ext cx="6781800" cy="160020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2060848"/>
            <a:ext cx="7543800" cy="3886200"/>
          </a:xfrm>
        </p:spPr>
        <p:txBody>
          <a:bodyPr/>
          <a:lstStyle/>
          <a:p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89030" y="430932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5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44384" y="430932"/>
            <a:ext cx="885202" cy="1485900"/>
          </a:xfrm>
          <a:prstGeom prst="rect">
            <a:avLst/>
          </a:prstGeom>
          <a:noFill/>
        </p:spPr>
      </p:pic>
      <p:graphicFrame>
        <p:nvGraphicFramePr>
          <p:cNvPr id="9" name="Group 3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892023537"/>
              </p:ext>
            </p:extLst>
          </p:nvPr>
        </p:nvGraphicFramePr>
        <p:xfrm>
          <a:off x="755576" y="1941069"/>
          <a:ext cx="7470799" cy="4727530"/>
        </p:xfrm>
        <a:graphic>
          <a:graphicData uri="http://schemas.openxmlformats.org/drawingml/2006/table">
            <a:tbl>
              <a:tblPr/>
              <a:tblGrid>
                <a:gridCol w="2683915"/>
                <a:gridCol w="4786884"/>
              </a:tblGrid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ZŠ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okres Kladno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Komenského 305,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40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CZ.1.07/1.4.00/21.3655, Moderní škola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66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materiálu v sadě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+mn-ea"/>
                          <a:cs typeface="Arial" charset="0"/>
                        </a:rPr>
                        <a:t>  VY_32_INOVACE_07_01_10</a:t>
                      </a:r>
                      <a:endParaRPr kumimoji="0" lang="cs-CZ" sz="1400" b="0" i="0" u="none" strike="noStrike" kern="1200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+mn-ea"/>
                        <a:cs typeface="Arial" charset="0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Německý jazyk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69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(název prezentace)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Deutsch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mit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Max 2 - 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Lektion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0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Marie Provazníková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778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Materiál je určen k interaktivní výuce. Žáci si nejprve procvičí slovíčka, naučí se vazbu „es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gibt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“, kterou zároveň pomocí cvičení procvičí. Dále pak uspořádají správně dopis. Při kliknutí na tlačítka se žáci dostanou do online prostředí, kde mají zpětnou vazbu – procvičení probraného učiva. Interaktivní cvičení spočívá v označení správné varianty. Pokud žák odpoví správně, rámeček se zvětší, pokud chybně, odpovědi se přesunou do koše a panáček odejde. V závěru si za dobře odvedenou práci zazpívají písničku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.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Součástí prezentace je pracovní list.</a:t>
                      </a: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12725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1297155" y="260648"/>
            <a:ext cx="6781800" cy="1168152"/>
          </a:xfrm>
        </p:spPr>
        <p:txBody>
          <a:bodyPr/>
          <a:lstStyle/>
          <a:p>
            <a:r>
              <a:rPr lang="cs-CZ" dirty="0" err="1" smtClean="0"/>
              <a:t>Verbinde</a:t>
            </a:r>
            <a:r>
              <a:rPr lang="cs-CZ" dirty="0" smtClean="0"/>
              <a:t>!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>
          <a:xfrm>
            <a:off x="933118" y="2069635"/>
            <a:ext cx="3657600" cy="3767328"/>
          </a:xfrm>
          <a:noFill/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3200" b="1" dirty="0" smtClean="0"/>
              <a:t> </a:t>
            </a:r>
            <a:r>
              <a:rPr lang="cs-CZ" sz="3200" b="1" dirty="0" err="1" smtClean="0"/>
              <a:t>das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Dorf</a:t>
            </a:r>
            <a:endParaRPr lang="cs-CZ" sz="3200" b="1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3200" b="1" dirty="0" smtClean="0"/>
              <a:t> </a:t>
            </a:r>
            <a:r>
              <a:rPr lang="cs-CZ" sz="3200" b="1" dirty="0" err="1" smtClean="0"/>
              <a:t>bezahlen</a:t>
            </a:r>
            <a:endParaRPr lang="cs-CZ" sz="3200" b="1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3200" b="1" dirty="0" smtClean="0"/>
              <a:t> es </a:t>
            </a:r>
            <a:r>
              <a:rPr lang="cs-CZ" sz="3200" b="1" dirty="0" err="1" smtClean="0"/>
              <a:t>gibt</a:t>
            </a:r>
            <a:endParaRPr lang="cs-CZ" sz="3200" b="1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3200" b="1" dirty="0" smtClean="0"/>
              <a:t> </a:t>
            </a:r>
            <a:r>
              <a:rPr lang="cs-CZ" sz="3200" b="1" dirty="0" err="1" smtClean="0"/>
              <a:t>die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Burg</a:t>
            </a:r>
            <a:endParaRPr lang="cs-CZ" sz="3200" b="1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3200" b="1" dirty="0" smtClean="0"/>
              <a:t> </a:t>
            </a:r>
            <a:r>
              <a:rPr lang="cs-CZ" sz="3200" b="1" dirty="0" err="1" smtClean="0"/>
              <a:t>die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Zahl</a:t>
            </a:r>
            <a:endParaRPr lang="cs-CZ" sz="3200" b="1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3200" b="1" dirty="0" smtClean="0"/>
              <a:t> </a:t>
            </a:r>
            <a:r>
              <a:rPr lang="cs-CZ" sz="3200" b="1" dirty="0" err="1" smtClean="0"/>
              <a:t>im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Iternet</a:t>
            </a:r>
            <a:endParaRPr lang="cs-CZ" sz="3200" b="1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3200" b="1" dirty="0" smtClean="0"/>
              <a:t> </a:t>
            </a:r>
            <a:r>
              <a:rPr lang="cs-CZ" sz="3200" b="1" dirty="0" err="1" smtClean="0"/>
              <a:t>zeigen</a:t>
            </a:r>
            <a:endParaRPr lang="cs-CZ" sz="3200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>
          <a:xfrm>
            <a:off x="4644008" y="2132856"/>
            <a:ext cx="3657600" cy="419937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200" dirty="0" smtClean="0"/>
              <a:t> na internetu</a:t>
            </a:r>
          </a:p>
          <a:p>
            <a:pPr>
              <a:buFont typeface="Wingdings" pitchFamily="2" charset="2"/>
              <a:buChar char="q"/>
            </a:pPr>
            <a:r>
              <a:rPr lang="cs-CZ" sz="3200" dirty="0" smtClean="0"/>
              <a:t> hrad</a:t>
            </a:r>
          </a:p>
          <a:p>
            <a:pPr>
              <a:buFont typeface="Wingdings" pitchFamily="2" charset="2"/>
              <a:buChar char="q"/>
            </a:pPr>
            <a:r>
              <a:rPr lang="cs-CZ" sz="3200" dirty="0" smtClean="0"/>
              <a:t> je, existuje</a:t>
            </a:r>
          </a:p>
          <a:p>
            <a:pPr>
              <a:buFont typeface="Wingdings" pitchFamily="2" charset="2"/>
              <a:buChar char="q"/>
            </a:pPr>
            <a:r>
              <a:rPr lang="cs-CZ" sz="3200" dirty="0" smtClean="0"/>
              <a:t> číslo</a:t>
            </a:r>
          </a:p>
          <a:p>
            <a:pPr>
              <a:buFont typeface="Wingdings" pitchFamily="2" charset="2"/>
              <a:buChar char="q"/>
            </a:pPr>
            <a:r>
              <a:rPr lang="cs-CZ" sz="3200" dirty="0" smtClean="0"/>
              <a:t> ukázat</a:t>
            </a:r>
          </a:p>
          <a:p>
            <a:pPr>
              <a:buFont typeface="Wingdings" pitchFamily="2" charset="2"/>
              <a:buChar char="q"/>
            </a:pPr>
            <a:r>
              <a:rPr lang="cs-CZ" sz="3200" dirty="0" smtClean="0"/>
              <a:t> vesnice</a:t>
            </a:r>
          </a:p>
          <a:p>
            <a:pPr>
              <a:buFont typeface="Wingdings" pitchFamily="2" charset="2"/>
              <a:buChar char="q"/>
            </a:pPr>
            <a:r>
              <a:rPr lang="cs-CZ" sz="3200" dirty="0" smtClean="0"/>
              <a:t> zaplatit</a:t>
            </a:r>
          </a:p>
          <a:p>
            <a:endParaRPr lang="cs-CZ" dirty="0" smtClean="0"/>
          </a:p>
        </p:txBody>
      </p:sp>
      <p:pic>
        <p:nvPicPr>
          <p:cNvPr id="1026" name="Picture 2" descr="C:\Users\Maruška\AppData\Local\Microsoft\Windows\Temporary Internet Files\Content.IE5\50FB5H8Z\MC900437050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4941168"/>
            <a:ext cx="576000" cy="57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aruška\AppData\Local\Microsoft\Windows\Temporary Internet Files\Content.IE5\NSLWGLOG\MC900437051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8055" y="5535450"/>
            <a:ext cx="576000" cy="57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Maruška\AppData\Local\Microsoft\Windows\Temporary Internet Files\Content.IE5\NSLWGLOG\MC900437052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168089"/>
            <a:ext cx="576000" cy="57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Maruška\AppData\Local\Microsoft\Windows\Temporary Internet Files\Content.IE5\2KO4ITBM\MC900437053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6050" y="2587927"/>
            <a:ext cx="576000" cy="57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Maruška\AppData\Local\Microsoft\Windows\Temporary Internet Files\Content.IE5\2KO4ITBM\MC900437054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8142" y="3665299"/>
            <a:ext cx="576000" cy="57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Maruška\AppData\Local\Microsoft\Windows\Temporary Internet Files\Content.IE5\2KO4ITBM\MC900437055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8140" y="2021515"/>
            <a:ext cx="576000" cy="57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Maruška\AppData\Local\Microsoft\Windows\Temporary Internet Files\Content.IE5\NSLWGLOG\MC900437056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8451" y="4264181"/>
            <a:ext cx="576000" cy="57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12395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331640" y="404664"/>
            <a:ext cx="6781800" cy="1600200"/>
          </a:xfrm>
        </p:spPr>
        <p:txBody>
          <a:bodyPr/>
          <a:lstStyle/>
          <a:p>
            <a:r>
              <a:rPr lang="cs-CZ" dirty="0" smtClean="0"/>
              <a:t>Es </a:t>
            </a:r>
            <a:r>
              <a:rPr lang="cs-CZ" dirty="0" err="1" smtClean="0"/>
              <a:t>gibt</a:t>
            </a:r>
            <a:r>
              <a:rPr lang="cs-CZ" dirty="0" smtClean="0"/>
              <a:t> ….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755576" y="2060848"/>
            <a:ext cx="7543800" cy="388620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Po vazbě „es </a:t>
            </a:r>
            <a:r>
              <a:rPr lang="cs-CZ" sz="3600" dirty="0" err="1" smtClean="0"/>
              <a:t>gibt</a:t>
            </a:r>
            <a:r>
              <a:rPr lang="cs-CZ" sz="3600" dirty="0" smtClean="0"/>
              <a:t>“ následuje 4. pád</a:t>
            </a:r>
          </a:p>
          <a:p>
            <a:pPr>
              <a:buFont typeface="Times New Roman" pitchFamily="18" charset="0"/>
              <a:buChar char="→"/>
            </a:pPr>
            <a:r>
              <a:rPr lang="cs-CZ" sz="3600" dirty="0" smtClean="0"/>
              <a:t> </a:t>
            </a:r>
            <a:r>
              <a:rPr lang="cs-CZ" sz="3600" b="1" dirty="0" smtClean="0"/>
              <a:t>Es </a:t>
            </a:r>
            <a:r>
              <a:rPr lang="cs-CZ" sz="3600" b="1" dirty="0" err="1" smtClean="0"/>
              <a:t>gibt</a:t>
            </a:r>
            <a:r>
              <a:rPr lang="cs-CZ" sz="3600" b="1" dirty="0" smtClean="0"/>
              <a:t> dort </a:t>
            </a:r>
            <a:r>
              <a:rPr lang="cs-CZ" sz="3600" b="1" dirty="0" err="1" smtClean="0">
                <a:solidFill>
                  <a:srgbClr val="0070C0"/>
                </a:solidFill>
              </a:rPr>
              <a:t>einen</a:t>
            </a:r>
            <a:r>
              <a:rPr lang="cs-CZ" sz="3600" b="1" dirty="0" smtClean="0">
                <a:solidFill>
                  <a:srgbClr val="0070C0"/>
                </a:solidFill>
              </a:rPr>
              <a:t> </a:t>
            </a:r>
            <a:r>
              <a:rPr lang="cs-CZ" sz="3600" b="1" dirty="0" err="1" smtClean="0">
                <a:solidFill>
                  <a:srgbClr val="0070C0"/>
                </a:solidFill>
              </a:rPr>
              <a:t>See</a:t>
            </a:r>
            <a:r>
              <a:rPr lang="cs-CZ" sz="3600" b="1" dirty="0" smtClean="0"/>
              <a:t>.</a:t>
            </a:r>
          </a:p>
          <a:p>
            <a:pPr>
              <a:buFont typeface="Times New Roman" pitchFamily="18" charset="0"/>
              <a:buChar char="→"/>
            </a:pPr>
            <a:r>
              <a:rPr lang="cs-CZ" sz="3600" b="1" dirty="0" smtClean="0"/>
              <a:t> Es </a:t>
            </a:r>
            <a:r>
              <a:rPr lang="cs-CZ" sz="3600" b="1" dirty="0" err="1" smtClean="0"/>
              <a:t>gibt</a:t>
            </a:r>
            <a:r>
              <a:rPr lang="cs-CZ" sz="3600" b="1" dirty="0" smtClean="0"/>
              <a:t> dort </a:t>
            </a:r>
            <a:r>
              <a:rPr lang="cs-CZ" sz="3600" b="1" dirty="0" err="1" smtClean="0">
                <a:solidFill>
                  <a:srgbClr val="FF0000"/>
                </a:solidFill>
              </a:rPr>
              <a:t>eine</a:t>
            </a:r>
            <a:r>
              <a:rPr lang="cs-CZ" sz="3600" b="1" dirty="0" smtClean="0">
                <a:solidFill>
                  <a:srgbClr val="FF0000"/>
                </a:solidFill>
              </a:rPr>
              <a:t> </a:t>
            </a:r>
            <a:r>
              <a:rPr lang="cs-CZ" sz="3600" b="1" dirty="0" err="1" smtClean="0">
                <a:solidFill>
                  <a:srgbClr val="FF0000"/>
                </a:solidFill>
              </a:rPr>
              <a:t>Burg</a:t>
            </a:r>
            <a:r>
              <a:rPr lang="cs-CZ" sz="3600" b="1" dirty="0" smtClean="0">
                <a:solidFill>
                  <a:srgbClr val="FF0000"/>
                </a:solidFill>
              </a:rPr>
              <a:t>.</a:t>
            </a:r>
          </a:p>
          <a:p>
            <a:pPr>
              <a:buFont typeface="Times New Roman" pitchFamily="18" charset="0"/>
              <a:buChar char="→"/>
            </a:pPr>
            <a:r>
              <a:rPr lang="cs-CZ" sz="3600" b="1" dirty="0" smtClean="0"/>
              <a:t> Es </a:t>
            </a:r>
            <a:r>
              <a:rPr lang="cs-CZ" sz="3600" b="1" dirty="0" err="1" smtClean="0"/>
              <a:t>gibt</a:t>
            </a:r>
            <a:r>
              <a:rPr lang="cs-CZ" sz="3600" b="1" dirty="0" smtClean="0"/>
              <a:t> dort </a:t>
            </a:r>
            <a:r>
              <a:rPr lang="cs-CZ" sz="3600" b="1" dirty="0" err="1" smtClean="0">
                <a:solidFill>
                  <a:srgbClr val="00B050"/>
                </a:solidFill>
              </a:rPr>
              <a:t>ein</a:t>
            </a:r>
            <a:r>
              <a:rPr lang="cs-CZ" sz="3600" b="1" dirty="0" smtClean="0">
                <a:solidFill>
                  <a:srgbClr val="00B050"/>
                </a:solidFill>
              </a:rPr>
              <a:t> </a:t>
            </a:r>
            <a:r>
              <a:rPr lang="cs-CZ" sz="3600" b="1" dirty="0" err="1" smtClean="0">
                <a:solidFill>
                  <a:srgbClr val="00B050"/>
                </a:solidFill>
              </a:rPr>
              <a:t>Schloß</a:t>
            </a:r>
            <a:r>
              <a:rPr lang="cs-CZ" sz="3600" b="1" dirty="0" smtClean="0">
                <a:solidFill>
                  <a:srgbClr val="00B050"/>
                </a:solidFill>
              </a:rPr>
              <a:t>.</a:t>
            </a:r>
          </a:p>
          <a:p>
            <a:pPr>
              <a:buFont typeface="Times New Roman" pitchFamily="18" charset="0"/>
              <a:buChar char="→"/>
            </a:pPr>
            <a:r>
              <a:rPr lang="cs-CZ" sz="3600" b="1" dirty="0" smtClean="0"/>
              <a:t> Es </a:t>
            </a:r>
            <a:r>
              <a:rPr lang="cs-CZ" sz="3600" b="1" dirty="0" err="1" smtClean="0"/>
              <a:t>gibt</a:t>
            </a:r>
            <a:r>
              <a:rPr lang="cs-CZ" sz="3600" b="1" dirty="0" smtClean="0"/>
              <a:t> dort </a:t>
            </a:r>
            <a:r>
              <a:rPr lang="cs-CZ" sz="3600" b="1" dirty="0" err="1" smtClean="0"/>
              <a:t>viele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Touristen</a:t>
            </a:r>
            <a:r>
              <a:rPr lang="cs-CZ" sz="3600" b="1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625592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062" y="260648"/>
            <a:ext cx="6781800" cy="1600200"/>
          </a:xfrm>
        </p:spPr>
        <p:txBody>
          <a:bodyPr/>
          <a:lstStyle/>
          <a:p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gibt</a:t>
            </a:r>
            <a:r>
              <a:rPr lang="cs-CZ" dirty="0" smtClean="0"/>
              <a:t> es dort?</a:t>
            </a:r>
            <a:endParaRPr lang="cs-CZ" dirty="0"/>
          </a:p>
        </p:txBody>
      </p:sp>
      <p:pic>
        <p:nvPicPr>
          <p:cNvPr id="2050" name="Picture 2" descr="C:\Users\Maruška\AppData\Local\Microsoft\Windows\Temporary Internet Files\Content.IE5\ZGF6VZ32\MC900335624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995" y="2399628"/>
            <a:ext cx="2220873" cy="1534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Maruška\AppData\Local\Microsoft\Windows\Temporary Internet Files\Content.IE5\NSLWGLOG\MC90041569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081778"/>
            <a:ext cx="2952328" cy="2170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Maruška\AppData\Local\Microsoft\Windows\Temporary Internet Files\Content.IE5\ZGF6VZ32\MC90021291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251866"/>
            <a:ext cx="1453896" cy="1801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Maruška\AppData\Local\Microsoft\Windows\Temporary Internet Files\Content.IE5\2KO4ITBM\MC90009014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9530" y="2416554"/>
            <a:ext cx="1881612" cy="2879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Maruška\AppData\Local\Microsoft\Windows\Temporary Internet Files\Content.IE5\2KO4ITBM\MC90041049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2461" y="4371773"/>
            <a:ext cx="2028634" cy="1830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Program Files\Microsoft Office\MEDIA\CAGCAT10\j0185604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6542" y="4371773"/>
            <a:ext cx="1541435" cy="1542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39259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0"/>
            <a:ext cx="6781800" cy="1600200"/>
          </a:xfrm>
        </p:spPr>
        <p:txBody>
          <a:bodyPr>
            <a:normAutofit fontScale="90000"/>
          </a:bodyPr>
          <a:lstStyle/>
          <a:p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/>
              <a:t>Brief</a:t>
            </a:r>
            <a:r>
              <a:rPr lang="cs-CZ" dirty="0" smtClean="0"/>
              <a:t> </a:t>
            </a:r>
            <a:r>
              <a:rPr lang="cs-CZ" dirty="0" err="1" smtClean="0"/>
              <a:t>aus</a:t>
            </a:r>
            <a:r>
              <a:rPr lang="cs-CZ" dirty="0" smtClean="0"/>
              <a:t> </a:t>
            </a:r>
            <a:r>
              <a:rPr lang="cs-CZ" dirty="0" err="1" smtClean="0"/>
              <a:t>Deutschland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00107" y="1985128"/>
            <a:ext cx="7543800" cy="3886200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94952" y="1556792"/>
            <a:ext cx="2651367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Lieber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Max!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076056" y="5085184"/>
            <a:ext cx="330090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Ich</a:t>
            </a:r>
            <a:r>
              <a:rPr lang="cs-CZ" sz="3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r>
              <a:rPr lang="cs-CZ" sz="36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heiße</a:t>
            </a:r>
            <a:r>
              <a:rPr lang="cs-CZ" sz="3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Doris.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61053" y="4438853"/>
            <a:ext cx="8909491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Ich</a:t>
            </a:r>
            <a:r>
              <a:rPr lang="cs-CZ" sz="3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bin </a:t>
            </a:r>
            <a:r>
              <a:rPr lang="cs-CZ" sz="36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zehn</a:t>
            </a:r>
            <a:r>
              <a:rPr lang="cs-CZ" sz="3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r>
              <a:rPr lang="cs-CZ" sz="36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Jahre</a:t>
            </a:r>
            <a:r>
              <a:rPr lang="cs-CZ" sz="3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alt </a:t>
            </a:r>
            <a:r>
              <a:rPr lang="cs-CZ" sz="36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und</a:t>
            </a:r>
            <a:r>
              <a:rPr lang="cs-CZ" sz="3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bin in </a:t>
            </a:r>
            <a:r>
              <a:rPr lang="cs-CZ" sz="36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Klasse</a:t>
            </a:r>
            <a:r>
              <a:rPr lang="cs-CZ" sz="3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r>
              <a:rPr lang="cs-CZ" sz="36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vier</a:t>
            </a:r>
            <a:r>
              <a:rPr lang="cs-CZ" sz="3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580112" y="1610806"/>
            <a:ext cx="327974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Mir </a:t>
            </a:r>
            <a:r>
              <a:rPr lang="cs-CZ" sz="36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geht</a:t>
            </a:r>
            <a:r>
              <a:rPr lang="cs-CZ" sz="3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es gut.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6252" y="5408349"/>
            <a:ext cx="5096268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Und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r>
              <a:rPr lang="cs-CZ" sz="3600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ich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r>
              <a:rPr lang="cs-CZ" sz="3600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habe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r>
              <a:rPr lang="cs-CZ" sz="3600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eine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r>
              <a:rPr lang="cs-CZ" sz="3600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Katze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067953" y="2321004"/>
            <a:ext cx="4681987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Ich</a:t>
            </a:r>
            <a:r>
              <a:rPr lang="cs-CZ" sz="3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r>
              <a:rPr lang="cs-CZ" sz="36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habe</a:t>
            </a:r>
            <a:r>
              <a:rPr lang="cs-CZ" sz="3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r>
              <a:rPr lang="cs-CZ" sz="36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einen</a:t>
            </a:r>
            <a:r>
              <a:rPr lang="cs-CZ" sz="3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r>
              <a:rPr lang="cs-CZ" sz="36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Bruder</a:t>
            </a:r>
            <a:r>
              <a:rPr lang="cs-CZ" sz="3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12133" y="3612262"/>
            <a:ext cx="3369512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Wie</a:t>
            </a:r>
            <a:r>
              <a:rPr lang="cs-CZ" sz="3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r>
              <a:rPr lang="cs-CZ" sz="36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geht</a:t>
            </a:r>
            <a:r>
              <a:rPr lang="cs-CZ" sz="3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es </a:t>
            </a:r>
            <a:r>
              <a:rPr lang="cs-CZ" sz="36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dir</a:t>
            </a:r>
            <a:r>
              <a:rPr lang="cs-CZ" sz="3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?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17610" y="2967335"/>
            <a:ext cx="8708795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Hast</a:t>
            </a:r>
            <a:r>
              <a:rPr lang="cs-CZ" sz="3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r>
              <a:rPr lang="cs-CZ" sz="36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du</a:t>
            </a:r>
            <a:r>
              <a:rPr lang="cs-CZ" sz="3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r>
              <a:rPr lang="cs-CZ" sz="36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einen</a:t>
            </a:r>
            <a:r>
              <a:rPr lang="cs-CZ" sz="3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r>
              <a:rPr lang="cs-CZ" sz="36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Bruder</a:t>
            </a:r>
            <a:r>
              <a:rPr lang="cs-CZ" sz="3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oder </a:t>
            </a:r>
            <a:r>
              <a:rPr lang="cs-CZ" sz="36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eine</a:t>
            </a:r>
            <a:r>
              <a:rPr lang="cs-CZ" sz="3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r>
              <a:rPr lang="cs-CZ" sz="36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Schwester</a:t>
            </a:r>
            <a:r>
              <a:rPr lang="cs-CZ" sz="3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?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63987" y="2203123"/>
            <a:ext cx="3617658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Schreib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r>
              <a:rPr lang="cs-CZ" sz="3600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mir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r>
              <a:rPr lang="cs-CZ" sz="3600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bald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715798" y="3935427"/>
            <a:ext cx="310854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Bis </a:t>
            </a:r>
            <a:r>
              <a:rPr lang="cs-CZ" sz="36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dann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Doris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07853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404664"/>
            <a:ext cx="6781800" cy="1600200"/>
          </a:xfrm>
        </p:spPr>
        <p:txBody>
          <a:bodyPr/>
          <a:lstStyle/>
          <a:p>
            <a:r>
              <a:rPr lang="cs-CZ" dirty="0" err="1" smtClean="0"/>
              <a:t>Hast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richtig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988840"/>
            <a:ext cx="7543800" cy="3886200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3200" dirty="0" err="1" smtClean="0"/>
              <a:t>Lieber</a:t>
            </a:r>
            <a:r>
              <a:rPr lang="cs-CZ" sz="3200" dirty="0" smtClean="0"/>
              <a:t> Max!</a:t>
            </a:r>
          </a:p>
          <a:p>
            <a:pPr marL="0" indent="0">
              <a:buNone/>
            </a:pPr>
            <a:r>
              <a:rPr lang="cs-CZ" sz="3200" dirty="0" err="1" smtClean="0"/>
              <a:t>Ich</a:t>
            </a:r>
            <a:r>
              <a:rPr lang="cs-CZ" sz="3200" dirty="0" smtClean="0"/>
              <a:t> </a:t>
            </a:r>
            <a:r>
              <a:rPr lang="cs-CZ" sz="3200" dirty="0" err="1" smtClean="0"/>
              <a:t>heiße</a:t>
            </a:r>
            <a:r>
              <a:rPr lang="cs-CZ" sz="3200" dirty="0" smtClean="0"/>
              <a:t> Doris. </a:t>
            </a:r>
            <a:r>
              <a:rPr lang="cs-CZ" sz="3200" dirty="0" err="1" smtClean="0"/>
              <a:t>Ich</a:t>
            </a:r>
            <a:r>
              <a:rPr lang="cs-CZ" sz="3200" dirty="0" smtClean="0"/>
              <a:t> bin </a:t>
            </a:r>
            <a:r>
              <a:rPr lang="cs-CZ" sz="3200" dirty="0" err="1" smtClean="0"/>
              <a:t>zehn</a:t>
            </a:r>
            <a:r>
              <a:rPr lang="cs-CZ" sz="3200" dirty="0" smtClean="0"/>
              <a:t> </a:t>
            </a:r>
            <a:r>
              <a:rPr lang="cs-CZ" sz="3200" dirty="0" err="1" smtClean="0"/>
              <a:t>Jahre</a:t>
            </a:r>
            <a:r>
              <a:rPr lang="cs-CZ" sz="3200" dirty="0" smtClean="0"/>
              <a:t> alt </a:t>
            </a:r>
            <a:r>
              <a:rPr lang="cs-CZ" sz="3200" dirty="0" err="1" smtClean="0"/>
              <a:t>und</a:t>
            </a:r>
            <a:r>
              <a:rPr lang="cs-CZ" sz="3200" dirty="0" smtClean="0"/>
              <a:t> bin in </a:t>
            </a:r>
            <a:r>
              <a:rPr lang="cs-CZ" sz="3200" dirty="0" err="1" smtClean="0"/>
              <a:t>Klasse</a:t>
            </a:r>
            <a:r>
              <a:rPr lang="cs-CZ" sz="3200" dirty="0" smtClean="0"/>
              <a:t> </a:t>
            </a:r>
            <a:r>
              <a:rPr lang="cs-CZ" sz="3200" dirty="0" err="1" smtClean="0"/>
              <a:t>vier</a:t>
            </a:r>
            <a:r>
              <a:rPr lang="cs-CZ" sz="3200" dirty="0" smtClean="0"/>
              <a:t>. </a:t>
            </a:r>
            <a:r>
              <a:rPr lang="cs-CZ" sz="3200" dirty="0" err="1" smtClean="0"/>
              <a:t>Wie</a:t>
            </a:r>
            <a:r>
              <a:rPr lang="cs-CZ" sz="3200" dirty="0" smtClean="0"/>
              <a:t> </a:t>
            </a:r>
            <a:r>
              <a:rPr lang="cs-CZ" sz="3200" dirty="0" err="1" smtClean="0"/>
              <a:t>geht</a:t>
            </a:r>
            <a:r>
              <a:rPr lang="cs-CZ" sz="3200" dirty="0" smtClean="0"/>
              <a:t> es </a:t>
            </a:r>
            <a:r>
              <a:rPr lang="cs-CZ" sz="3200" dirty="0" err="1" smtClean="0"/>
              <a:t>dir</a:t>
            </a:r>
            <a:r>
              <a:rPr lang="cs-CZ" sz="3200" dirty="0" smtClean="0"/>
              <a:t>? Mir </a:t>
            </a:r>
            <a:r>
              <a:rPr lang="cs-CZ" sz="3200" dirty="0" err="1" smtClean="0"/>
              <a:t>geht</a:t>
            </a:r>
            <a:r>
              <a:rPr lang="cs-CZ" sz="3200" dirty="0" smtClean="0"/>
              <a:t> es gut. </a:t>
            </a:r>
            <a:r>
              <a:rPr lang="cs-CZ" sz="3200" dirty="0" err="1" smtClean="0"/>
              <a:t>Hast</a:t>
            </a:r>
            <a:r>
              <a:rPr lang="cs-CZ" sz="3200" dirty="0" smtClean="0"/>
              <a:t> </a:t>
            </a:r>
            <a:r>
              <a:rPr lang="cs-CZ" sz="3200" dirty="0" err="1" smtClean="0"/>
              <a:t>du</a:t>
            </a:r>
            <a:r>
              <a:rPr lang="cs-CZ" sz="3200" dirty="0" smtClean="0"/>
              <a:t> </a:t>
            </a:r>
            <a:r>
              <a:rPr lang="cs-CZ" sz="3200" dirty="0" err="1" smtClean="0"/>
              <a:t>einen</a:t>
            </a:r>
            <a:r>
              <a:rPr lang="cs-CZ" sz="3200" dirty="0" smtClean="0"/>
              <a:t> </a:t>
            </a:r>
            <a:r>
              <a:rPr lang="cs-CZ" sz="3200" dirty="0" err="1" smtClean="0"/>
              <a:t>Bruder</a:t>
            </a:r>
            <a:r>
              <a:rPr lang="cs-CZ" sz="3200" dirty="0" smtClean="0"/>
              <a:t> oder </a:t>
            </a:r>
            <a:r>
              <a:rPr lang="cs-CZ" sz="3200" dirty="0" err="1" smtClean="0"/>
              <a:t>eine</a:t>
            </a:r>
            <a:r>
              <a:rPr lang="cs-CZ" sz="3200" dirty="0" smtClean="0"/>
              <a:t> </a:t>
            </a:r>
            <a:r>
              <a:rPr lang="cs-CZ" sz="3200" dirty="0" err="1" smtClean="0"/>
              <a:t>Schwester</a:t>
            </a:r>
            <a:r>
              <a:rPr lang="cs-CZ" sz="3200" dirty="0" smtClean="0"/>
              <a:t>? </a:t>
            </a:r>
            <a:r>
              <a:rPr lang="cs-CZ" sz="3200" dirty="0" err="1" smtClean="0"/>
              <a:t>Ich</a:t>
            </a:r>
            <a:r>
              <a:rPr lang="cs-CZ" sz="3200" dirty="0" smtClean="0"/>
              <a:t> </a:t>
            </a:r>
            <a:r>
              <a:rPr lang="cs-CZ" sz="3200" dirty="0" err="1" smtClean="0"/>
              <a:t>habe</a:t>
            </a:r>
            <a:r>
              <a:rPr lang="cs-CZ" sz="3200" dirty="0" smtClean="0"/>
              <a:t> </a:t>
            </a:r>
            <a:r>
              <a:rPr lang="cs-CZ" sz="3200" dirty="0" err="1" smtClean="0"/>
              <a:t>einen</a:t>
            </a:r>
            <a:r>
              <a:rPr lang="cs-CZ" sz="3200" dirty="0" smtClean="0"/>
              <a:t> </a:t>
            </a:r>
            <a:r>
              <a:rPr lang="cs-CZ" sz="3200" dirty="0" err="1" smtClean="0"/>
              <a:t>Bruder</a:t>
            </a:r>
            <a:r>
              <a:rPr lang="cs-CZ" sz="3200" dirty="0" smtClean="0"/>
              <a:t>. </a:t>
            </a:r>
            <a:r>
              <a:rPr lang="cs-CZ" sz="3200" dirty="0" err="1" smtClean="0"/>
              <a:t>Und</a:t>
            </a:r>
            <a:r>
              <a:rPr lang="cs-CZ" sz="3200" dirty="0" smtClean="0"/>
              <a:t> </a:t>
            </a:r>
            <a:r>
              <a:rPr lang="cs-CZ" sz="3200" dirty="0" err="1" smtClean="0"/>
              <a:t>ich</a:t>
            </a:r>
            <a:r>
              <a:rPr lang="cs-CZ" sz="3200" dirty="0" smtClean="0"/>
              <a:t> </a:t>
            </a:r>
            <a:r>
              <a:rPr lang="cs-CZ" sz="3200" dirty="0" err="1" smtClean="0"/>
              <a:t>habe</a:t>
            </a:r>
            <a:r>
              <a:rPr lang="cs-CZ" sz="3200" dirty="0" smtClean="0"/>
              <a:t> </a:t>
            </a:r>
            <a:r>
              <a:rPr lang="cs-CZ" sz="3200" dirty="0" err="1" smtClean="0"/>
              <a:t>eine</a:t>
            </a:r>
            <a:r>
              <a:rPr lang="cs-CZ" sz="3200" dirty="0" smtClean="0"/>
              <a:t> </a:t>
            </a:r>
            <a:r>
              <a:rPr lang="cs-CZ" sz="3200" dirty="0" err="1" smtClean="0"/>
              <a:t>Katze</a:t>
            </a:r>
            <a:r>
              <a:rPr lang="cs-CZ" sz="3200" dirty="0" smtClean="0"/>
              <a:t>.</a:t>
            </a:r>
          </a:p>
          <a:p>
            <a:pPr marL="0" indent="0">
              <a:buNone/>
            </a:pPr>
            <a:r>
              <a:rPr lang="cs-CZ" sz="3200" dirty="0" err="1" smtClean="0"/>
              <a:t>Schreib</a:t>
            </a:r>
            <a:r>
              <a:rPr lang="cs-CZ" sz="3200" dirty="0" smtClean="0"/>
              <a:t> </a:t>
            </a:r>
            <a:r>
              <a:rPr lang="cs-CZ" sz="3200" dirty="0" err="1" smtClean="0"/>
              <a:t>mir</a:t>
            </a:r>
            <a:r>
              <a:rPr lang="cs-CZ" sz="3200" dirty="0" smtClean="0"/>
              <a:t> </a:t>
            </a:r>
            <a:r>
              <a:rPr lang="cs-CZ" sz="3200" dirty="0" err="1" smtClean="0"/>
              <a:t>bald</a:t>
            </a:r>
            <a:r>
              <a:rPr lang="cs-CZ" sz="3200" dirty="0" smtClean="0"/>
              <a:t>.</a:t>
            </a:r>
          </a:p>
          <a:p>
            <a:pPr marL="0" indent="0">
              <a:buNone/>
            </a:pPr>
            <a:r>
              <a:rPr lang="cs-CZ" sz="3200" dirty="0" smtClean="0"/>
              <a:t>Bis </a:t>
            </a:r>
            <a:r>
              <a:rPr lang="cs-CZ" sz="3200" dirty="0" err="1" smtClean="0"/>
              <a:t>dann</a:t>
            </a:r>
            <a:r>
              <a:rPr lang="cs-CZ" sz="3200" dirty="0" smtClean="0"/>
              <a:t> Doris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028212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476672"/>
            <a:ext cx="6781800" cy="1600200"/>
          </a:xfrm>
        </p:spPr>
        <p:txBody>
          <a:bodyPr/>
          <a:lstStyle/>
          <a:p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heißt</a:t>
            </a:r>
            <a:r>
              <a:rPr lang="cs-CZ" dirty="0"/>
              <a:t> </a:t>
            </a:r>
            <a:r>
              <a:rPr lang="cs-CZ" dirty="0" smtClean="0"/>
              <a:t>...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2276872"/>
            <a:ext cx="7543800" cy="38862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Mach </a:t>
            </a:r>
            <a:r>
              <a:rPr lang="cs-CZ" sz="2800" dirty="0" err="1" smtClean="0"/>
              <a:t>jetzt</a:t>
            </a:r>
            <a:r>
              <a:rPr lang="cs-CZ" sz="2800" dirty="0" smtClean="0"/>
              <a:t> ONLINE </a:t>
            </a:r>
            <a:r>
              <a:rPr lang="cs-CZ" sz="2800" dirty="0" err="1" smtClean="0"/>
              <a:t>Übung</a:t>
            </a:r>
            <a:endParaRPr lang="cs-CZ" sz="2800" dirty="0"/>
          </a:p>
        </p:txBody>
      </p:sp>
      <p:pic>
        <p:nvPicPr>
          <p:cNvPr id="3074" name="Picture 2" descr="C:\Users\Maruška\AppData\Local\Microsoft\Windows\Temporary Internet Files\Content.IE5\50FB5H8Z\MC9002959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309874"/>
            <a:ext cx="2201501" cy="1830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kosené hrany 3">
            <a:hlinkClick r:id="rId3"/>
          </p:cNvPr>
          <p:cNvSpPr/>
          <p:nvPr/>
        </p:nvSpPr>
        <p:spPr>
          <a:xfrm>
            <a:off x="3419872" y="4941168"/>
            <a:ext cx="1008112" cy="936104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9629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548680"/>
            <a:ext cx="6781800" cy="1600200"/>
          </a:xfrm>
        </p:spPr>
        <p:txBody>
          <a:bodyPr/>
          <a:lstStyle/>
          <a:p>
            <a:r>
              <a:rPr lang="cs-CZ" dirty="0" smtClean="0"/>
              <a:t>___ Internet </a:t>
            </a:r>
            <a:r>
              <a:rPr lang="cs-CZ" dirty="0" err="1" smtClean="0"/>
              <a:t>surfen</a:t>
            </a:r>
            <a:endParaRPr lang="cs-CZ" dirty="0"/>
          </a:p>
        </p:txBody>
      </p:sp>
      <p:sp>
        <p:nvSpPr>
          <p:cNvPr id="4" name="Vývojový diagram: více dokumentů 3"/>
          <p:cNvSpPr/>
          <p:nvPr/>
        </p:nvSpPr>
        <p:spPr>
          <a:xfrm>
            <a:off x="827584" y="2541391"/>
            <a:ext cx="1296144" cy="1152128"/>
          </a:xfrm>
          <a:prstGeom prst="flowChartMultidocumen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in</a:t>
            </a:r>
            <a:endParaRPr lang="cs-CZ" sz="3600" b="1" dirty="0"/>
          </a:p>
        </p:txBody>
      </p:sp>
      <p:sp>
        <p:nvSpPr>
          <p:cNvPr id="7" name="Vývojový diagram: více dokumentů 6"/>
          <p:cNvSpPr/>
          <p:nvPr/>
        </p:nvSpPr>
        <p:spPr>
          <a:xfrm>
            <a:off x="2915816" y="2541391"/>
            <a:ext cx="1296144" cy="1152128"/>
          </a:xfrm>
          <a:prstGeom prst="flowChartMultidocumen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im</a:t>
            </a:r>
            <a:endParaRPr lang="cs-CZ" sz="3600" b="1" dirty="0"/>
          </a:p>
        </p:txBody>
      </p:sp>
      <p:sp>
        <p:nvSpPr>
          <p:cNvPr id="8" name="Vývojový diagram: více dokumentů 7"/>
          <p:cNvSpPr/>
          <p:nvPr/>
        </p:nvSpPr>
        <p:spPr>
          <a:xfrm>
            <a:off x="4932040" y="2541391"/>
            <a:ext cx="1728192" cy="1152128"/>
          </a:xfrm>
          <a:prstGeom prst="flowChartMultidocumen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in der</a:t>
            </a:r>
            <a:endParaRPr lang="cs-CZ" sz="3600" b="1" dirty="0"/>
          </a:p>
        </p:txBody>
      </p:sp>
      <p:sp>
        <p:nvSpPr>
          <p:cNvPr id="9" name="Vývojový diagram: více dokumentů 8"/>
          <p:cNvSpPr/>
          <p:nvPr/>
        </p:nvSpPr>
        <p:spPr>
          <a:xfrm>
            <a:off x="7126736" y="2541391"/>
            <a:ext cx="1621728" cy="1152128"/>
          </a:xfrm>
          <a:prstGeom prst="flowChartMultidocumen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nach</a:t>
            </a:r>
            <a:endParaRPr lang="cs-CZ" sz="3600" b="1" dirty="0"/>
          </a:p>
        </p:txBody>
      </p:sp>
      <p:pic>
        <p:nvPicPr>
          <p:cNvPr id="1026" name="Picture 2" descr="C:\Users\Maruška\AppData\Local\Microsoft\Windows\Temporary Internet Files\Content.IE5\U7KHF0UT\MC900241635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606" y="4293096"/>
            <a:ext cx="1935826" cy="1836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870091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9.44444E-6 1.85185E-6 C 0.03317 0.01157 -0.00225 0.00023 0.07761 0.00671 C 0.08178 0.00694 0.08594 0.00949 0.09011 0.00995 C 0.11251 0.01181 0.13507 0.01227 0.15747 0.01343 C 0.18334 0.01644 0.20643 0.02384 0.23247 0.02662 C 0.28247 0.02546 0.33247 0.02546 0.38247 0.02338 C 0.38942 0.02315 0.39567 0.01574 0.40261 0.01343 C 0.41337 0.00972 0.44254 0.00764 0.45001 0.00671 C 0.46181 0.00278 0.47327 -0.00278 0.48507 -0.00671 C 0.50626 -0.01366 0.52848 -0.01528 0.55001 -0.01991 C 0.58004 -0.01875 0.61007 -0.01875 0.64011 -0.01667 C 0.64983 -0.01597 0.66025 -0.00694 0.66997 -0.00671 C 0.69757 -0.00579 0.72501 -0.00671 0.75261 -0.00671 " pathEditMode="relative" ptsTypes="ffffffffffffA">
                                      <p:cBhvr>
                                        <p:cTn id="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8.96695E-6 C -0.00156 -0.00831 -0.00104 -0.01779 -0.00469 -0.02495 C -0.00642 -0.02842 -0.01094 -0.0268 -0.01406 -0.02796 C -0.02899 -0.03351 -0.04253 -0.03512 -0.05816 -0.0372 C -0.06007 -0.0379 -0.07396 -0.04252 -0.07448 -0.04344 C -0.08385 -0.06078 -0.07569 -0.058 -0.08142 -0.07141 C -0.08472 -0.07903 -0.08941 -0.0855 -0.09305 -0.0929 C -0.09635 -0.11 -0.09496 -0.10376 -0.1 -0.12387 C -0.10069 -0.12687 -0.10243 -0.13311 -0.10243 -0.13311 C -0.10156 -0.15276 -0.10173 -0.17263 -0.1 -0.19204 C -0.09861 -0.20684 -0.09496 -0.20591 -0.0908 -0.21677 C -0.08542 -0.23064 -0.08281 -0.24289 -0.07448 -0.25398 C -0.07292 -0.26115 -0.07239 -0.269 -0.06979 -0.27571 C -0.0684 -0.27963 -0.06493 -0.28171 -0.06285 -0.28495 C -0.04097 -0.31869 -0.07743 -0.26854 -0.04184 -0.31592 C -0.03767 -0.32146 -0.03507 -0.32932 -0.03038 -0.33441 C -0.02847 -0.33649 -0.02552 -0.33626 -0.02326 -0.33764 C -0.01215 -0.34504 -0.00295 -0.34966 0.0092 -0.35313 C 0.01632 -0.35058 0.02014 -0.35082 0.02552 -0.34365 C 0.03455 -0.33163 0.02517 -0.33626 0.03715 -0.32817 C 0.04705 -0.32146 0.05903 -0.32054 0.06962 -0.31592 C 0.06806 -0.29697 0.06632 -0.28125 0.06267 -0.26323 C 0.06146 -0.25699 0.05816 -0.24474 0.05816 -0.24474 C 0.05208 -0.17564 0.04722 -0.10284 0.05816 -0.0342 C 0.05886 -0.02958 0.06146 -0.02611 0.06267 -0.02172 C 0.06441 -0.01571 0.06649 -0.0097 0.06736 -0.00323 C 0.06892 0.00809 0.07049 0.01942 0.07205 0.03074 C 0.07118 0.09984 0.0717 0.16918 0.06962 0.23828 C 0.06927 0.24914 0.06476 0.25885 0.06267 0.26924 C 0.06146 0.27548 0.05816 0.28773 0.05816 0.28773 C 0.05573 0.37671 0.075 0.36099 0.05104 0.37763 " pathEditMode="relative" ptsTypes="ffffffffffffffffffffffffffffffA"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0"/>
                                            </p:cond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4.57592E-6 C -0.01875 -0.0245 -0.04114 -0.04853 -0.06753 -0.0557 C -0.19844 -0.09129 -0.46059 -0.16108 -0.46059 -0.16108 L -0.39305 0.32817 " pathEditMode="relative" ptsTypes="ffAA">
                                      <p:cBhvr>
                                        <p:cTn id="2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0"/>
                                            </p:cond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5 0.09406 C 0.00937 0.12503 -0.03559 0.13012 -0.06112 0.13428 C -0.1441 0.17149 -0.07014 0.14052 -0.29358 0.14352 C -0.32691 0.15508 -0.35973 0.16132 -0.39358 0.16825 C -0.41667 0.1731 -0.43993 0.18189 -0.46337 0.18373 C -0.51303 0.18766 -0.61233 0.19321 -0.61233 0.19321 C -0.62761 0.19645 -0.6441 0.19205 -0.65868 0.19922 C -0.66181 0.20084 -0.65434 0.20592 -0.65174 0.20869 C -0.64966 0.211 -0.64688 0.21239 -0.6448 0.2147 C -0.64011 0.21979 -0.63542 0.22487 -0.63091 0.23019 C -0.62587 0.23596 -0.61684 0.24891 -0.61684 0.24891 C -0.61789 0.26971 -0.61459 0.29235 -0.62153 0.31084 C -0.62396 0.31755 -0.63091 0.32933 -0.63091 0.32933 C -0.63507 0.34643 -0.63542 0.35706 -0.63542 0.37578 L -0.64254 0.3603 L -0.63091 0.34181 " pathEditMode="relative" ptsTypes="fffffffffffffAAA"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5"/>
                                            </p:cond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8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620688"/>
            <a:ext cx="6781800" cy="1600200"/>
          </a:xfrm>
        </p:spPr>
        <p:txBody>
          <a:bodyPr/>
          <a:lstStyle/>
          <a:p>
            <a:r>
              <a:rPr lang="cs-CZ" dirty="0" err="1" smtClean="0"/>
              <a:t>Ich</a:t>
            </a:r>
            <a:r>
              <a:rPr lang="cs-CZ" dirty="0" smtClean="0"/>
              <a:t> _____ 100 Euro.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204864"/>
            <a:ext cx="7543800" cy="38862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Vývojový diagram: více dokumentů 3"/>
          <p:cNvSpPr/>
          <p:nvPr/>
        </p:nvSpPr>
        <p:spPr>
          <a:xfrm>
            <a:off x="804941" y="2385472"/>
            <a:ext cx="1440160" cy="1224136"/>
          </a:xfrm>
          <a:prstGeom prst="flowChartMultidocumen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kaufe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Vývojový diagram: více dokumentů 5"/>
          <p:cNvSpPr/>
          <p:nvPr/>
        </p:nvSpPr>
        <p:spPr>
          <a:xfrm>
            <a:off x="2434402" y="2348880"/>
            <a:ext cx="1849566" cy="1224136"/>
          </a:xfrm>
          <a:prstGeom prst="flowChartMultidocumen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>
                <a:solidFill>
                  <a:schemeClr val="tx1"/>
                </a:solidFill>
              </a:rPr>
              <a:t>komme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7" name="Vývojový diagram: více dokumentů 6"/>
          <p:cNvSpPr/>
          <p:nvPr/>
        </p:nvSpPr>
        <p:spPr>
          <a:xfrm>
            <a:off x="4716016" y="2348880"/>
            <a:ext cx="2056244" cy="1224136"/>
          </a:xfrm>
          <a:prstGeom prst="flowChartMultidocumen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>
                <a:solidFill>
                  <a:schemeClr val="tx1"/>
                </a:solidFill>
              </a:rPr>
              <a:t>bezahle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8" name="Vývojový diagram: více dokumentů 7"/>
          <p:cNvSpPr/>
          <p:nvPr/>
        </p:nvSpPr>
        <p:spPr>
          <a:xfrm>
            <a:off x="7020272" y="2348880"/>
            <a:ext cx="1440160" cy="1224136"/>
          </a:xfrm>
          <a:prstGeom prst="flowChartMultidocumen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>
                <a:solidFill>
                  <a:schemeClr val="tx1"/>
                </a:solidFill>
              </a:rPr>
              <a:t>singe</a:t>
            </a:r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2051" name="Picture 3" descr="C:\Users\Maruška\AppData\Local\Microsoft\Windows\Temporary Internet Files\Content.IE5\NG53281Q\MC9002174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941" y="4334256"/>
            <a:ext cx="1629461" cy="1810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2155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4.44444E-6 C 0.06823 0.00324 0.13698 0.00116 0.20486 0.00996 C 0.24948 0.02246 0.29705 0.02084 0.34236 0.02338 C 0.52621 0.04723 0.41979 0.03334 0.8349 0.03334 L 0.84496 0.01343 " pathEditMode="relative" ptsTypes="fffAA">
                                      <p:cBhvr>
                                        <p:cTn id="6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3.7037E-6 C -0.00312 -0.0419 -0.0059 -0.0537 -0.02257 -0.08657 C -0.02674 -0.1037 -0.03507 -0.1169 -0.03993 -0.13333 C -0.04184 -0.13981 -0.04323 -0.14653 -0.04497 -0.15324 C -0.04583 -0.15648 -0.04757 -0.16319 -0.04757 -0.16319 C -0.0467 -0.17755 -0.04774 -0.19259 -0.04497 -0.20648 C -0.04184 -0.22222 -0.02517 -0.2463 -0.01493 -0.25648 C -0.00885 -0.27708 -0.00208 -0.28634 0.01007 -0.3 C 0.01354 -0.30393 0.01563 -0.31065 0.01997 -0.31319 C 0.02778 -0.31759 0.04497 -0.31991 0.04497 -0.31991 C 0.10608 -0.31528 0.07101 -0.32106 0.10243 -0.30648 C 0.10747 -0.29977 0.11354 -0.29444 0.11753 -0.28657 C 0.12535 -0.27106 0.12882 -0.25972 0.13993 -0.25 C 0.1434 -0.23657 0.14861 -0.22801 0.15503 -0.21667 C 0.16094 -0.19167 0.15295 -0.22176 0.1625 -0.19653 C 0.16753 -0.18333 0.16545 -0.17384 0.17257 -0.15995 C 0.17656 -0.13264 0.17361 -0.14259 0.17743 -0.16319 C 0.18108 -0.18241 0.1809 -0.18009 0.1875 -0.19329 C 0.19115 -0.2081 0.19618 -0.22176 0.2 -0.23657 C 0.20191 -0.24421 0.21007 -0.25648 0.21007 -0.25648 C 0.21563 -0.28009 0.23003 -0.29583 0.24757 -0.30324 C 0.25608 -0.31088 0.26267 -0.31319 0.27257 -0.31667 C 0.31528 -0.3537 0.40052 -0.33889 0.43507 -0.33981 C 0.48507 -0.34444 0.53524 -0.34722 0.58507 -0.33657 C 0.59705 -0.33148 0.60052 -0.33218 0.61007 -0.31991 C 0.61441 -0.30231 0.60955 -0.31667 0.61997 -0.3 C 0.62569 -0.29074 0.62535 -0.28727 0.63003 -0.27662 C 0.63316 -0.26968 0.63993 -0.25648 0.63993 -0.25648 C 0.63906 -0.22546 0.63872 -0.19421 0.6375 -0.16319 C 0.63715 -0.15532 0.63646 -0.14745 0.63507 -0.13981 C 0.63385 -0.1331 0.63003 -0.11991 0.63003 -0.11991 C 0.62778 -0.09444 0.62587 -0.06829 0.61493 -0.04653 C 0.61198 -0.02569 0.60781 -0.00787 0.6 0.01019 C 0.59688 0.01736 0.59653 0.02685 0.59253 0.03333 C 0.59063 0.03657 0.58733 0.03727 0.58507 0.04005 C 0.57969 0.0463 0.56997 0.06019 0.56997 0.06019 C 0.5651 0.08032 0.54878 0.09514 0.5375 0.11019 C 0.52622 0.12523 0.51684 0.14329 0.50503 0.15671 C 0.49757 0.16505 0.48802 0.16968 0.48003 0.17685 C 0.47656 0.18009 0.4717 0.17963 0.46753 0.18009 C 0.45417 0.18171 0.4408 0.18264 0.42743 0.18333 C 0.39826 0.18495 0.3691 0.18611 0.33993 0.18681 C 0.275 0.18843 0.2099 0.18889 0.14497 0.19005 C 0.1441 0.19445 0.14479 0.2 0.14253 0.20347 C 0.13941 0.20833 0.13368 0.20926 0.13003 0.21343 C 0.12778 0.21597 0.12674 0.22014 0.125 0.22338 C 0.12413 0.23218 0.12483 0.24167 0.12257 0.25 C 0.12135 0.2544 0.11701 0.25625 0.11493 0.26019 C 0.11354 0.2632 0.11372 0.26713 0.1125 0.27014 C 0.10955 0.27708 0.10243 0.29005 0.10243 0.29005 C 0.10156 0.3044 0.1 0.33333 0.1 0.33333 " pathEditMode="relative" ptsTypes="ffffffffffffffffffffffffffffffffffffffffffffffffffA"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0"/>
                                            </p:cond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83333E-6 3.33333E-6 C 0.00261 -0.01968 0.00678 -0.03681 0.01511 -0.05347 C 0.02136 -0.08704 0.01285 -0.04537 0.02257 -0.08009 C 0.02622 -0.09282 0.02726 -0.10718 0.03004 -0.12014 C 0.03212 -0.13032 0.03612 -0.13958 0.03751 -0.15 C 0.04028 -0.17199 0.04098 -0.19491 0.04497 -0.21667 C 0.04619 -0.22361 0.04966 -0.24051 0.05504 -0.24676 C 0.05955 -0.25208 0.06997 -0.25995 0.06997 -0.25995 C 0.07935 -0.27894 0.06962 -0.26389 0.08247 -0.27338 C 0.08768 -0.27732 0.09254 -0.28241 0.09757 -0.28681 C 0.10678 -0.29491 0.10626 -0.29167 0.11511 -0.29676 C 0.12605 -0.30301 0.13698 -0.30949 0.14757 -0.31667 C 0.18924 -0.30764 0.14011 -0.31736 0.23247 -0.30995 C 0.24896 -0.30857 0.28872 -0.30301 0.31007 -0.3 C 0.33247 -0.29005 0.35521 -0.28657 0.37761 -0.27662 C 0.37327 -0.16597 0.37362 -0.07917 0.37501 0.04005 C 0.37414 0.08889 0.37414 0.13773 0.37257 0.18634 C 0.37223 0.1956 0.36858 0.20417 0.36754 0.21319 C 0.3665 0.22222 0.36667 0.23125 0.36511 0.24005 C 0.36007 0.2669 0.33994 0.29676 0.31997 0.30324 C 0.31667 0.30556 0.31355 0.30833 0.31007 0.30995 C 0.30678 0.31157 0.30313 0.31134 0.30001 0.31319 C 0.29549 0.31574 0.29219 0.32199 0.28751 0.32315 C 0.26667 0.32963 0.24376 0.32731 0.22257 0.33333 C 0.19514 0.33218 0.16754 0.33194 0.14011 0.32986 C 0.12396 0.3287 0.10799 0.31829 0.09254 0.31319 C 0.08056 0.30926 0.07014 0.30856 0.05747 0.30671 C 0.05504 0.30556 0.05244 0.30463 0.05001 0.30324 C 0.04653 0.30116 0.04358 0.29838 0.04011 0.29653 C 0.03282 0.29259 0.02414 0.29259 0.01754 0.28657 C 0.00556 0.27593 -0.0059 0.26713 -0.01996 0.26319 C -0.03298 0.25185 -0.04756 0.24838 -0.06249 0.24329 C -0.08663 0.23518 -0.11006 0.22986 -0.13489 0.22662 C -0.13993 0.22431 -0.14496 0.22222 -0.14999 0.21991 C -0.15243 0.21875 -0.15746 0.21667 -0.15746 0.21667 C -0.16249 0.21782 -0.17065 0.21366 -0.17239 0.21991 C -0.17725 0.23681 -0.16909 0.26296 -0.16493 0.27986 C -0.16406 0.28333 -0.16336 0.28657 -0.16249 0.29005 C -0.16163 0.29329 -0.16076 0.29676 -0.15989 0.3 C -0.15902 0.30324 -0.15746 0.30995 -0.15746 0.30995 C -0.15659 0.31782 -0.15503 0.33333 -0.15503 0.33333 " pathEditMode="relative" ptsTypes="ffffffffffffffffffffffffffffffffffffffffA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5"/>
                                            </p:cond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3.7037E-7 C 0.00174 -0.02893 0.00208 -0.05787 0.00503 -0.08657 C 0.0059 -0.0956 0.01302 -0.09907 0.01753 -0.10324 C 0.02865 -0.11389 0.03854 -0.12662 0.05 -0.13657 C 0.06424 -0.16527 0.04549 -0.13194 0.0625 -0.15 C 0.06493 -0.15254 0.06563 -0.15694 0.06753 -0.15995 C 0.07222 -0.16713 0.08247 -0.18009 0.08247 -0.18009 C 0.08802 -0.22338 0.08438 -0.20717 0.08993 -0.23009 C 0.08906 -0.25 0.09028 -0.27037 0.0875 -0.29004 C 0.08681 -0.29467 0.08229 -0.29629 0.08003 -0.3 C 0.07813 -0.30301 0.07726 -0.3074 0.075 -0.30995 C 0.07292 -0.31227 0.06997 -0.3118 0.06753 -0.31342 C 0.05677 -0.3206 0.0467 -0.32824 0.03507 -0.33333 C 0.0191 -0.34722 0.03698 -0.33356 0.01493 -0.34328 C 0.00278 -0.34861 0.00851 -0.35046 -0.00243 -0.35324 C -0.02413 -0.35856 -0.03663 -0.36018 -0.05747 -0.36342 C -0.09392 -0.37963 -0.06649 -0.37014 -0.11007 -0.37662 C -0.20469 -0.39097 -0.13021 -0.38402 -0.21997 -0.39004 C -0.25122 -0.39583 -0.28073 -0.39814 -0.3125 -0.4 C -0.42587 -0.39884 -0.53906 -0.39884 -0.65243 -0.39676 C -0.66007 -0.39652 -0.66736 -0.39143 -0.675 -0.39004 C -0.70174 -0.38518 -0.72812 -0.37963 -0.75503 -0.37662 C -0.76007 -0.3743 -0.76493 -0.37222 -0.76997 -0.3699 C -0.7724 -0.36875 -0.77743 -0.36666 -0.77743 -0.36666 C -0.7901 -0.35555 -0.78333 -0.36342 -0.79497 -0.34004 C -0.7967 -0.3368 -0.8 -0.33009 -0.8 -0.33009 C -0.80087 -0.32222 -0.80069 -0.31435 -0.80243 -0.30671 C -0.8033 -0.30277 -0.80625 -0.30046 -0.80747 -0.29676 C -0.80955 -0.29027 -0.81076 -0.28333 -0.8125 -0.27662 C -0.81632 -0.26134 -0.8191 -0.2456 -0.82257 -0.23009 C -0.82326 -0.22685 -0.82569 -0.21064 -0.82743 -0.20671 C -0.82951 -0.20185 -0.83281 -0.19814 -0.83507 -0.19328 C -0.83698 -0.18912 -0.83837 -0.18449 -0.83993 -0.18009 C -0.84236 -0.1618 -0.8474 -0.14814 -0.85 -0.13009 C -0.84913 -0.09444 -0.84913 -0.05879 -0.84757 -0.02338 C -0.84687 -0.0081 -0.8434 -0.00949 -0.8375 0.00324 C -0.82639 0.02709 -0.81372 0.05741 -0.79253 0.06667 C -0.76128 0.09468 -0.72465 0.08635 -0.6875 0.09005 C -0.68247 0.09445 -0.6776 0.09885 -0.67257 0.10324 C -0.66823 0.10718 -0.66753 0.12338 -0.66753 0.12338 C -0.66667 0.17107 -0.66649 0.21898 -0.66493 0.26667 C -0.66458 0.27917 -0.65538 0.29838 -0.65243 0.30996 C -0.65156 0.3132 -0.65243 0.31875 -0.65 0.31991 C -0.63472 0.32709 -0.64514 0.32338 -0.61753 0.32338 " pathEditMode="relative" ptsTypes="fffffffffffffffffffffffffffffffffffffffffffA">
                                      <p:cBhvr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5"/>
                                            </p:cond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620688"/>
            <a:ext cx="6781800" cy="1600200"/>
          </a:xfrm>
        </p:spPr>
        <p:txBody>
          <a:bodyPr/>
          <a:lstStyle/>
          <a:p>
            <a:r>
              <a:rPr lang="cs-CZ" dirty="0" err="1" smtClean="0"/>
              <a:t>Wo</a:t>
            </a:r>
            <a:r>
              <a:rPr lang="cs-CZ" dirty="0" smtClean="0"/>
              <a:t> </a:t>
            </a:r>
            <a:r>
              <a:rPr lang="cs-CZ" dirty="0" err="1" smtClean="0"/>
              <a:t>wohnst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276872"/>
            <a:ext cx="7543800" cy="38862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Vývojový diagram: více dokumentů 3"/>
          <p:cNvSpPr/>
          <p:nvPr/>
        </p:nvSpPr>
        <p:spPr>
          <a:xfrm>
            <a:off x="827584" y="2420888"/>
            <a:ext cx="1296144" cy="1296144"/>
          </a:xfrm>
          <a:prstGeom prst="flowChartMultidocumen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g</a:t>
            </a:r>
            <a:r>
              <a:rPr lang="cs-CZ" sz="3600" dirty="0" smtClean="0">
                <a:solidFill>
                  <a:schemeClr val="tx1"/>
                </a:solidFill>
              </a:rPr>
              <a:t>ut 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Vývojový diagram: více dokumentů 5"/>
          <p:cNvSpPr/>
          <p:nvPr/>
        </p:nvSpPr>
        <p:spPr>
          <a:xfrm>
            <a:off x="2483768" y="2382416"/>
            <a:ext cx="1512168" cy="1296144"/>
          </a:xfrm>
          <a:prstGeom prst="flowChartMultidocumen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solidFill>
                  <a:schemeClr val="tx1"/>
                </a:solidFill>
              </a:rPr>
              <a:t>Stadt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7" name="Vývojový diagram: více dokumentů 6"/>
          <p:cNvSpPr/>
          <p:nvPr/>
        </p:nvSpPr>
        <p:spPr>
          <a:xfrm>
            <a:off x="4427984" y="2382416"/>
            <a:ext cx="1944216" cy="1296144"/>
          </a:xfrm>
          <a:prstGeom prst="flowChartMultidocumen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err="1">
                <a:solidFill>
                  <a:schemeClr val="tx1"/>
                </a:solidFill>
              </a:rPr>
              <a:t>i</a:t>
            </a:r>
            <a:r>
              <a:rPr lang="cs-CZ" sz="3600" dirty="0" err="1" smtClean="0">
                <a:solidFill>
                  <a:schemeClr val="tx1"/>
                </a:solidFill>
              </a:rPr>
              <a:t>m</a:t>
            </a:r>
            <a:r>
              <a:rPr lang="cs-CZ" sz="3600" dirty="0" smtClean="0">
                <a:solidFill>
                  <a:schemeClr val="tx1"/>
                </a:solidFill>
              </a:rPr>
              <a:t> </a:t>
            </a:r>
            <a:r>
              <a:rPr lang="cs-CZ" sz="3600" dirty="0" err="1" smtClean="0">
                <a:solidFill>
                  <a:schemeClr val="tx1"/>
                </a:solidFill>
              </a:rPr>
              <a:t>Dorf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8" name="Vývojový diagram: více dokumentů 7"/>
          <p:cNvSpPr/>
          <p:nvPr/>
        </p:nvSpPr>
        <p:spPr>
          <a:xfrm>
            <a:off x="6804248" y="2382416"/>
            <a:ext cx="1512168" cy="1296144"/>
          </a:xfrm>
          <a:prstGeom prst="flowChartMultidocumen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solidFill>
                  <a:schemeClr val="tx1"/>
                </a:solidFill>
              </a:rPr>
              <a:t>Haus</a:t>
            </a:r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3074" name="Picture 2" descr="C:\Users\Maruška\AppData\Local\Microsoft\Windows\Temporary Internet Files\Content.IE5\NG53281Q\MC9001861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128" y="4309106"/>
            <a:ext cx="1435608" cy="1824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4520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5.92593E-6 C 0.01494 0.00232 0.03021 0.00302 0.04497 0.00672 C 0.0823 0.01598 0.0533 0.01667 0.08247 0.01991 C 0.09827 0.02153 0.11424 0.02223 0.13004 0.02339 C 0.15348 0.02964 0.17657 0.03149 0.2 0.03658 C 0.28577 0.0345 0.37171 0.03149 0.45747 0.0301 C 0.56997 0.02825 0.68247 0.02987 0.79497 0.02663 C 0.80365 0.0264 0.81146 0.01876 0.81997 0.01667 C 0.82587 0.01528 0.8375 0.00996 0.8375 0.00996 " pathEditMode="relative" ptsTypes="ffffffffA">
                                      <p:cBhvr>
                                        <p:cTn id="6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9.44444E-6 1.11111E-6 C -0.00329 0.01806 -0.00017 0.03079 0.00747 0.04653 C 0.01042 0.06181 0.00903 0.05903 0.01511 0.07315 C 0.04011 0.13195 0.08264 0.12408 0.12761 0.12662 C 0.16077 0.13287 0.19428 0.13496 0.22761 0.13982 C 0.36129 0.13588 0.44323 0.12709 0.56754 0.12315 C 0.57761 0.12199 0.58768 0.12153 0.59757 0.11991 C 0.60087 0.11945 0.60417 0.11713 0.60747 0.11667 C 0.61737 0.11505 0.64757 0.11297 0.63751 0.1132 C 0.59254 0.11459 0.54757 0.1176 0.50244 0.11991 C 0.5007 0.12014 0.46181 0.12477 0.4573 0.12662 C 0.45278 0.12847 0.44966 0.13472 0.44497 0.13658 C 0.43768 0.13935 0.42987 0.13866 0.4224 0.13982 C 0.41181 0.14931 0.40556 0.15047 0.39254 0.15324 C 0.38091 0.16366 0.35469 0.16922 0.34011 0.17315 C 0.31372 0.19051 0.29376 0.18889 0.26511 0.19329 C 0.23455 0.21366 0.19289 0.2132 0.16007 0.21667 C 0.13994 0.21875 0.1198 0.2257 0.10001 0.22662 C 0.06007 0.22871 0.01997 0.22871 -0.01996 0.22986 C -0.02326 0.23218 -0.02656 0.23472 -0.03003 0.23658 C -0.03246 0.23797 -0.03558 0.23727 -0.03749 0.23982 C -0.0394 0.24236 -0.03871 0.24676 -0.03993 0.25 C -0.04374 0.26019 -0.04861 0.26968 -0.05243 0.27986 C -0.05156 0.28681 -0.05069 0.30232 -0.04739 0.30996 C -0.04444 0.3169 -0.03749 0.32986 -0.03749 0.32986 C -0.02586 0.32871 -0.01371 0.33056 -0.00243 0.32662 C 0.00018 0.3257 -0.00034 0.32014 9.44444E-6 0.31667 C 0.00417 0.27199 -0.0085 0.27315 0.00504 0.27315 " pathEditMode="relative" ptsTypes="fffffffffffffffffffffffffffA"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0"/>
                                            </p:cond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5.18519E-6 C 0.00296 -0.01228 0.00712 -0.02269 0.0125 -0.03334 C 0.01337 -0.03658 0.01372 -0.04028 0.01494 -0.04329 C 0.01789 -0.05024 0.025 -0.06343 0.025 -0.06343 C 0.03004 -0.0838 0.04358 -0.11089 0.05747 -0.12339 C 0.07171 -0.15001 0.06389 -0.14144 0.07744 -0.15325 C 0.0908 -0.1801 0.11146 -0.1926 0.13247 -0.20672 C 0.14254 -0.21343 0.15244 -0.21991 0.1625 -0.22663 C 0.16962 -0.23126 0.17778 -0.23195 0.1849 -0.23658 C 0.1908 -0.24052 0.19566 -0.24815 0.20244 -0.25001 C 0.21146 -0.25232 0.22084 -0.25209 0.23004 -0.25325 C 0.24341 -0.25116 0.25678 -0.25047 0.26997 -0.24677 C 0.27292 -0.24584 0.27466 -0.24167 0.27744 -0.24005 C 0.28299 -0.23681 0.28924 -0.23589 0.29497 -0.23334 C 0.30487 -0.22431 0.31511 -0.21575 0.325 -0.20672 C 0.32744 -0.2044 0.33004 -0.20232 0.33247 -0.20001 C 0.3349 -0.19769 0.33994 -0.19329 0.33994 -0.19329 C 0.3441 -0.18542 0.34827 -0.17755 0.35244 -0.16991 C 0.35487 -0.16552 0.3599 -0.15672 0.3599 -0.15672 C 0.35903 -0.07454 0.35903 0.00786 0.35747 0.09004 C 0.3573 0.10393 0.35209 0.10763 0.3474 0.1199 C 0.33994 0.13958 0.33681 0.14583 0.32744 0.16342 C 0.32066 0.17615 0.32483 0.17569 0.31754 0.18657 C 0.30573 0.20416 0.29584 0.21388 0.28247 0.22661 C 0.27101 0.23749 0.26407 0.2486 0.25 0.25323 C 0.22691 0.27245 0.20973 0.28726 0.18247 0.29328 C 0.15452 0.30833 0.11754 0.31272 0.0875 0.31666 C 0.0533 0.3155 0.0191 0.3155 -0.0151 0.31342 C -0.02586 0.31272 -0.0394 0.3037 -0.05 0.29976 C -0.0552 0.29814 -0.06006 0.2956 -0.0651 0.29328 C -0.06753 0.29212 -0.07256 0.29004 -0.07256 0.29004 C -0.075 0.2868 -0.07777 0.28379 -0.08003 0.28009 C -0.08194 0.27685 -0.08281 0.27245 -0.08506 0.2699 C -0.08871 0.26573 -0.09774 0.26203 -0.1026 0.25995 C -0.12534 0.26435 -0.13611 0.26203 -0.1526 0.27661 C -0.15815 0.29953 -0.1717 0.30393 -0.1776 0.32661 C -0.17447 0.34259 -0.1684 0.37129 -0.1526 0.35995 " pathEditMode="relative" ptsTypes="ffffffffffffffffffffffffffffffffffffA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5"/>
                                            </p:cond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2.22222E-6 C 0.00174 0.00324 0.00382 0.00625 0.00503 0.00995 C 0.00712 0.01643 0.01007 0.02986 0.01007 0.02986 C 0.0099 0.03935 0.03073 0.2787 -0.02257 0.32662 C -0.04462 0.34652 -0.1059 0.34884 -0.13247 0.35324 C -0.14497 0.35532 -0.15764 0.3574 -0.17014 0.35995 C -0.18003 0.36203 -0.20017 0.36666 -0.20017 0.36666 C -0.21493 0.37963 -0.25243 0.37986 -0.25243 0.37986 C -0.32847 0.40902 -0.50833 0.38726 -0.55 0.38657 C -0.5599 0.38217 -0.57014 0.38101 -0.58003 0.37662 C -0.59323 0.35902 -0.59444 0.3368 -0.59757 0.31319 C -0.59844 0.29213 -0.59653 0.2706 -0.6 0.25 C -0.60503 0.22037 -0.62517 0.21921 -0.64253 0.21666 C -0.68142 0.19861 -0.66007 0.27801 -0.66007 0.31319 " pathEditMode="relative" ptsTypes="fffffffffffffA">
                                      <p:cBhvr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5"/>
                                            </p:cond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620688"/>
            <a:ext cx="6781800" cy="1600200"/>
          </a:xfrm>
        </p:spPr>
        <p:txBody>
          <a:bodyPr/>
          <a:lstStyle/>
          <a:p>
            <a:r>
              <a:rPr lang="cs-CZ" dirty="0" smtClean="0"/>
              <a:t>Gut </a:t>
            </a:r>
            <a:r>
              <a:rPr lang="cs-CZ" dirty="0" err="1" smtClean="0"/>
              <a:t>gemacht</a:t>
            </a:r>
            <a:r>
              <a:rPr lang="cs-CZ" dirty="0" smtClean="0"/>
              <a:t>!</a:t>
            </a:r>
            <a:endParaRPr lang="cs-CZ" dirty="0"/>
          </a:p>
        </p:txBody>
      </p:sp>
      <p:pic>
        <p:nvPicPr>
          <p:cNvPr id="4098" name="Picture 2" descr="C:\Users\Maruška\AppData\Local\Microsoft\Windows\Temporary Internet Files\Content.IE5\NG53281Q\MC900186122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708920"/>
            <a:ext cx="1435608" cy="1824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Maruška\AppData\Local\Microsoft\Windows\Temporary Internet Files\Content.IE5\U7KHF0UT\MP90044909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9160" y="2420888"/>
            <a:ext cx="3429000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3844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0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875 -0.0213 C -0.08142 -0.02338 0.0224 -0.02847 0.12726 -0.01134 C 0.17136 -0.01366 0.2158 -0.01528 0.25973 -0.01806 C 0.26667 -0.01852 0.27327 -0.01991 0.28004 -0.0213 C 0.28507 -0.02222 0.2948 -0.02477 0.2948 -0.02477 " pathEditMode="relative" ptsTypes="ffffA">
                                      <p:cBhvr>
                                        <p:cTn id="21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0"/>
                                            </p:cond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98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476672"/>
            <a:ext cx="6781800" cy="1600200"/>
          </a:xfrm>
        </p:spPr>
        <p:txBody>
          <a:bodyPr/>
          <a:lstStyle/>
          <a:p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Lied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204864"/>
            <a:ext cx="7543800" cy="3886200"/>
          </a:xfrm>
        </p:spPr>
        <p:txBody>
          <a:bodyPr/>
          <a:lstStyle/>
          <a:p>
            <a:r>
              <a:rPr lang="cs-CZ" sz="3200" dirty="0" err="1" smtClean="0"/>
              <a:t>Singe</a:t>
            </a:r>
            <a:r>
              <a:rPr lang="cs-CZ" sz="3200" dirty="0" smtClean="0"/>
              <a:t> </a:t>
            </a:r>
            <a:r>
              <a:rPr lang="cs-CZ" sz="3200" dirty="0" err="1" smtClean="0"/>
              <a:t>das</a:t>
            </a:r>
            <a:r>
              <a:rPr lang="cs-CZ" sz="3200" dirty="0" smtClean="0"/>
              <a:t> </a:t>
            </a:r>
            <a:r>
              <a:rPr lang="cs-CZ" sz="3200" dirty="0" err="1" smtClean="0"/>
              <a:t>Lied</a:t>
            </a:r>
            <a:r>
              <a:rPr lang="cs-CZ" sz="3200" dirty="0" smtClean="0"/>
              <a:t> </a:t>
            </a:r>
            <a:r>
              <a:rPr lang="cs-CZ" sz="3200" dirty="0" err="1" smtClean="0"/>
              <a:t>hier</a:t>
            </a:r>
            <a:r>
              <a:rPr lang="cs-CZ" sz="3200" dirty="0" smtClean="0"/>
              <a:t>.</a:t>
            </a:r>
          </a:p>
          <a:p>
            <a:endParaRPr lang="cs-CZ" sz="3200" dirty="0"/>
          </a:p>
          <a:p>
            <a:endParaRPr lang="cs-CZ" sz="3200" dirty="0" smtClean="0"/>
          </a:p>
          <a:p>
            <a:endParaRPr lang="cs-CZ" sz="3200" dirty="0" smtClean="0"/>
          </a:p>
          <a:p>
            <a:r>
              <a:rPr lang="cs-CZ" sz="3200" dirty="0" err="1" smtClean="0"/>
              <a:t>Sag</a:t>
            </a:r>
            <a:r>
              <a:rPr lang="cs-CZ" sz="3200" dirty="0" smtClean="0"/>
              <a:t>, </a:t>
            </a:r>
            <a:r>
              <a:rPr lang="cs-CZ" sz="3200" dirty="0" err="1" smtClean="0"/>
              <a:t>wie</a:t>
            </a:r>
            <a:r>
              <a:rPr lang="cs-CZ" sz="3200" dirty="0" smtClean="0"/>
              <a:t> </a:t>
            </a:r>
            <a:r>
              <a:rPr lang="cs-CZ" sz="3200" dirty="0" err="1" smtClean="0"/>
              <a:t>heißen</a:t>
            </a:r>
            <a:r>
              <a:rPr lang="cs-CZ" sz="3200" dirty="0" smtClean="0"/>
              <a:t> </a:t>
            </a:r>
            <a:r>
              <a:rPr lang="cs-CZ" sz="3200" dirty="0" err="1" smtClean="0"/>
              <a:t>deine</a:t>
            </a:r>
            <a:r>
              <a:rPr lang="cs-CZ" sz="3200" dirty="0" smtClean="0"/>
              <a:t> </a:t>
            </a:r>
            <a:r>
              <a:rPr lang="cs-CZ" sz="3200" dirty="0" err="1" smtClean="0"/>
              <a:t>Freunde</a:t>
            </a:r>
            <a:r>
              <a:rPr lang="cs-CZ" sz="3200" dirty="0" smtClean="0"/>
              <a:t>!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098" name="Picture 2" descr="C:\Users\Maruška\AppData\Local\Microsoft\Windows\Temporary Internet Files\Content.IE5\50FB5H8Z\MC9003974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2936" y="2348880"/>
            <a:ext cx="1261872" cy="1835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kosené hrany 5">
            <a:hlinkClick r:id="rId3"/>
          </p:cNvPr>
          <p:cNvSpPr/>
          <p:nvPr/>
        </p:nvSpPr>
        <p:spPr>
          <a:xfrm>
            <a:off x="3419872" y="3266479"/>
            <a:ext cx="936104" cy="917601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1467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1700808"/>
            <a:ext cx="6781800" cy="1152128"/>
          </a:xfrm>
        </p:spPr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2276872"/>
            <a:ext cx="7543800" cy="3886200"/>
          </a:xfrm>
        </p:spPr>
        <p:txBody>
          <a:bodyPr/>
          <a:lstStyle/>
          <a:p>
            <a:r>
              <a:rPr lang="cs-CZ" dirty="0"/>
              <a:t>FIŠAROVÁ, Olga; ZBRANKOVÁ, Milena. </a:t>
            </a:r>
            <a:r>
              <a:rPr lang="cs-CZ" i="1" dirty="0" err="1"/>
              <a:t>Deutsch</a:t>
            </a:r>
            <a:r>
              <a:rPr lang="cs-CZ" i="1" dirty="0"/>
              <a:t> </a:t>
            </a:r>
            <a:r>
              <a:rPr lang="cs-CZ" i="1" dirty="0" err="1"/>
              <a:t>mit</a:t>
            </a:r>
            <a:r>
              <a:rPr lang="cs-CZ" i="1" dirty="0"/>
              <a:t> Max, díl 2</a:t>
            </a:r>
            <a:r>
              <a:rPr lang="cs-CZ" dirty="0"/>
              <a:t>. Plzeň: Fraus, 2007, ISBN 978-80-7238-594-2.</a:t>
            </a:r>
          </a:p>
          <a:p>
            <a:r>
              <a:rPr lang="cs-CZ" dirty="0" smtClean="0"/>
              <a:t>Pracovní list </a:t>
            </a:r>
            <a:r>
              <a:rPr lang="cs-CZ" dirty="0" err="1" smtClean="0"/>
              <a:t>Lektion</a:t>
            </a:r>
            <a:r>
              <a:rPr lang="cs-CZ" dirty="0" smtClean="0"/>
              <a:t> 0 – </a:t>
            </a:r>
            <a:r>
              <a:rPr lang="cs-CZ" dirty="0" err="1" smtClean="0"/>
              <a:t>Deutsch</a:t>
            </a:r>
            <a:r>
              <a:rPr lang="cs-CZ" dirty="0" smtClean="0"/>
              <a:t> </a:t>
            </a:r>
            <a:r>
              <a:rPr lang="cs-CZ" dirty="0" err="1" smtClean="0"/>
              <a:t>mit</a:t>
            </a:r>
            <a:r>
              <a:rPr lang="cs-CZ" dirty="0" smtClean="0"/>
              <a:t> Max 2</a:t>
            </a:r>
          </a:p>
          <a:p>
            <a:r>
              <a:rPr lang="cs-CZ" dirty="0" smtClean="0"/>
              <a:t>Obrázky: MS Office – Klipart</a:t>
            </a:r>
          </a:p>
          <a:p>
            <a:r>
              <a:rPr lang="cs-CZ" dirty="0" smtClean="0"/>
              <a:t>Vlastní zdroje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89030" y="430932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5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44384" y="430932"/>
            <a:ext cx="885202" cy="14859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20692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ewsPrint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NewsPrint">
      <a:majorFont>
        <a:latin typeface="Impact"/>
        <a:ea typeface=""/>
        <a:cs typeface=""/>
        <a:font script="Jpan" typeface="HGP創英角ｺﾞｼｯｸUB"/>
        <a:font script="Hang" typeface="HY견고딕"/>
        <a:font script="Hans" typeface="微软雅黑"/>
        <a:font script="Hant" typeface="微軟正黑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3000"/>
              </a:schemeClr>
            </a:gs>
            <a:gs pos="100000">
              <a:schemeClr val="phClr">
                <a:shade val="55000"/>
              </a:schemeClr>
            </a:gs>
          </a:gsLst>
          <a:lin ang="5400000" scaled="1"/>
        </a:gradFill>
        <a:blipFill rotWithShape="1">
          <a:blip xmlns:r="http://schemas.openxmlformats.org/officeDocument/2006/relationships" r:embed="rId1">
            <a:duotone>
              <a:schemeClr val="phClr">
                <a:shade val="20000"/>
                <a:satMod val="350000"/>
                <a:lumMod val="125000"/>
              </a:schemeClr>
              <a:schemeClr val="phClr">
                <a:tint val="90000"/>
                <a:satMod val="25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Newsprint</Template>
  <TotalTime>431</TotalTime>
  <Words>411</Words>
  <Application>Microsoft Office PowerPoint</Application>
  <PresentationFormat>Předvádění na obrazovce (4:3)</PresentationFormat>
  <Paragraphs>84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NewsPrint</vt:lpstr>
      <vt:lpstr>Deutsch mit Max 2 Lektion 0</vt:lpstr>
      <vt:lpstr>Prezentace aplikace PowerPoint</vt:lpstr>
      <vt:lpstr>Verbinde!</vt:lpstr>
      <vt:lpstr>Es gibt ….</vt:lpstr>
      <vt:lpstr>Was gibt es dort?</vt:lpstr>
      <vt:lpstr>Ein Brief aus Deutschland</vt:lpstr>
      <vt:lpstr>Hast du das richtig?</vt:lpstr>
      <vt:lpstr>Wie heißt ...</vt:lpstr>
      <vt:lpstr>___ Internet surfen</vt:lpstr>
      <vt:lpstr>Ich _____ 100 Euro.</vt:lpstr>
      <vt:lpstr>Wo wohnst du?</vt:lpstr>
      <vt:lpstr>Gut gemacht!</vt:lpstr>
      <vt:lpstr>Das Lied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Deutsch mit Max 2 Lektion 0</dc:title>
  <dc:creator>Maruška</dc:creator>
  <cp:lastModifiedBy>Maruška</cp:lastModifiedBy>
  <cp:revision>19</cp:revision>
  <dcterms:created xsi:type="dcterms:W3CDTF">2013-02-05T16:11:51Z</dcterms:created>
  <dcterms:modified xsi:type="dcterms:W3CDTF">2013-04-04T15:28:14Z</dcterms:modified>
</cp:coreProperties>
</file>