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6" autoAdjust="0"/>
    <p:restoredTop sz="94660"/>
  </p:normalViewPr>
  <p:slideViewPr>
    <p:cSldViewPr>
      <p:cViewPr varScale="1">
        <p:scale>
          <a:sx n="45" d="100"/>
          <a:sy n="45" d="100"/>
        </p:scale>
        <p:origin x="-126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C9FB2-3AA3-4A86-B7F8-0923422B6D3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FC6741-6E6B-422A-9327-A512D40A3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545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FC6741-6E6B-422A-9327-A512D40A37AD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02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C5ED8DB6-6799-4849-9078-7CD7DAD03EB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0F1F4351-8C63-42BE-804F-ED3F146C8A1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web.vic.gov.au/languagesonline/german/sect35/no_04/no_04.htm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web.vic.gov.au/languagesonline/german/sect35/no_02/no_02.htm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slide" Target="slide16.xml"/><Relationship Id="rId3" Type="http://schemas.openxmlformats.org/officeDocument/2006/relationships/slide" Target="slide11.xml"/><Relationship Id="rId7" Type="http://schemas.openxmlformats.org/officeDocument/2006/relationships/slide" Target="slide18.xml"/><Relationship Id="rId12" Type="http://schemas.openxmlformats.org/officeDocument/2006/relationships/slide" Target="slide1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21.xml"/><Relationship Id="rId11" Type="http://schemas.openxmlformats.org/officeDocument/2006/relationships/slide" Target="slide20.xml"/><Relationship Id="rId5" Type="http://schemas.openxmlformats.org/officeDocument/2006/relationships/slide" Target="slide13.xml"/><Relationship Id="rId10" Type="http://schemas.openxmlformats.org/officeDocument/2006/relationships/slide" Target="slide14.xml"/><Relationship Id="rId4" Type="http://schemas.openxmlformats.org/officeDocument/2006/relationships/slide" Target="slide12.xml"/><Relationship Id="rId9" Type="http://schemas.openxmlformats.org/officeDocument/2006/relationships/slide" Target="slide22.xml"/><Relationship Id="rId14" Type="http://schemas.openxmlformats.org/officeDocument/2006/relationships/slide" Target="slide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err="1" smtClean="0"/>
              <a:t>Deutsch</a:t>
            </a:r>
            <a:r>
              <a:rPr lang="cs-CZ" sz="4400" dirty="0" smtClean="0"/>
              <a:t> </a:t>
            </a:r>
            <a:r>
              <a:rPr lang="cs-CZ" sz="4400" dirty="0" err="1" smtClean="0"/>
              <a:t>mit</a:t>
            </a:r>
            <a:r>
              <a:rPr lang="cs-CZ" sz="4400" dirty="0" smtClean="0"/>
              <a:t> </a:t>
            </a:r>
            <a:r>
              <a:rPr lang="cs-CZ" sz="4400" dirty="0" err="1" smtClean="0"/>
              <a:t>max</a:t>
            </a:r>
            <a:r>
              <a:rPr lang="cs-CZ" sz="4400" dirty="0" smtClean="0"/>
              <a:t> 2</a:t>
            </a:r>
            <a:br>
              <a:rPr lang="cs-CZ" sz="4400" dirty="0" smtClean="0"/>
            </a:br>
            <a:r>
              <a:rPr lang="cs-CZ" sz="4400" dirty="0" err="1" smtClean="0"/>
              <a:t>lektion</a:t>
            </a:r>
            <a:r>
              <a:rPr lang="cs-CZ" sz="4400" dirty="0" smtClean="0"/>
              <a:t> 1</a:t>
            </a:r>
            <a:endParaRPr lang="cs-CZ" sz="44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87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03759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7736" y="232321"/>
            <a:ext cx="885202" cy="135144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6563797"/>
              </p:ext>
            </p:extLst>
          </p:nvPr>
        </p:nvGraphicFramePr>
        <p:xfrm>
          <a:off x="630480" y="1789659"/>
          <a:ext cx="7470799" cy="472753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VY_32_INOVACE_07_01_11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2 - 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určen k interaktivní výuce žáků na 2. stupni.  Žáci doplňují podle obrázku jednotlivé části obývacího pokoje. Z gramatiky si připomenou časování sloves. Ihned mají zpětnou vazbu – doplní cvičení. Správná varianta se objeví při kliknutí myší. Další aktivitou je určování 3. a 4. pádu. Při kliknutí na tlačítka se žáci dostanou do online prostředí, kde mají zpětnou vazbu – procvičení probraného učiva. Žáci musí objevit  skrytý obrázek – klikají na geometrické útvary a odpovídají na otázky.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573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aruška\AppData\Local\Microsoft\Windows\Temporary Internet Files\Content.IE5\NSLWGLOG\MC90008997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719" y="2124236"/>
            <a:ext cx="3189402" cy="3275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5726184" y="4113097"/>
            <a:ext cx="187220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047" y="-112921"/>
            <a:ext cx="5791200" cy="1371600"/>
          </a:xfrm>
        </p:spPr>
        <p:txBody>
          <a:bodyPr/>
          <a:lstStyle/>
          <a:p>
            <a:pPr algn="ctr"/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Wohnzimmer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 flipV="1">
            <a:off x="1979712" y="2780928"/>
            <a:ext cx="20882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710381" y="4569183"/>
            <a:ext cx="2088232" cy="227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194236" y="1628800"/>
            <a:ext cx="936104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3798613" y="1916832"/>
            <a:ext cx="158417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23528" y="4569183"/>
            <a:ext cx="2232248" cy="912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der </a:t>
            </a:r>
            <a:r>
              <a:rPr lang="cs-CZ" sz="2800" dirty="0" err="1" smtClean="0"/>
              <a:t>Tisch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0" y="2492896"/>
            <a:ext cx="2555776" cy="86409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der </a:t>
            </a:r>
            <a:r>
              <a:rPr lang="cs-CZ" sz="2800" dirty="0" err="1" smtClean="0"/>
              <a:t>Fernseher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23729" y="1386270"/>
            <a:ext cx="1944216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die</a:t>
            </a:r>
            <a:r>
              <a:rPr lang="cs-CZ" sz="2800" dirty="0" smtClean="0"/>
              <a:t> Wand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62288" y="1124744"/>
            <a:ext cx="1870152" cy="7920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das</a:t>
            </a:r>
            <a:r>
              <a:rPr lang="cs-CZ" sz="2800" dirty="0" smtClean="0"/>
              <a:t> Sofa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62288" y="5481249"/>
            <a:ext cx="2086176" cy="7560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Sessel</a:t>
            </a:r>
            <a:endParaRPr lang="cs-CZ" sz="2800" dirty="0">
              <a:solidFill>
                <a:schemeClr val="dk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5076056" y="5025216"/>
            <a:ext cx="650128" cy="834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2754497" y="5859280"/>
            <a:ext cx="2971687" cy="73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der </a:t>
            </a:r>
            <a:r>
              <a:rPr lang="cs-CZ" sz="2800" dirty="0" err="1" smtClean="0"/>
              <a:t>Teppich</a:t>
            </a:r>
            <a:endParaRPr lang="cs-CZ" sz="2800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3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 </a:t>
            </a:r>
            <a:r>
              <a:rPr lang="cs-CZ" dirty="0" err="1" smtClean="0"/>
              <a:t>fahren</a:t>
            </a:r>
            <a:r>
              <a:rPr lang="cs-CZ" dirty="0" smtClean="0"/>
              <a:t>, </a:t>
            </a:r>
            <a:r>
              <a:rPr lang="cs-CZ" dirty="0" err="1" smtClean="0"/>
              <a:t>lesen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9754212"/>
              </p:ext>
            </p:extLst>
          </p:nvPr>
        </p:nvGraphicFramePr>
        <p:xfrm>
          <a:off x="683568" y="1700808"/>
          <a:ext cx="8136904" cy="4896290"/>
        </p:xfrm>
        <a:graphic>
          <a:graphicData uri="http://schemas.openxmlformats.org/drawingml/2006/table">
            <a:tbl>
              <a:tblPr/>
              <a:tblGrid>
                <a:gridCol w="2494703"/>
                <a:gridCol w="1544419"/>
                <a:gridCol w="2048891"/>
                <a:gridCol w="2048891"/>
              </a:tblGrid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 dirty="0">
                          <a:effectLst/>
                          <a:latin typeface="Times New Roman"/>
                          <a:ea typeface="Times New Roman"/>
                        </a:rPr>
                        <a:t>Rad </a:t>
                      </a:r>
                      <a:r>
                        <a:rPr lang="cs-CZ" sz="2500" b="1" baseline="0" dirty="0" err="1">
                          <a:effectLst/>
                          <a:latin typeface="Times New Roman"/>
                          <a:ea typeface="Times New Roman"/>
                        </a:rPr>
                        <a:t>fahren</a:t>
                      </a:r>
                      <a:endParaRPr lang="cs-CZ" sz="2500" baseline="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 dirty="0" err="1">
                          <a:effectLst/>
                          <a:latin typeface="Times New Roman"/>
                          <a:ea typeface="Times New Roman"/>
                        </a:rPr>
                        <a:t>lesen</a:t>
                      </a:r>
                      <a:endParaRPr lang="cs-CZ" sz="2500" baseline="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ich fahre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ich lese 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du f</a:t>
                      </a:r>
                      <a:r>
                        <a:rPr lang="cs-CZ" sz="2500" b="1" baseline="0">
                          <a:effectLst/>
                          <a:highlight>
                            <a:srgbClr val="FF0000"/>
                          </a:highlight>
                          <a:latin typeface="Times New Roman"/>
                          <a:ea typeface="Times New Roman"/>
                        </a:rPr>
                        <a:t>ä</a:t>
                      </a: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hrst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fahr!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du l</a:t>
                      </a:r>
                      <a:r>
                        <a:rPr lang="cs-CZ" sz="2500" b="1" baseline="0">
                          <a:effectLst/>
                          <a:highlight>
                            <a:srgbClr val="00FF00"/>
                          </a:highlight>
                          <a:latin typeface="Times New Roman"/>
                          <a:ea typeface="Times New Roman"/>
                        </a:rPr>
                        <a:t>ie</a:t>
                      </a: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st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l</a:t>
                      </a:r>
                      <a:r>
                        <a:rPr lang="cs-CZ" sz="2500" b="1" baseline="0">
                          <a:effectLst/>
                          <a:highlight>
                            <a:srgbClr val="00FF00"/>
                          </a:highlight>
                          <a:latin typeface="Times New Roman"/>
                          <a:ea typeface="Times New Roman"/>
                        </a:rPr>
                        <a:t>ie</a:t>
                      </a: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s!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er, sie, es f</a:t>
                      </a:r>
                      <a:r>
                        <a:rPr lang="cs-CZ" sz="2500" b="1" baseline="0">
                          <a:effectLst/>
                          <a:highlight>
                            <a:srgbClr val="FF0000"/>
                          </a:highlight>
                          <a:latin typeface="Times New Roman"/>
                          <a:ea typeface="Times New Roman"/>
                        </a:rPr>
                        <a:t>ä</a:t>
                      </a: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hrt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er, sie, es l</a:t>
                      </a:r>
                      <a:r>
                        <a:rPr lang="cs-CZ" sz="2500" b="1" baseline="0">
                          <a:effectLst/>
                          <a:highlight>
                            <a:srgbClr val="00FF00"/>
                          </a:highlight>
                          <a:latin typeface="Times New Roman"/>
                          <a:ea typeface="Times New Roman"/>
                        </a:rPr>
                        <a:t>ie</a:t>
                      </a: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st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wir fahren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 dirty="0" err="1">
                          <a:effectLst/>
                          <a:latin typeface="Times New Roman"/>
                          <a:ea typeface="Times New Roman"/>
                        </a:rPr>
                        <a:t>fahren</a:t>
                      </a:r>
                      <a:r>
                        <a:rPr lang="cs-CZ" sz="2500" b="1" baseline="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500" b="1" baseline="0" dirty="0" err="1">
                          <a:effectLst/>
                          <a:latin typeface="Times New Roman"/>
                          <a:ea typeface="Times New Roman"/>
                        </a:rPr>
                        <a:t>wir</a:t>
                      </a:r>
                      <a:r>
                        <a:rPr lang="cs-CZ" sz="2500" b="1" baseline="0" dirty="0">
                          <a:effectLst/>
                          <a:latin typeface="Times New Roman"/>
                          <a:ea typeface="Times New Roman"/>
                        </a:rPr>
                        <a:t>!</a:t>
                      </a:r>
                      <a:endParaRPr lang="cs-CZ" sz="2500" baseline="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wir lesen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lesen wir!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ihr fahrt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fahrt!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ihr lest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lest!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sie fahren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sie lesen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180340" algn="l"/>
                        </a:tabLs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Sie fahren Rad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fahren Sie!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>
                          <a:effectLst/>
                          <a:latin typeface="Times New Roman"/>
                          <a:ea typeface="Times New Roman"/>
                        </a:rPr>
                        <a:t>Sie lesen</a:t>
                      </a:r>
                      <a:endParaRPr lang="cs-CZ" sz="2500" baseline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500" b="1" baseline="0" dirty="0" err="1">
                          <a:effectLst/>
                          <a:latin typeface="Times New Roman"/>
                          <a:ea typeface="Times New Roman"/>
                        </a:rPr>
                        <a:t>lesen</a:t>
                      </a:r>
                      <a:r>
                        <a:rPr lang="cs-CZ" sz="2500" b="1" baseline="0" dirty="0">
                          <a:effectLst/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500" b="1" baseline="0" dirty="0" err="1">
                          <a:effectLst/>
                          <a:latin typeface="Times New Roman"/>
                          <a:ea typeface="Times New Roman"/>
                        </a:rPr>
                        <a:t>Sie</a:t>
                      </a:r>
                      <a:r>
                        <a:rPr lang="cs-CZ" sz="2500" b="1" baseline="0" dirty="0">
                          <a:effectLst/>
                          <a:latin typeface="Times New Roman"/>
                          <a:ea typeface="Times New Roman"/>
                        </a:rPr>
                        <a:t>!</a:t>
                      </a:r>
                      <a:endParaRPr lang="cs-CZ" sz="2500" baseline="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572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Konjugiere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91264" cy="437356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cs-CZ" sz="2800" dirty="0" err="1" smtClean="0"/>
              <a:t>Ich</a:t>
            </a:r>
            <a:r>
              <a:rPr lang="cs-CZ" sz="2800" dirty="0" smtClean="0"/>
              <a:t> (Rad </a:t>
            </a:r>
            <a:r>
              <a:rPr lang="cs-CZ" sz="2800" dirty="0" err="1" smtClean="0"/>
              <a:t>fahren</a:t>
            </a:r>
            <a:r>
              <a:rPr lang="cs-CZ" sz="2800" dirty="0" smtClean="0"/>
              <a:t>) _____________________,  </a:t>
            </a:r>
            <a:r>
              <a:rPr lang="cs-CZ" sz="2800" dirty="0" err="1" smtClean="0"/>
              <a:t>du</a:t>
            </a:r>
            <a:r>
              <a:rPr lang="cs-CZ" sz="2800" dirty="0" smtClean="0"/>
              <a:t> (</a:t>
            </a:r>
            <a:r>
              <a:rPr lang="cs-CZ" sz="2800" dirty="0" err="1" smtClean="0"/>
              <a:t>lesen</a:t>
            </a:r>
            <a:r>
              <a:rPr lang="cs-CZ" sz="2800" dirty="0" smtClean="0"/>
              <a:t>) _____________, </a:t>
            </a:r>
            <a:r>
              <a:rPr lang="cs-CZ" sz="2800" dirty="0" err="1" smtClean="0"/>
              <a:t>wir</a:t>
            </a:r>
            <a:r>
              <a:rPr lang="cs-CZ" sz="2800" dirty="0" smtClean="0"/>
              <a:t> (Rad </a:t>
            </a:r>
            <a:r>
              <a:rPr lang="cs-CZ" sz="2800" dirty="0" err="1" smtClean="0"/>
              <a:t>fahren</a:t>
            </a:r>
            <a:r>
              <a:rPr lang="cs-CZ" sz="2800" dirty="0" smtClean="0"/>
              <a:t>) ________________, </a:t>
            </a:r>
            <a:r>
              <a:rPr lang="cs-CZ" sz="2800" dirty="0" err="1" smtClean="0"/>
              <a:t>Sie</a:t>
            </a:r>
            <a:r>
              <a:rPr lang="cs-CZ" sz="2800" dirty="0" smtClean="0"/>
              <a:t> (</a:t>
            </a:r>
            <a:r>
              <a:rPr lang="cs-CZ" sz="2800" dirty="0" err="1" smtClean="0"/>
              <a:t>fahren</a:t>
            </a:r>
            <a:r>
              <a:rPr lang="cs-CZ" sz="2800" dirty="0" smtClean="0"/>
              <a:t> Rad) _____________, </a:t>
            </a:r>
            <a:r>
              <a:rPr lang="cs-CZ" sz="2800" dirty="0" err="1" smtClean="0"/>
              <a:t>ich</a:t>
            </a:r>
            <a:r>
              <a:rPr lang="cs-CZ" sz="2800" dirty="0" smtClean="0"/>
              <a:t> (</a:t>
            </a:r>
            <a:r>
              <a:rPr lang="cs-CZ" sz="2800" dirty="0" err="1" smtClean="0"/>
              <a:t>lesen</a:t>
            </a:r>
            <a:r>
              <a:rPr lang="cs-CZ" sz="2800" dirty="0" smtClean="0"/>
              <a:t>) _____________, </a:t>
            </a:r>
            <a:r>
              <a:rPr lang="cs-CZ" sz="2800" dirty="0" err="1" smtClean="0"/>
              <a:t>ihr</a:t>
            </a:r>
            <a:r>
              <a:rPr lang="cs-CZ" sz="2800" dirty="0" smtClean="0"/>
              <a:t> (</a:t>
            </a:r>
            <a:r>
              <a:rPr lang="cs-CZ" sz="2800" dirty="0" err="1" smtClean="0"/>
              <a:t>lesen</a:t>
            </a:r>
            <a:r>
              <a:rPr lang="cs-CZ" sz="2800" dirty="0" smtClean="0"/>
              <a:t>) _____________, </a:t>
            </a:r>
            <a:r>
              <a:rPr lang="cs-CZ" sz="2800" dirty="0" err="1" smtClean="0"/>
              <a:t>er</a:t>
            </a:r>
            <a:r>
              <a:rPr lang="cs-CZ" sz="2800" dirty="0" smtClean="0"/>
              <a:t> (Rad </a:t>
            </a:r>
            <a:r>
              <a:rPr lang="cs-CZ" sz="2800" dirty="0" err="1" smtClean="0"/>
              <a:t>fahren</a:t>
            </a:r>
            <a:r>
              <a:rPr lang="cs-CZ" sz="2800" dirty="0" smtClean="0"/>
              <a:t>) ____________________, </a:t>
            </a:r>
            <a:r>
              <a:rPr lang="cs-CZ" sz="2800" dirty="0" err="1" smtClean="0"/>
              <a:t>er</a:t>
            </a:r>
            <a:r>
              <a:rPr lang="cs-CZ" sz="2800" dirty="0" smtClean="0"/>
              <a:t> (</a:t>
            </a:r>
            <a:r>
              <a:rPr lang="cs-CZ" sz="2800" dirty="0" err="1" smtClean="0"/>
              <a:t>lesen</a:t>
            </a:r>
            <a:r>
              <a:rPr lang="cs-CZ" sz="2800" dirty="0" smtClean="0"/>
              <a:t>) ___________, </a:t>
            </a:r>
            <a:r>
              <a:rPr lang="cs-CZ" sz="2800" dirty="0" err="1" smtClean="0"/>
              <a:t>ihr</a:t>
            </a:r>
            <a:r>
              <a:rPr lang="cs-CZ" sz="2800" dirty="0" smtClean="0"/>
              <a:t> (Rad </a:t>
            </a:r>
            <a:r>
              <a:rPr lang="cs-CZ" sz="2800" dirty="0" err="1" smtClean="0"/>
              <a:t>fahren</a:t>
            </a:r>
            <a:r>
              <a:rPr lang="cs-CZ" sz="2800" dirty="0" smtClean="0"/>
              <a:t>) ____________</a:t>
            </a:r>
            <a:endParaRPr lang="cs-CZ" sz="2800" dirty="0"/>
          </a:p>
        </p:txBody>
      </p:sp>
      <p:pic>
        <p:nvPicPr>
          <p:cNvPr id="3074" name="Picture 2" descr="C:\Users\Maruška\AppData\Local\Microsoft\Windows\Temporary Internet Files\Content.IE5\ZGF6VZ32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0648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uška\AppData\Local\Microsoft\Windows\Temporary Internet Files\Content.IE5\2KO4ITBM\MC900157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009" y="5553568"/>
            <a:ext cx="1117803" cy="130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4" y="1628800"/>
            <a:ext cx="316835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fahre</a:t>
            </a:r>
            <a:r>
              <a:rPr lang="cs-CZ" sz="2800" dirty="0" smtClean="0"/>
              <a:t> Rad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998214" y="2383235"/>
            <a:ext cx="2720628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dk1"/>
                </a:solidFill>
              </a:rPr>
              <a:t>liest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6609" y="3016824"/>
            <a:ext cx="3167067" cy="46970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fahren</a:t>
            </a:r>
            <a:r>
              <a:rPr lang="cs-CZ" sz="2800" dirty="0" smtClean="0"/>
              <a:t> Rad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6515" y="3555856"/>
            <a:ext cx="2306601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fahren</a:t>
            </a:r>
            <a:r>
              <a:rPr lang="cs-CZ" sz="2800" dirty="0" smtClean="0"/>
              <a:t> Rad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41321" y="4869813"/>
            <a:ext cx="2622355" cy="46097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</a:t>
            </a:r>
            <a:r>
              <a:rPr lang="cs-CZ" sz="2800" dirty="0" err="1" smtClean="0">
                <a:solidFill>
                  <a:schemeClr val="dk1"/>
                </a:solidFill>
              </a:rPr>
              <a:t>ährt</a:t>
            </a:r>
            <a:r>
              <a:rPr lang="cs-CZ" sz="2800" dirty="0" smtClean="0">
                <a:solidFill>
                  <a:schemeClr val="dk1"/>
                </a:solidFill>
              </a:rPr>
              <a:t> Rad 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65078" y="3555855"/>
            <a:ext cx="2072556" cy="47281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dk1"/>
                </a:solidFill>
              </a:rPr>
              <a:t>lese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27022" y="4112303"/>
            <a:ext cx="2663011" cy="57606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dk1"/>
                </a:solidFill>
              </a:rPr>
              <a:t>lest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68144" y="5579121"/>
            <a:ext cx="2016224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fahrt</a:t>
            </a:r>
            <a:r>
              <a:rPr lang="cs-CZ" sz="2800" dirty="0" smtClean="0"/>
              <a:t> Rad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2936" y="5621757"/>
            <a:ext cx="2090577" cy="43204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dk1"/>
                </a:solidFill>
              </a:rPr>
              <a:t>liest</a:t>
            </a:r>
            <a:endParaRPr lang="cs-CZ" sz="2800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19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787208" cy="1371600"/>
          </a:xfrm>
        </p:spPr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mache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7620000" cy="956320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Hör</a:t>
            </a:r>
            <a:r>
              <a:rPr lang="cs-CZ" sz="3600" dirty="0" smtClean="0"/>
              <a:t> </a:t>
            </a:r>
            <a:r>
              <a:rPr lang="cs-CZ" sz="3600" dirty="0" err="1" smtClean="0"/>
              <a:t>zu</a:t>
            </a:r>
            <a:r>
              <a:rPr lang="cs-CZ" sz="3600" dirty="0" smtClean="0"/>
              <a:t> </a:t>
            </a:r>
            <a:r>
              <a:rPr lang="cs-CZ" sz="3600" dirty="0" err="1" smtClean="0"/>
              <a:t>und</a:t>
            </a:r>
            <a:r>
              <a:rPr lang="cs-CZ" sz="3600" dirty="0" smtClean="0"/>
              <a:t> </a:t>
            </a:r>
            <a:r>
              <a:rPr lang="cs-CZ" sz="3600" dirty="0" err="1" smtClean="0"/>
              <a:t>markiere</a:t>
            </a:r>
            <a:r>
              <a:rPr lang="cs-CZ" sz="3600" dirty="0" smtClean="0"/>
              <a:t>!</a:t>
            </a:r>
          </a:p>
          <a:p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23" r="27398" b="8047"/>
          <a:stretch/>
        </p:blipFill>
        <p:spPr bwMode="auto">
          <a:xfrm>
            <a:off x="1115616" y="2439257"/>
            <a:ext cx="7081284" cy="416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kosené hrany 3">
            <a:hlinkClick r:id="rId3"/>
          </p:cNvPr>
          <p:cNvSpPr/>
          <p:nvPr/>
        </p:nvSpPr>
        <p:spPr>
          <a:xfrm>
            <a:off x="7812360" y="1475051"/>
            <a:ext cx="1080120" cy="935922"/>
          </a:xfrm>
          <a:prstGeom prst="bevel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436096" y="1772816"/>
            <a:ext cx="2088232" cy="638157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86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kreuzworträtsel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7620000" cy="380256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194" t="25720" r="31976" b="8047"/>
          <a:stretch/>
        </p:blipFill>
        <p:spPr bwMode="auto">
          <a:xfrm>
            <a:off x="611560" y="2348880"/>
            <a:ext cx="7336465" cy="3785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kosené hrany 3">
            <a:hlinkClick r:id="rId3"/>
          </p:cNvPr>
          <p:cNvSpPr/>
          <p:nvPr/>
        </p:nvSpPr>
        <p:spPr>
          <a:xfrm>
            <a:off x="6660232" y="548680"/>
            <a:ext cx="1584176" cy="1440160"/>
          </a:xfrm>
          <a:prstGeom prst="bevel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perspectiveFront"/>
            <a:lightRig rig="threePt" dir="t"/>
          </a:scene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08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075240" cy="1371600"/>
          </a:xfrm>
        </p:spPr>
        <p:txBody>
          <a:bodyPr/>
          <a:lstStyle/>
          <a:p>
            <a:r>
              <a:rPr lang="cs-CZ" dirty="0" smtClean="0"/>
              <a:t>Dativ oder </a:t>
            </a:r>
            <a:r>
              <a:rPr lang="cs-CZ" dirty="0" err="1" smtClean="0"/>
              <a:t>akkusativ</a:t>
            </a:r>
            <a:r>
              <a:rPr lang="cs-CZ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>
                <a:solidFill>
                  <a:srgbClr val="FF0000"/>
                </a:solidFill>
                <a:latin typeface="Times New Roman"/>
                <a:ea typeface="Times New Roman"/>
              </a:rPr>
              <a:t>Wo</a:t>
            </a:r>
            <a:r>
              <a:rPr lang="cs-CZ" sz="3600" dirty="0">
                <a:solidFill>
                  <a:srgbClr val="FF0000"/>
                </a:solidFill>
                <a:latin typeface="Times New Roman"/>
                <a:ea typeface="Times New Roman"/>
              </a:rPr>
              <a:t>? (Kde?)         	  </a:t>
            </a:r>
            <a:endParaRPr lang="cs-CZ" sz="3600" dirty="0" smtClean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3</a:t>
            </a:r>
            <a:r>
              <a:rPr lang="cs-CZ" sz="3600" dirty="0">
                <a:solidFill>
                  <a:srgbClr val="FF0000"/>
                </a:solidFill>
                <a:latin typeface="Times New Roman"/>
                <a:ea typeface="Times New Roman"/>
              </a:rPr>
              <a:t>. pád ( dem, der, </a:t>
            </a:r>
            <a:r>
              <a:rPr lang="cs-CZ" sz="36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dem</a:t>
            </a:r>
            <a:r>
              <a:rPr lang="cs-CZ" sz="3600" dirty="0">
                <a:solidFill>
                  <a:srgbClr val="FF0000"/>
                </a:solidFill>
                <a:latin typeface="Times New Roman"/>
                <a:ea typeface="Times New Roman"/>
              </a:rPr>
              <a:t>, den) </a:t>
            </a:r>
            <a:endParaRPr lang="cs-CZ" sz="3600" dirty="0" smtClean="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endParaRPr lang="cs-CZ" sz="3600" dirty="0">
              <a:solidFill>
                <a:srgbClr val="FF00FF"/>
              </a:solidFill>
              <a:latin typeface="Times New Roman"/>
            </a:endParaRPr>
          </a:p>
          <a:p>
            <a:r>
              <a:rPr lang="cs-CZ" sz="3600" dirty="0" err="1">
                <a:solidFill>
                  <a:srgbClr val="000080"/>
                </a:solidFill>
                <a:latin typeface="Times New Roman"/>
                <a:ea typeface="Times New Roman"/>
              </a:rPr>
              <a:t>Wohin</a:t>
            </a:r>
            <a:r>
              <a:rPr lang="cs-CZ" sz="3600" dirty="0">
                <a:solidFill>
                  <a:srgbClr val="000080"/>
                </a:solidFill>
                <a:latin typeface="Times New Roman"/>
                <a:ea typeface="Times New Roman"/>
              </a:rPr>
              <a:t>? (</a:t>
            </a:r>
            <a:r>
              <a:rPr lang="cs-CZ" sz="3600" dirty="0" smtClean="0">
                <a:solidFill>
                  <a:srgbClr val="000080"/>
                </a:solidFill>
                <a:latin typeface="Times New Roman"/>
                <a:ea typeface="Times New Roman"/>
              </a:rPr>
              <a:t>Kam?)        </a:t>
            </a:r>
          </a:p>
          <a:p>
            <a:r>
              <a:rPr lang="cs-CZ" sz="3600" dirty="0" smtClean="0">
                <a:solidFill>
                  <a:srgbClr val="000080"/>
                </a:solidFill>
                <a:latin typeface="Times New Roman"/>
                <a:ea typeface="Times New Roman"/>
              </a:rPr>
              <a:t>4. pád (den, </a:t>
            </a:r>
            <a:r>
              <a:rPr lang="cs-CZ" sz="3600" dirty="0" err="1" smtClean="0">
                <a:solidFill>
                  <a:srgbClr val="000080"/>
                </a:solidFill>
                <a:latin typeface="Times New Roman"/>
                <a:ea typeface="Times New Roman"/>
              </a:rPr>
              <a:t>die</a:t>
            </a:r>
            <a:r>
              <a:rPr lang="cs-CZ" sz="3600" dirty="0" smtClean="0">
                <a:solidFill>
                  <a:srgbClr val="000080"/>
                </a:solidFill>
                <a:latin typeface="Times New Roman"/>
                <a:ea typeface="Times New Roman"/>
              </a:rPr>
              <a:t>, </a:t>
            </a:r>
            <a:r>
              <a:rPr lang="cs-CZ" sz="3600" dirty="0" err="1" smtClean="0">
                <a:solidFill>
                  <a:srgbClr val="000080"/>
                </a:solidFill>
                <a:latin typeface="Times New Roman"/>
                <a:ea typeface="Times New Roman"/>
              </a:rPr>
              <a:t>das</a:t>
            </a:r>
            <a:r>
              <a:rPr lang="cs-CZ" sz="3600" dirty="0" smtClean="0">
                <a:solidFill>
                  <a:srgbClr val="000080"/>
                </a:solidFill>
                <a:latin typeface="Times New Roman"/>
                <a:ea typeface="Times New Roman"/>
              </a:rPr>
              <a:t> </a:t>
            </a:r>
            <a:r>
              <a:rPr lang="cs-CZ" sz="3600" dirty="0" err="1" smtClean="0">
                <a:solidFill>
                  <a:srgbClr val="000080"/>
                </a:solidFill>
                <a:latin typeface="Times New Roman"/>
                <a:ea typeface="Times New Roman"/>
              </a:rPr>
              <a:t>die</a:t>
            </a:r>
            <a:r>
              <a:rPr lang="cs-CZ" sz="3600" dirty="0" smtClean="0">
                <a:solidFill>
                  <a:srgbClr val="000080"/>
                </a:solidFill>
                <a:latin typeface="Times New Roman"/>
                <a:ea typeface="Times New Roman"/>
              </a:rPr>
              <a:t>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26087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715200" cy="1371600"/>
          </a:xfrm>
        </p:spPr>
        <p:txBody>
          <a:bodyPr/>
          <a:lstStyle/>
          <a:p>
            <a:pPr algn="just"/>
            <a:r>
              <a:rPr lang="cs-CZ" dirty="0" smtClean="0"/>
              <a:t>Dativ oder </a:t>
            </a:r>
            <a:r>
              <a:rPr lang="cs-CZ" dirty="0" err="1" smtClean="0"/>
              <a:t>akkusativ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91392"/>
            <a:ext cx="7620000" cy="4373563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/>
              <a:t>Stelle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Bücher</a:t>
            </a:r>
            <a:r>
              <a:rPr lang="cs-CZ" sz="2800" dirty="0" smtClean="0"/>
              <a:t> ____________ </a:t>
            </a:r>
            <a:r>
              <a:rPr lang="cs-CZ" sz="2800" dirty="0" err="1" smtClean="0"/>
              <a:t>Bücherregale</a:t>
            </a:r>
            <a:r>
              <a:rPr lang="cs-CZ" sz="2800" dirty="0" smtClean="0"/>
              <a:t>. </a:t>
            </a:r>
          </a:p>
          <a:p>
            <a:pPr algn="just"/>
            <a:r>
              <a:rPr lang="cs-CZ" sz="2800" dirty="0" smtClean="0"/>
              <a:t>Der Vater </a:t>
            </a:r>
            <a:r>
              <a:rPr lang="cs-CZ" sz="2800" dirty="0" err="1" smtClean="0"/>
              <a:t>sitzt</a:t>
            </a:r>
            <a:r>
              <a:rPr lang="cs-CZ" sz="2800" dirty="0" smtClean="0"/>
              <a:t>  _______________</a:t>
            </a:r>
            <a:r>
              <a:rPr lang="cs-CZ" sz="2800" dirty="0" err="1" smtClean="0"/>
              <a:t>Fernseher</a:t>
            </a:r>
            <a:r>
              <a:rPr lang="cs-CZ" sz="2800" dirty="0" smtClean="0"/>
              <a:t>.</a:t>
            </a:r>
          </a:p>
          <a:p>
            <a:pPr algn="just"/>
            <a:r>
              <a:rPr lang="cs-CZ" sz="2800" dirty="0" err="1" smtClean="0"/>
              <a:t>Hänge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Poster _________ Wand!</a:t>
            </a:r>
          </a:p>
          <a:p>
            <a:pPr algn="just"/>
            <a:r>
              <a:rPr lang="cs-CZ" sz="2800" dirty="0" smtClean="0"/>
              <a:t>     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Kleider</a:t>
            </a:r>
            <a:r>
              <a:rPr lang="cs-CZ" sz="2800" dirty="0" smtClean="0"/>
              <a:t> </a:t>
            </a:r>
            <a:r>
              <a:rPr lang="cs-CZ" sz="2800" dirty="0" err="1" smtClean="0"/>
              <a:t>sind</a:t>
            </a:r>
            <a:r>
              <a:rPr lang="cs-CZ" sz="2800" dirty="0" smtClean="0"/>
              <a:t> ______</a:t>
            </a:r>
            <a:r>
              <a:rPr lang="cs-CZ" sz="2800" dirty="0" err="1" smtClean="0"/>
              <a:t>Schrank</a:t>
            </a:r>
            <a:r>
              <a:rPr lang="cs-CZ" sz="2800" dirty="0" smtClean="0"/>
              <a:t>.</a:t>
            </a:r>
          </a:p>
          <a:p>
            <a:pPr algn="just"/>
            <a:r>
              <a:rPr lang="cs-CZ" sz="2800" dirty="0" smtClean="0"/>
              <a:t>.     </a:t>
            </a:r>
            <a:r>
              <a:rPr lang="cs-CZ" sz="2800" dirty="0" err="1" smtClean="0"/>
              <a:t>Stellen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den </a:t>
            </a:r>
            <a:r>
              <a:rPr lang="cs-CZ" sz="2800" dirty="0" err="1" smtClean="0"/>
              <a:t>Tisch</a:t>
            </a:r>
            <a:r>
              <a:rPr lang="cs-CZ" sz="2800" dirty="0" smtClean="0"/>
              <a:t> _________ </a:t>
            </a:r>
            <a:r>
              <a:rPr lang="cs-CZ" sz="2800" dirty="0" err="1" smtClean="0"/>
              <a:t>Küche</a:t>
            </a:r>
            <a:r>
              <a:rPr lang="cs-CZ" sz="2800" dirty="0" smtClean="0"/>
              <a:t>.</a:t>
            </a:r>
          </a:p>
          <a:p>
            <a:pPr algn="just"/>
            <a:r>
              <a:rPr lang="cs-CZ" sz="2800" dirty="0" smtClean="0"/>
              <a:t>Der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</a:t>
            </a:r>
            <a:r>
              <a:rPr lang="cs-CZ" sz="2800" dirty="0" err="1" smtClean="0"/>
              <a:t>steht</a:t>
            </a:r>
            <a:r>
              <a:rPr lang="cs-CZ" sz="2800" dirty="0" smtClean="0"/>
              <a:t> ________</a:t>
            </a:r>
            <a:r>
              <a:rPr lang="cs-CZ" sz="2800" dirty="0" err="1" smtClean="0"/>
              <a:t>Schreibtisch</a:t>
            </a:r>
            <a:r>
              <a:rPr lang="cs-CZ" sz="2800" dirty="0" smtClean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35130" y="1454905"/>
            <a:ext cx="2232248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dirty="0" smtClean="0"/>
              <a:t>in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6146" name="Picture 2" descr="C:\Users\Maruška\AppData\Local\Microsoft\Windows\Temporary Internet Files\Content.IE5\50FB5H8Z\MC900398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457" y="1285280"/>
            <a:ext cx="1027010" cy="134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uška\AppData\Local\Microsoft\Windows\Temporary Internet Files\Content.IE5\50FB5H8Z\MC9003891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05722"/>
            <a:ext cx="1224136" cy="88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99992" y="2625074"/>
            <a:ext cx="1872208" cy="4627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dirty="0" smtClean="0"/>
              <a:t>vor dem</a:t>
            </a:r>
            <a:endParaRPr lang="cs-CZ" sz="2800" dirty="0">
              <a:solidFill>
                <a:schemeClr val="dk1"/>
              </a:solidFill>
            </a:endParaRPr>
          </a:p>
        </p:txBody>
      </p:sp>
      <p:pic>
        <p:nvPicPr>
          <p:cNvPr id="6149" name="Picture 5" descr="C:\Users\Maruška\AppData\Local\Microsoft\Windows\Temporary Internet Files\Content.IE5\2KO4ITBM\MC900360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000" y="3087854"/>
            <a:ext cx="958980" cy="148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067944" y="3284984"/>
            <a:ext cx="1584176" cy="36004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endParaRPr lang="cs-CZ" sz="2800" dirty="0">
              <a:solidFill>
                <a:schemeClr val="dk1"/>
              </a:solidFill>
            </a:endParaRPr>
          </a:p>
        </p:txBody>
      </p:sp>
      <p:pic>
        <p:nvPicPr>
          <p:cNvPr id="6150" name="Picture 6" descr="C:\Users\Maruška\AppData\Local\Microsoft\Windows\Temporary Internet Files\Content.IE5\50FB5H8Z\MC9000133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20137"/>
            <a:ext cx="787434" cy="131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860032" y="3778175"/>
            <a:ext cx="925581" cy="57122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22822" y="4375984"/>
            <a:ext cx="1440160" cy="46185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dirty="0" smtClean="0"/>
              <a:t>in </a:t>
            </a:r>
            <a:r>
              <a:rPr lang="cs-CZ" sz="2800" dirty="0" err="1" smtClean="0"/>
              <a:t>die</a:t>
            </a:r>
            <a:endParaRPr lang="cs-CZ" sz="2800" dirty="0">
              <a:solidFill>
                <a:schemeClr val="dk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2517" y="5031832"/>
            <a:ext cx="1530904" cy="485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dirty="0" err="1" smtClean="0"/>
              <a:t>auf</a:t>
            </a:r>
            <a:r>
              <a:rPr lang="cs-CZ" sz="2800" dirty="0" smtClean="0"/>
              <a:t> dem</a:t>
            </a:r>
            <a:endParaRPr lang="cs-CZ" sz="2800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07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Nadpis 20"/>
          <p:cNvSpPr>
            <a:spLocks noGrp="1"/>
          </p:cNvSpPr>
          <p:nvPr>
            <p:ph type="title"/>
          </p:nvPr>
        </p:nvSpPr>
        <p:spPr>
          <a:xfrm>
            <a:off x="1011565" y="-218651"/>
            <a:ext cx="7013385" cy="1371600"/>
          </a:xfrm>
        </p:spPr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bild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7" name="Picture 3" descr="C:\Users\Maruška\AppData\Local\Microsoft\Windows\Temporary Internet Files\Content.IE5\AYAD18YF\MP90042552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02" b="28062"/>
          <a:stretch/>
        </p:blipFill>
        <p:spPr bwMode="auto">
          <a:xfrm>
            <a:off x="1517093" y="1152949"/>
            <a:ext cx="5527476" cy="544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var L 3">
            <a:hlinkClick r:id="rId3" action="ppaction://hlinksldjump"/>
          </p:cNvPr>
          <p:cNvSpPr/>
          <p:nvPr/>
        </p:nvSpPr>
        <p:spPr>
          <a:xfrm>
            <a:off x="1517093" y="1152949"/>
            <a:ext cx="1921045" cy="2520280"/>
          </a:xfrm>
          <a:prstGeom prst="corne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2477615" y="1152949"/>
            <a:ext cx="2976747" cy="16561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5454361" y="1152949"/>
            <a:ext cx="1590207" cy="187220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var L 7">
            <a:hlinkClick r:id="rId6" action="ppaction://hlinksldjump"/>
          </p:cNvPr>
          <p:cNvSpPr/>
          <p:nvPr/>
        </p:nvSpPr>
        <p:spPr>
          <a:xfrm rot="16200000">
            <a:off x="5236830" y="4654915"/>
            <a:ext cx="2163254" cy="1728192"/>
          </a:xfrm>
          <a:prstGeom prst="corne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>
            <a:hlinkClick r:id="rId7" action="ppaction://hlinksldjump"/>
          </p:cNvPr>
          <p:cNvSpPr/>
          <p:nvPr/>
        </p:nvSpPr>
        <p:spPr>
          <a:xfrm rot="5400000">
            <a:off x="1367240" y="4238422"/>
            <a:ext cx="2546034" cy="2315841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>
            <a:hlinkClick r:id="rId8" action="ppaction://hlinksldjump"/>
          </p:cNvPr>
          <p:cNvSpPr/>
          <p:nvPr/>
        </p:nvSpPr>
        <p:spPr>
          <a:xfrm rot="16200000">
            <a:off x="1756876" y="4162843"/>
            <a:ext cx="2222433" cy="2771513"/>
          </a:xfrm>
          <a:prstGeom prst="rtTriangl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9" action="ppaction://hlinksldjump"/>
          </p:cNvPr>
          <p:cNvSpPr/>
          <p:nvPr/>
        </p:nvSpPr>
        <p:spPr>
          <a:xfrm>
            <a:off x="4230226" y="4437383"/>
            <a:ext cx="1296144" cy="2209025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hlinkClick r:id="rId10" action="ppaction://hlinksldjump"/>
          </p:cNvPr>
          <p:cNvSpPr/>
          <p:nvPr/>
        </p:nvSpPr>
        <p:spPr>
          <a:xfrm>
            <a:off x="1331640" y="3123964"/>
            <a:ext cx="2898586" cy="223705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>
            <a:hlinkClick r:id="rId11" action="ppaction://hlinksldjump"/>
          </p:cNvPr>
          <p:cNvSpPr/>
          <p:nvPr/>
        </p:nvSpPr>
        <p:spPr>
          <a:xfrm rot="5400000">
            <a:off x="5094323" y="4105276"/>
            <a:ext cx="2442172" cy="1578078"/>
          </a:xfrm>
          <a:prstGeom prst="corner">
            <a:avLst>
              <a:gd name="adj1" fmla="val 50000"/>
              <a:gd name="adj2" fmla="val 53492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říž 16">
            <a:hlinkClick r:id="rId12" action="ppaction://hlinksldjump"/>
          </p:cNvPr>
          <p:cNvSpPr/>
          <p:nvPr/>
        </p:nvSpPr>
        <p:spPr>
          <a:xfrm>
            <a:off x="3438138" y="2134762"/>
            <a:ext cx="1968010" cy="1998719"/>
          </a:xfrm>
          <a:prstGeom prst="pl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>
            <a:hlinkClick r:id="rId13" action="ppaction://hlinksldjump"/>
          </p:cNvPr>
          <p:cNvSpPr/>
          <p:nvPr/>
        </p:nvSpPr>
        <p:spPr>
          <a:xfrm>
            <a:off x="5232412" y="2304081"/>
            <a:ext cx="1979713" cy="1829400"/>
          </a:xfrm>
          <a:prstGeom prst="hexag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buch 2 19">
            <a:hlinkClick r:id="rId14" action="ppaction://hlinksldjump"/>
          </p:cNvPr>
          <p:cNvSpPr/>
          <p:nvPr/>
        </p:nvSpPr>
        <p:spPr>
          <a:xfrm>
            <a:off x="3960183" y="3390086"/>
            <a:ext cx="2256280" cy="1486790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224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5" grpId="0" animBg="1"/>
      <p:bldP spid="17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Wi</a:t>
            </a:r>
            <a:r>
              <a:rPr lang="cs-CZ" sz="6600" dirty="0" err="1" smtClean="0">
                <a:latin typeface="Brush Script MT" pitchFamily="66" charset="0"/>
                <a:cs typeface="Arabic Typesetting" pitchFamily="66" charset="-78"/>
              </a:rPr>
              <a:t>e</a:t>
            </a:r>
            <a:r>
              <a:rPr lang="cs-CZ" sz="6600" dirty="0" smtClean="0">
                <a:latin typeface="Brush Script MT" pitchFamily="66" charset="0"/>
                <a:cs typeface="Arabic Typesetting" pitchFamily="66" charset="-78"/>
              </a:rPr>
              <a:t> alt </a:t>
            </a:r>
            <a:r>
              <a:rPr lang="cs-CZ" sz="6600" dirty="0" err="1" smtClean="0">
                <a:latin typeface="Brush Script MT" pitchFamily="66" charset="0"/>
                <a:cs typeface="Arabic Typesetting" pitchFamily="66" charset="-78"/>
              </a:rPr>
              <a:t>bist</a:t>
            </a:r>
            <a:r>
              <a:rPr lang="cs-CZ" sz="6600" dirty="0" smtClean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 smtClean="0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 smtClean="0">
                <a:latin typeface="Brush Script MT" pitchFamily="66" charset="0"/>
                <a:cs typeface="Arabic Typesetting" pitchFamily="66" charset="-78"/>
              </a:rPr>
              <a:t>?</a:t>
            </a:r>
            <a:endParaRPr lang="cs-CZ" sz="6600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503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Wie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heißen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deine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Eltern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18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Woher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kommst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36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7620000" cy="4373563"/>
          </a:xfrm>
        </p:spPr>
        <p:txBody>
          <a:bodyPr anchor="ctr"/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Was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magst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807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Was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machst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am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Donnerstag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6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Wie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ist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dein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Handynummer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63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Wann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hast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Geburtstag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30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620000" cy="4373563"/>
          </a:xfrm>
        </p:spPr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Welche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Farbe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hat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dein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Teppich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07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Wie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spät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ist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es?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548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Wo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wohnst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55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Was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liest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gern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87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Fährst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</a:t>
            </a:r>
            <a:r>
              <a:rPr lang="cs-CZ" sz="6600" dirty="0" err="1">
                <a:latin typeface="Brush Script MT" pitchFamily="66" charset="0"/>
                <a:cs typeface="Arabic Typesetting" pitchFamily="66" charset="-78"/>
              </a:rPr>
              <a:t>du</a:t>
            </a:r>
            <a:r>
              <a:rPr lang="cs-CZ" sz="6600" dirty="0">
                <a:latin typeface="Brush Script MT" pitchFamily="66" charset="0"/>
                <a:cs typeface="Arabic Typesetting" pitchFamily="66" charset="-78"/>
              </a:rPr>
              <a:t> Rad?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323528" y="5373216"/>
            <a:ext cx="1080120" cy="1080120"/>
          </a:xfrm>
          <a:prstGeom prst="actionButtonBackPrevio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7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899592" y="1907227"/>
            <a:ext cx="7954464" cy="4067271"/>
            <a:chOff x="899592" y="1907227"/>
            <a:chExt cx="7954464" cy="4067271"/>
          </a:xfrm>
        </p:grpSpPr>
        <p:pic>
          <p:nvPicPr>
            <p:cNvPr id="2051" name="Picture 3" descr="C:\Users\Maruška\AppData\Local\Microsoft\Windows\Temporary Internet Files\Content.IE5\NG53281Q\MC90044502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1907227"/>
              <a:ext cx="2697880" cy="3555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6" name="Skupina 5"/>
            <p:cNvGrpSpPr/>
            <p:nvPr/>
          </p:nvGrpSpPr>
          <p:grpSpPr>
            <a:xfrm>
              <a:off x="899592" y="1907227"/>
              <a:ext cx="6264696" cy="4067271"/>
              <a:chOff x="2139523" y="1877712"/>
              <a:chExt cx="6264696" cy="4067271"/>
            </a:xfrm>
          </p:grpSpPr>
          <p:pic>
            <p:nvPicPr>
              <p:cNvPr id="2050" name="Picture 2" descr="C:\Users\Maruška\AppData\Local\Microsoft\Windows\Temporary Internet Files\Content.IE5\7V3NVBWI\MC900438253[1].wmf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411760" y="1877712"/>
                <a:ext cx="2860110" cy="29867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Zaoblený obdélník 3"/>
              <p:cNvSpPr/>
              <p:nvPr/>
            </p:nvSpPr>
            <p:spPr>
              <a:xfrm rot="20831042">
                <a:off x="2139523" y="4611260"/>
                <a:ext cx="6264696" cy="1333723"/>
              </a:xfrm>
              <a:prstGeom prst="roundRect">
                <a:avLst/>
              </a:prstGeom>
              <a:solidFill>
                <a:srgbClr val="7030A0">
                  <a:alpha val="20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5400" dirty="0">
                    <a:solidFill>
                      <a:schemeClr val="tx1"/>
                    </a:solidFill>
                  </a:rPr>
                  <a:t>G</a:t>
                </a:r>
                <a:r>
                  <a:rPr lang="cs-CZ" sz="5400" dirty="0" smtClean="0">
                    <a:solidFill>
                      <a:schemeClr val="tx1"/>
                    </a:solidFill>
                  </a:rPr>
                  <a:t>ut </a:t>
                </a:r>
                <a:r>
                  <a:rPr lang="cs-CZ" sz="5400" dirty="0" err="1" smtClean="0">
                    <a:solidFill>
                      <a:schemeClr val="tx1"/>
                    </a:solidFill>
                  </a:rPr>
                  <a:t>gemacht</a:t>
                </a:r>
                <a:r>
                  <a:rPr lang="cs-CZ" sz="5400" dirty="0">
                    <a:solidFill>
                      <a:schemeClr val="tx1"/>
                    </a:solidFill>
                  </a:rPr>
                  <a:t>!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852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150017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smtClean="0"/>
              <a:t>Použité zdroje:</a:t>
            </a:r>
            <a:endParaRPr lang="cs-CZ" sz="20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2643182"/>
            <a:ext cx="8229600" cy="34829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FIŠAROVÁ, Olga; ZBRANKOVÁ, Milena. </a:t>
            </a:r>
            <a:r>
              <a:rPr lang="cs-CZ" i="1" dirty="0" err="1" smtClean="0"/>
              <a:t>Deutsch</a:t>
            </a:r>
            <a:r>
              <a:rPr lang="cs-CZ" i="1" dirty="0" smtClean="0"/>
              <a:t> </a:t>
            </a:r>
            <a:r>
              <a:rPr lang="cs-CZ" i="1" dirty="0" err="1" smtClean="0"/>
              <a:t>mit</a:t>
            </a:r>
            <a:r>
              <a:rPr lang="cs-CZ" i="1" dirty="0" smtClean="0"/>
              <a:t> Max, díl 2</a:t>
            </a:r>
            <a:r>
              <a:rPr lang="cs-CZ" dirty="0" smtClean="0"/>
              <a:t>. Plzeň: Fraus, 2007, ISBN 978-80-7238-594-2.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Pracovní list </a:t>
            </a:r>
            <a:r>
              <a:rPr lang="cs-CZ" dirty="0" err="1" smtClean="0"/>
              <a:t>Lektion</a:t>
            </a:r>
            <a:r>
              <a:rPr lang="cs-CZ" smtClean="0"/>
              <a:t> 1 </a:t>
            </a:r>
            <a:r>
              <a:rPr lang="cs-CZ" dirty="0" smtClean="0"/>
              <a:t>–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zdroje</a:t>
            </a: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484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5676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8482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197</TotalTime>
  <Words>452</Words>
  <Application>Microsoft Office PowerPoint</Application>
  <PresentationFormat>Předvádění na obrazovce (4:3)</PresentationFormat>
  <Paragraphs>110</Paragraphs>
  <Slides>24</Slides>
  <Notes>1</Notes>
  <HiddenSlides>12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Základní</vt:lpstr>
      <vt:lpstr>Deutsch mit max 2 lektion 1</vt:lpstr>
      <vt:lpstr>Prezentace aplikace PowerPoint</vt:lpstr>
      <vt:lpstr>Das Wohnzimmer</vt:lpstr>
      <vt:lpstr>Rad fahren, lesen </vt:lpstr>
      <vt:lpstr>Konjugiere!</vt:lpstr>
      <vt:lpstr>Was ich zu hause mache?</vt:lpstr>
      <vt:lpstr>kreuzworträtsel</vt:lpstr>
      <vt:lpstr>Dativ oder akkusativ?</vt:lpstr>
      <vt:lpstr>Dativ oder akkusativ?</vt:lpstr>
      <vt:lpstr>Was ist auf dem bild?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2 lektion 1</dc:title>
  <dc:creator>Maruška</dc:creator>
  <cp:lastModifiedBy>Maruška</cp:lastModifiedBy>
  <cp:revision>21</cp:revision>
  <dcterms:created xsi:type="dcterms:W3CDTF">2013-02-05T18:36:54Z</dcterms:created>
  <dcterms:modified xsi:type="dcterms:W3CDTF">2013-04-04T15:28:30Z</dcterms:modified>
</cp:coreProperties>
</file>